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271" r:id="rId4"/>
    <p:sldId id="257" r:id="rId5"/>
    <p:sldId id="258" r:id="rId6"/>
    <p:sldId id="294" r:id="rId7"/>
    <p:sldId id="286" r:id="rId8"/>
    <p:sldId id="289" r:id="rId9"/>
    <p:sldId id="287" r:id="rId10"/>
    <p:sldId id="288" r:id="rId11"/>
    <p:sldId id="260" r:id="rId12"/>
    <p:sldId id="290" r:id="rId13"/>
    <p:sldId id="292" r:id="rId14"/>
    <p:sldId id="293" r:id="rId15"/>
    <p:sldId id="261" r:id="rId16"/>
    <p:sldId id="270" r:id="rId17"/>
  </p:sldIdLst>
  <p:sldSz cx="9144000" cy="6858000" type="screen4x3"/>
  <p:notesSz cx="6858000" cy="9144000"/>
  <p:defaultTextStyle>
    <a:defPPr>
      <a:defRPr lang="fr-FR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291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  <a:pPr/>
              <a:t>2/6/2023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2998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fr-F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fr-FR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dirty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dirty="0"/>
              <a:t>Cliquez pour modifier les styles du texte du masque</a:t>
            </a:r>
          </a:p>
          <a:p>
            <a:pPr lvl="1"/>
            <a:r>
              <a:rPr dirty="0"/>
              <a:t>Deuxième niveau</a:t>
            </a:r>
          </a:p>
          <a:p>
            <a:pPr lvl="2"/>
            <a:r>
              <a:rPr dirty="0"/>
              <a:t>Troisième niveau</a:t>
            </a:r>
          </a:p>
          <a:p>
            <a:pPr lvl="3"/>
            <a:r>
              <a:rPr dirty="0"/>
              <a:t>Quatrième niveau</a:t>
            </a:r>
          </a:p>
          <a:p>
            <a:pPr lvl="4"/>
            <a:r>
              <a:rPr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dirty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dirty="0"/>
              <a:t>Cliquez pour modifier les styles du texte du masque</a:t>
            </a:r>
          </a:p>
          <a:p>
            <a:pPr lvl="1"/>
            <a:r>
              <a:rPr dirty="0"/>
              <a:t>Deuxième niveau</a:t>
            </a:r>
          </a:p>
          <a:p>
            <a:pPr lvl="2"/>
            <a:r>
              <a:rPr dirty="0"/>
              <a:t>Troisième niveau</a:t>
            </a:r>
          </a:p>
          <a:p>
            <a:pPr lvl="3"/>
            <a:r>
              <a:rPr dirty="0"/>
              <a:t>Quatrième niveau</a:t>
            </a:r>
          </a:p>
          <a:p>
            <a:pPr lvl="4"/>
            <a:r>
              <a:rPr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fr-FR" sz="12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/>
            <a:fld id="{9A0DB2DC-4C9A-4742-B13C-FB6460FD3503}" type="slidenum">
              <a:rPr lang="fr-FR" dirty="0">
                <a:latin typeface="Calibri" panose="020F0502020204030204" pitchFamily="34" charset="0"/>
              </a:rPr>
              <a:pPr lvl="0"/>
              <a:t>‹#›</a:t>
            </a:fld>
            <a:endParaRPr lang="fr-FR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464185"/>
            <a:ext cx="7772400" cy="1470025"/>
          </a:xfrm>
        </p:spPr>
        <p:txBody>
          <a:bodyPr vert="horz" wrap="square" lIns="91440" tIns="45720" rIns="91440" bIns="45720" anchor="ctr"/>
          <a:lstStyle/>
          <a:p>
            <a:r>
              <a:rPr lang="bg-BG" b="1" dirty="0" smtClean="0">
                <a:solidFill>
                  <a:srgbClr val="C00000"/>
                </a:solidFill>
                <a:latin typeface="Arial Narrow" panose="020B0606020202030204" pitchFamily="34" charset="0"/>
                <a:sym typeface="+mn-ea"/>
              </a:rPr>
              <a:t>Проект „ Герб Москв</a:t>
            </a:r>
            <a:r>
              <a:rPr b="1" dirty="0">
                <a:solidFill>
                  <a:srgbClr val="C00000"/>
                </a:solidFill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ы </a:t>
            </a:r>
            <a:r>
              <a:rPr lang="bg-BG" b="1" dirty="0">
                <a:solidFill>
                  <a:srgbClr val="C00000"/>
                </a:solidFill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и история Георгия Победоносца</a:t>
            </a:r>
            <a:r>
              <a:rPr lang="bg-BG" b="1" dirty="0" smtClean="0">
                <a:solidFill>
                  <a:srgbClr val="C00000"/>
                </a:solidFill>
                <a:latin typeface="Arial Narrow" panose="020B0606020202030204" pitchFamily="34" charset="0"/>
                <a:sym typeface="+mn-ea"/>
              </a:rPr>
              <a:t>“</a:t>
            </a:r>
            <a:endParaRPr lang="bg-BG" altLang="fr-CA" dirty="0">
              <a:solidFill>
                <a:schemeClr val="bg1"/>
              </a:solidFill>
            </a:endParaRPr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2241550" y="5146675"/>
            <a:ext cx="6858000" cy="1549400"/>
          </a:xfrm>
        </p:spPr>
        <p:txBody>
          <a:bodyPr rtlCol="0">
            <a:noAutofit/>
          </a:bodyPr>
          <a:lstStyle/>
          <a:p>
            <a:pPr algn="l"/>
            <a:endParaRPr lang="bg-BG" sz="18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Picture 1" descr="Coat_of_Arms_of_Moscow.sv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29940" y="2181860"/>
            <a:ext cx="2213610" cy="2632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6425" y="274955"/>
            <a:ext cx="8080375" cy="804545"/>
          </a:xfrm>
        </p:spPr>
        <p:txBody>
          <a:bodyPr/>
          <a:lstStyle/>
          <a:p>
            <a:r>
              <a:rPr lang="bg-BG" altLang="en-GB" sz="4000">
                <a:solidFill>
                  <a:srgbClr val="C00000"/>
                </a:solidFill>
              </a:rPr>
              <a:t>Святой Георгий и Россия</a:t>
            </a:r>
            <a:endParaRPr lang="bg-BG" altLang="en-GB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/>
          </p:nvPr>
        </p:nvSpPr>
        <p:spPr>
          <a:xfrm>
            <a:off x="4590415" y="1180465"/>
            <a:ext cx="4030980" cy="5407025"/>
          </a:xfr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fr-FR" altLang="fr-FR" sz="18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bg-BG" altLang="fr-FR" sz="18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Поскольку город был основан тезоименным ему князем Юрием (Гео́ргием) Долгоруким.</a:t>
            </a:r>
            <a:endParaRPr kumimoji="0" lang="bg-BG" altLang="fr-FR" sz="18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fr-FR" altLang="fr-F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fr-FR" altLang="fr-F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fr-FR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fr-FR" sz="18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Espace réservé du contenu 2"/>
          <p:cNvSpPr>
            <a:spLocks noGrp="1"/>
          </p:cNvSpPr>
          <p:nvPr/>
        </p:nvSpPr>
        <p:spPr>
          <a:xfrm>
            <a:off x="312420" y="1417955"/>
            <a:ext cx="4038600" cy="528066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bg-BG" altLang="fr-FR" sz="18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bg-BG" altLang="fr-FR" sz="180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 времен Дмитрия Донского Святой Георгий становится  покровителем города Москвы.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fr-FR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fr-FR" sz="18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vxwnklzarowhix199fkb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3425" y="2672298"/>
            <a:ext cx="2606040" cy="3348990"/>
          </a:xfrm>
          <a:prstGeom prst="rect">
            <a:avLst/>
          </a:prstGeom>
        </p:spPr>
      </p:pic>
      <p:pic>
        <p:nvPicPr>
          <p:cNvPr id="7" name="Picture 6" descr="Yuriy_Dolgorukiy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38040" y="2614295"/>
            <a:ext cx="4163060" cy="2112010"/>
          </a:xfrm>
          <a:prstGeom prst="rect">
            <a:avLst/>
          </a:prstGeom>
        </p:spPr>
      </p:pic>
      <p:sp>
        <p:nvSpPr>
          <p:cNvPr id="8" name="Espace réservé du contenu 2"/>
          <p:cNvSpPr>
            <a:spLocks noGrp="1"/>
          </p:cNvSpPr>
          <p:nvPr/>
        </p:nvSpPr>
        <p:spPr>
          <a:xfrm>
            <a:off x="733425" y="6020435"/>
            <a:ext cx="2988310" cy="51054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bg-BG" altLang="fr-FR" sz="10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Князь Московский  1359 - 1389  год.</a:t>
            </a:r>
          </a:p>
        </p:txBody>
      </p:sp>
      <p:sp>
        <p:nvSpPr>
          <p:cNvPr id="11" name="Espace réservé du contenu 2"/>
          <p:cNvSpPr>
            <a:spLocks noGrp="1"/>
          </p:cNvSpPr>
          <p:nvPr/>
        </p:nvSpPr>
        <p:spPr>
          <a:xfrm>
            <a:off x="4638040" y="5083810"/>
            <a:ext cx="3425190" cy="51054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bg-BG" altLang="fr-FR" sz="10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Юрий Долгорукий основатель Москв</a:t>
            </a:r>
            <a:r>
              <a:rPr lang="bg-BG" altLang="fr-FR" sz="10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ы</a:t>
            </a:r>
            <a:r>
              <a:rPr kumimoji="0" lang="bg-BG" altLang="fr-FR" sz="10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1147 год.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altLang="en-GB" sz="4000">
                <a:solidFill>
                  <a:srgbClr val="C00000"/>
                </a:solidFill>
              </a:rPr>
              <a:t>Святой Георгий и Россия</a:t>
            </a:r>
            <a:endParaRPr lang="bg-BG" altLang="en-GB"/>
          </a:p>
        </p:txBody>
      </p:sp>
      <p:sp>
        <p:nvSpPr>
          <p:cNvPr id="2" name="Espace réservé du contenu 2"/>
          <p:cNvSpPr>
            <a:spLocks noGrp="1"/>
          </p:cNvSpPr>
          <p:nvPr/>
        </p:nvSpPr>
        <p:spPr>
          <a:xfrm>
            <a:off x="774700" y="1348740"/>
            <a:ext cx="7744460" cy="141986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bg-BG" altLang="fr-FR" sz="17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bg-BG" altLang="fr-FR" sz="2000" i="0" u="none" strike="noStrike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Еще в 16 веке русским воинам вручали за храбрость монету с изображением Святого Георгия для ношения на шапке или рукаве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20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7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7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7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fr-FR" altLang="fr-FR" sz="1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  <p:pic>
        <p:nvPicPr>
          <p:cNvPr id="10" name="Content Placeholder 9" descr="фото 5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988695" y="2560320"/>
            <a:ext cx="7316470" cy="35617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altLang="en-GB" sz="4000">
                <a:solidFill>
                  <a:srgbClr val="C00000"/>
                </a:solidFill>
              </a:rPr>
              <a:t>Орден Святого Георгия</a:t>
            </a:r>
            <a:endParaRPr lang="bg-BG" altLang="en-GB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>
            <a:normAutofit fontScale="95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fr-FR" altLang="fr-FR" sz="18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fr-FR" altLang="fr-F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fr-FR" altLang="fr-F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fr-FR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fr-FR" sz="18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Espace réservé du contenu 2"/>
          <p:cNvSpPr>
            <a:spLocks noGrp="1"/>
          </p:cNvSpPr>
          <p:nvPr/>
        </p:nvSpPr>
        <p:spPr>
          <a:xfrm>
            <a:off x="312420" y="1262380"/>
            <a:ext cx="8308975" cy="498792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bg-BG" altLang="fr-FR" sz="18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bg-BG" altLang="fr-FR" sz="180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Знаменитый военный орден Святого </a:t>
            </a:r>
            <a:r>
              <a:rPr lang="bg-BG" altLang="fr-FR" sz="18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Георгия </a:t>
            </a:r>
            <a:r>
              <a:rPr kumimoji="0" lang="bg-BG" altLang="fr-FR" sz="180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Победоносца был учрежден Екатериной Великой 26 ноября 1769 года (по старому стилю) – в день победы Георгия над змеем, который стал одним из главных воинских и общенациональных праздников России.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fr-FR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fr-FR" sz="18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Content Placeholder 8" descr="1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86130" y="2850515"/>
            <a:ext cx="7710170" cy="3302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altLang="en-GB" sz="4000">
                <a:solidFill>
                  <a:srgbClr val="C00000"/>
                </a:solidFill>
              </a:rPr>
              <a:t>Орден Святого Георгия</a:t>
            </a:r>
            <a:endParaRPr lang="bg-BG" altLang="en-GB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fr-FR" altLang="fr-FR" sz="18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fr-FR" altLang="fr-F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fr-FR" altLang="fr-F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fr-FR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fr-FR" sz="18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Espace réservé du contenu 2"/>
          <p:cNvSpPr>
            <a:spLocks noGrp="1"/>
          </p:cNvSpPr>
          <p:nvPr/>
        </p:nvSpPr>
        <p:spPr>
          <a:xfrm>
            <a:off x="312420" y="1262380"/>
            <a:ext cx="8308975" cy="498792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bg-BG" altLang="fr-FR" sz="18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bg-BG" altLang="fr-FR" sz="1800" i="0" u="none" strike="noStrike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Знаки нового ордена – звезды, кресты и ленты. Боевой орден на черно-оранжевой ленте вручался офицерам, генералам и адмиралам за подвиги. «За службу и храбрость»,– как гласил орденский девиз.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fr-FR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fr-FR" sz="18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Content Placeholder 7" descr="1551954998_orden-svjatogo-georgija_-nashe-vremja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749300" y="2922905"/>
            <a:ext cx="4679315" cy="3610610"/>
          </a:xfrm>
          <a:prstGeom prst="rect">
            <a:avLst/>
          </a:prstGeom>
        </p:spPr>
      </p:pic>
      <p:pic>
        <p:nvPicPr>
          <p:cNvPr id="10" name="Picture 9" descr="Coat_of_Arms_of_Moscow.sv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49565" y="5440045"/>
            <a:ext cx="969645" cy="11537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anchor="ctr"/>
          <a:lstStyle/>
          <a:p>
            <a:r>
              <a:rPr lang="bg-BG" altLang="fr-CA" sz="4000" dirty="0">
                <a:solidFill>
                  <a:srgbClr val="C00000"/>
                </a:solidFill>
              </a:rPr>
              <a:t>В</a:t>
            </a:r>
            <a:r>
              <a:rPr sz="4000" dirty="0">
                <a:solidFill>
                  <a:srgbClr val="C00000"/>
                </a:solidFill>
                <a:sym typeface="+mn-ea"/>
              </a:rPr>
              <a:t>ы</a:t>
            </a:r>
            <a:r>
              <a:rPr lang="bg-BG" sz="4000" dirty="0">
                <a:solidFill>
                  <a:srgbClr val="C00000"/>
                </a:solidFill>
                <a:sym typeface="+mn-ea"/>
              </a:rPr>
              <a:t>вод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167130"/>
            <a:ext cx="8284845" cy="4718685"/>
          </a:xfrm>
        </p:spPr>
        <p:txBody>
          <a:bodyPr vert="horz" wrap="square" lIns="91440" tIns="45720" rIns="91440" bIns="45720" anchor="t"/>
          <a:lstStyle/>
          <a:p>
            <a:r>
              <a:rPr sz="1800" dirty="0">
                <a:solidFill>
                  <a:srgbClr val="C00000"/>
                </a:solidFill>
              </a:rPr>
              <a:t>Главный символ герба Москвы — Георгий Победоносец. </a:t>
            </a:r>
          </a:p>
          <a:p>
            <a:pPr marL="0" indent="0">
              <a:buNone/>
            </a:pPr>
            <a:endParaRPr sz="1800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sz="1800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sz="1800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sz="1800" dirty="0">
              <a:solidFill>
                <a:srgbClr val="C00000"/>
              </a:solidFill>
            </a:endParaRPr>
          </a:p>
          <a:p>
            <a:endParaRPr sz="1800" dirty="0">
              <a:solidFill>
                <a:srgbClr val="C00000"/>
              </a:solidFill>
            </a:endParaRPr>
          </a:p>
          <a:p>
            <a:endParaRPr sz="1800" dirty="0">
              <a:solidFill>
                <a:srgbClr val="C00000"/>
              </a:solidFill>
            </a:endParaRPr>
          </a:p>
          <a:p>
            <a:endParaRPr sz="1800" dirty="0">
              <a:solidFill>
                <a:srgbClr val="C00000"/>
              </a:solidFill>
            </a:endParaRPr>
          </a:p>
          <a:p>
            <a:r>
              <a:rPr sz="1800" dirty="0">
                <a:solidFill>
                  <a:srgbClr val="C00000"/>
                </a:solidFill>
              </a:rPr>
              <a:t>Эмблем</a:t>
            </a:r>
            <a:r>
              <a:rPr lang="bg-BG" sz="1800" dirty="0">
                <a:solidFill>
                  <a:srgbClr val="C00000"/>
                </a:solidFill>
              </a:rPr>
              <a:t>а</a:t>
            </a:r>
            <a:r>
              <a:rPr sz="1800" dirty="0">
                <a:solidFill>
                  <a:srgbClr val="C00000"/>
                </a:solidFill>
              </a:rPr>
              <a:t> на гербе Москвы </a:t>
            </a:r>
            <a:r>
              <a:rPr lang="bg-BG" sz="1800" dirty="0">
                <a:solidFill>
                  <a:srgbClr val="C00000"/>
                </a:solidFill>
              </a:rPr>
              <a:t>является</a:t>
            </a:r>
            <a:r>
              <a:rPr sz="1800" dirty="0">
                <a:solidFill>
                  <a:srgbClr val="C00000"/>
                </a:solidFill>
              </a:rPr>
              <a:t> собирательным образом, воплотившим в себе все прошло</a:t>
            </a:r>
            <a:r>
              <a:rPr lang="bg-BG" sz="1800" dirty="0">
                <a:solidFill>
                  <a:srgbClr val="C00000"/>
                </a:solidFill>
              </a:rPr>
              <a:t>е.</a:t>
            </a:r>
            <a:r>
              <a:rPr sz="1800" dirty="0">
                <a:solidFill>
                  <a:srgbClr val="C00000"/>
                </a:solidFill>
              </a:rPr>
              <a:t> </a:t>
            </a:r>
          </a:p>
          <a:p>
            <a:r>
              <a:rPr sz="1800" dirty="0">
                <a:solidFill>
                  <a:srgbClr val="C00000"/>
                </a:solidFill>
                <a:sym typeface="+mn-ea"/>
              </a:rPr>
              <a:t>Э</a:t>
            </a:r>
            <a:r>
              <a:rPr sz="1800" dirty="0">
                <a:solidFill>
                  <a:srgbClr val="C00000"/>
                </a:solidFill>
              </a:rPr>
              <a:t>то и святой, покровитель князей и </a:t>
            </a:r>
            <a:r>
              <a:rPr sz="1800" dirty="0" err="1" smtClean="0">
                <a:solidFill>
                  <a:srgbClr val="C00000"/>
                </a:solidFill>
              </a:rPr>
              <a:t>царей</a:t>
            </a:r>
            <a:endParaRPr lang="bg-BG" sz="1800" dirty="0">
              <a:solidFill>
                <a:srgbClr val="C00000"/>
              </a:solidFill>
            </a:endParaRPr>
          </a:p>
          <a:p>
            <a:r>
              <a:rPr lang="bg-BG" sz="1800" dirty="0">
                <a:solidFill>
                  <a:srgbClr val="C00000"/>
                </a:solidFill>
              </a:rPr>
              <a:t>И</a:t>
            </a:r>
            <a:r>
              <a:rPr sz="1800" dirty="0">
                <a:solidFill>
                  <a:srgbClr val="C00000"/>
                </a:solidFill>
              </a:rPr>
              <a:t> просто воин - защитник Отечества</a:t>
            </a:r>
            <a:r>
              <a:rPr lang="bg-BG" sz="1800" dirty="0">
                <a:solidFill>
                  <a:srgbClr val="C00000"/>
                </a:solidFill>
              </a:rPr>
              <a:t>.</a:t>
            </a:r>
          </a:p>
          <a:p>
            <a:r>
              <a:rPr sz="1800" dirty="0">
                <a:solidFill>
                  <a:srgbClr val="C00000"/>
                </a:solidFill>
              </a:rPr>
              <a:t> </a:t>
            </a:r>
            <a:r>
              <a:rPr lang="bg-BG" sz="1800" b="1" dirty="0">
                <a:solidFill>
                  <a:srgbClr val="C00000"/>
                </a:solidFill>
              </a:rPr>
              <a:t>А</a:t>
            </a:r>
            <a:r>
              <a:rPr sz="1800" b="1" dirty="0">
                <a:solidFill>
                  <a:srgbClr val="C00000"/>
                </a:solidFill>
              </a:rPr>
              <a:t> главное - </a:t>
            </a:r>
            <a:r>
              <a:rPr sz="1800" b="1" dirty="0" err="1" smtClean="0">
                <a:solidFill>
                  <a:srgbClr val="C00000"/>
                </a:solidFill>
              </a:rPr>
              <a:t>это</a:t>
            </a:r>
            <a:r>
              <a:rPr sz="1800" b="1" dirty="0" smtClean="0">
                <a:solidFill>
                  <a:srgbClr val="C00000"/>
                </a:solidFill>
              </a:rPr>
              <a:t> </a:t>
            </a:r>
            <a:r>
              <a:rPr sz="1800" b="1" dirty="0">
                <a:solidFill>
                  <a:srgbClr val="C00000"/>
                </a:solidFill>
              </a:rPr>
              <a:t>символ победы Добра над Злом</a:t>
            </a:r>
            <a:r>
              <a:rPr sz="1800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3" name="Picture 2" descr="Coat_of_Arms_of_Moscow.sv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87445" y="1671955"/>
            <a:ext cx="1768475" cy="2103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1130300"/>
            <a:ext cx="7772400" cy="1470025"/>
          </a:xfrm>
        </p:spPr>
        <p:txBody>
          <a:bodyPr vert="horz" wrap="square" lIns="91440" tIns="45720" rIns="91440" bIns="45720" anchor="ctr"/>
          <a:lstStyle/>
          <a:p>
            <a:r>
              <a:rPr lang="bg-BG" altLang="fr-CA" dirty="0">
                <a:solidFill>
                  <a:srgbClr val="C00000"/>
                </a:solidFill>
              </a:rPr>
              <a:t>СПАСИБО ЗА ВНИМАНИЕ</a:t>
            </a:r>
          </a:p>
        </p:txBody>
      </p:sp>
      <p:sp>
        <p:nvSpPr>
          <p:cNvPr id="2" name="Titre 1"/>
          <p:cNvSpPr>
            <a:spLocks noGrp="1"/>
          </p:cNvSpPr>
          <p:nvPr/>
        </p:nvSpPr>
        <p:spPr>
          <a:xfrm>
            <a:off x="869950" y="4200525"/>
            <a:ext cx="7772400" cy="147002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ctr"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bg-BG" altLang="fr-CA" sz="2000" dirty="0">
              <a:solidFill>
                <a:schemeClr val="tx1"/>
              </a:solidFill>
              <a:latin typeface="Arial Narrow" panose="020B0606020202030204" pitchFamily="34" charset="0"/>
              <a:sym typeface="+mn-ea"/>
            </a:endParaRPr>
          </a:p>
        </p:txBody>
      </p:sp>
      <p:pic>
        <p:nvPicPr>
          <p:cNvPr id="3" name="Picture 2" descr="Coat_of_Arms_of_Moscow.sv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26410" y="2527935"/>
            <a:ext cx="2955925" cy="3514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685800" y="464185"/>
            <a:ext cx="7772400" cy="1470025"/>
          </a:xfrm>
        </p:spPr>
        <p:txBody>
          <a:bodyPr vert="horz" wrap="square" lIns="91440" tIns="45720" rIns="91440" bIns="45720" anchor="ctr"/>
          <a:lstStyle/>
          <a:p>
            <a:r>
              <a:rPr lang="bg-BG" b="1" dirty="0" smtClean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  <a:sym typeface="+mn-ea"/>
              </a:rPr>
              <a:t>Цель и задачи проекта</a:t>
            </a:r>
            <a:r>
              <a:rPr lang="bg-BG" b="1" dirty="0" smtClean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  <a:t/>
            </a:r>
            <a:br>
              <a:rPr lang="bg-BG" b="1" dirty="0" smtClean="0"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 Narrow" panose="020B0606020202030204" pitchFamily="34" charset="0"/>
              </a:rPr>
            </a:br>
            <a:endParaRPr lang="bg-BG" altLang="fr-CA" b="1" dirty="0" smtClean="0"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2" name="Picture 1" descr="Coat_of_Arms_of_Moscow.sv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42835" y="4810125"/>
            <a:ext cx="1525270" cy="1814830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8300" y="1741170"/>
            <a:ext cx="8406765" cy="2958465"/>
          </a:xfrm>
        </p:spPr>
        <p:txBody>
          <a:bodyPr/>
          <a:lstStyle/>
          <a:p>
            <a:pPr algn="l"/>
            <a:r>
              <a:rPr lang="bg-BG" altLang="en-GB" sz="1800" b="1" u="sng">
                <a:solidFill>
                  <a:srgbClr val="C00000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Цель проекта</a:t>
            </a:r>
            <a:r>
              <a:rPr lang="bg-BG" altLang="en-GB" sz="1800" b="1">
                <a:solidFill>
                  <a:srgbClr val="C00000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:</a:t>
            </a:r>
            <a:endParaRPr lang="bg-BG" altLang="en-GB" sz="1800">
              <a:solidFill>
                <a:srgbClr val="C00000"/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pPr algn="l"/>
            <a:r>
              <a:rPr lang="bg-BG" sz="1800" dirty="0" smtClean="0">
                <a:solidFill>
                  <a:srgbClr val="C00000"/>
                </a:solidFill>
                <a:latin typeface="Arial Narrow" panose="020B0606020202030204" pitchFamily="34" charset="0"/>
                <a:cs typeface="Arial Narrow" panose="020B0606020202030204" pitchFamily="34" charset="0"/>
                <a:sym typeface="Wingdings" panose="05000000000000000000" pitchFamily="2" charset="2"/>
              </a:rPr>
              <a:t> </a:t>
            </a:r>
            <a:r>
              <a:rPr lang="bg-BG" altLang="en-GB" sz="1800">
                <a:solidFill>
                  <a:srgbClr val="C00000"/>
                </a:solidFill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Изучить историю московского герба и его связь со святым Георгием Победоносцем.</a:t>
            </a:r>
            <a:endParaRPr lang="bg-BG" sz="1800" dirty="0" smtClean="0">
              <a:solidFill>
                <a:srgbClr val="C00000"/>
              </a:solidFill>
              <a:latin typeface="Arial Narrow" panose="020B0606020202030204" pitchFamily="34" charset="0"/>
              <a:cs typeface="Arial Narrow" panose="020B0606020202030204" pitchFamily="34" charset="0"/>
              <a:sym typeface="Wingdings" panose="05000000000000000000" pitchFamily="2" charset="2"/>
            </a:endParaRPr>
          </a:p>
          <a:p>
            <a:pPr algn="l"/>
            <a:endParaRPr lang="bg-BG" altLang="en-GB" sz="1800">
              <a:solidFill>
                <a:srgbClr val="C00000"/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pPr algn="l"/>
            <a:r>
              <a:rPr lang="bg-BG" altLang="en-GB" sz="1800" b="1" u="sng">
                <a:solidFill>
                  <a:srgbClr val="C00000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Задачи проекта:</a:t>
            </a:r>
          </a:p>
          <a:p>
            <a:pPr algn="l"/>
            <a:r>
              <a:rPr lang="bg-BG" sz="1800" dirty="0" smtClean="0">
                <a:solidFill>
                  <a:srgbClr val="C00000"/>
                </a:solidFill>
                <a:latin typeface="Arial Narrow" panose="020B0606020202030204" pitchFamily="34" charset="0"/>
                <a:cs typeface="Arial Narrow" panose="020B0606020202030204" pitchFamily="34" charset="0"/>
                <a:sym typeface="Wingdings" panose="05000000000000000000" pitchFamily="2" charset="2"/>
              </a:rPr>
              <a:t> Узнать почему на гербе Москвы изображён святой Великомученик Георгий.</a:t>
            </a:r>
          </a:p>
          <a:p>
            <a:pPr algn="l"/>
            <a:r>
              <a:rPr lang="bg-BG" sz="1800" dirty="0" smtClean="0">
                <a:solidFill>
                  <a:srgbClr val="C00000"/>
                </a:solidFill>
                <a:latin typeface="Arial Narrow" panose="020B0606020202030204" pitchFamily="34" charset="0"/>
                <a:cs typeface="Arial Narrow" panose="020B0606020202030204" pitchFamily="34" charset="0"/>
                <a:sym typeface="Wingdings" panose="05000000000000000000" pitchFamily="2" charset="2"/>
              </a:rPr>
              <a:t>    Кто он ? Где он жил ? Чем он известен ? Почему он святой и почему его назвали    «Победоносец»?</a:t>
            </a:r>
            <a:endParaRPr lang="bg-BG" altLang="en-GB" sz="1800">
              <a:solidFill>
                <a:srgbClr val="C00000"/>
              </a:solidFill>
              <a:latin typeface="Arial Narrow" panose="020B0606020202030204" pitchFamily="34" charset="0"/>
              <a:cs typeface="Arial Narrow" panose="020B0606020202030204" pitchFamily="34" charset="0"/>
            </a:endParaRPr>
          </a:p>
          <a:p>
            <a:pPr algn="l"/>
            <a:r>
              <a:rPr lang="bg-BG" sz="1800" dirty="0" smtClean="0">
                <a:solidFill>
                  <a:srgbClr val="C00000"/>
                </a:solidFill>
                <a:latin typeface="Arial Narrow" panose="020B0606020202030204" pitchFamily="34" charset="0"/>
                <a:cs typeface="Arial Narrow" panose="020B0606020202030204" pitchFamily="34" charset="0"/>
                <a:sym typeface="Wingdings" panose="05000000000000000000" pitchFamily="2" charset="2"/>
              </a:rPr>
              <a:t> И</a:t>
            </a:r>
            <a:r>
              <a:rPr lang="bg-BG" altLang="en-GB" sz="1800">
                <a:solidFill>
                  <a:srgbClr val="C00000"/>
                </a:solidFill>
                <a:latin typeface="Arial Narrow" panose="020B0606020202030204" pitchFamily="34" charset="0"/>
                <a:cs typeface="Arial Narrow" panose="020B0606020202030204" pitchFamily="34" charset="0"/>
              </a:rPr>
              <a:t>зучить историю ордена Георгия Победоносца;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4135" y="326073"/>
            <a:ext cx="6686550" cy="11430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bg-BG" altLang="fr-FR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anose="020B0606020202030204" pitchFamily="34" charset="0"/>
                <a:ea typeface="+mj-ea"/>
                <a:cs typeface="Arial Narrow" panose="020B0606020202030204" pitchFamily="34" charset="0"/>
              </a:rPr>
              <a:t>Герб Моск</a:t>
            </a:r>
            <a:r>
              <a:rPr lang="fr-FR" b="1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 Narrow" panose="020B0606020202030204" pitchFamily="34" charset="0"/>
                <a:cs typeface="Arial Narrow" panose="020B0606020202030204" pitchFamily="34" charset="0"/>
                <a:sym typeface="+mn-ea"/>
              </a:rPr>
              <a:t>ы</a:t>
            </a:r>
            <a:endParaRPr kumimoji="0" lang="fr-FR" altLang="fr-FR" sz="44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 Narrow" panose="020B0606020202030204" pitchFamily="34" charset="0"/>
              <a:ea typeface="+mj-ea"/>
              <a:cs typeface="Arial Narrow" panose="020B0606020202030204" pitchFamily="34" charset="0"/>
              <a:sym typeface="+mn-ea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96290" y="4189095"/>
            <a:ext cx="7565390" cy="1839595"/>
          </a:xfrm>
        </p:spPr>
        <p:txBody>
          <a:bodyPr vert="horz" lIns="91440" tIns="45720" rIns="91440" bIns="45720" rtlCol="0">
            <a:normAutofit fontScale="87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bg-BG"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Г</a:t>
            </a:r>
            <a:r>
              <a:rPr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ерб </a:t>
            </a:r>
            <a:r>
              <a:rPr lang="bg-BG"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Москв</a:t>
            </a:r>
            <a:r>
              <a:rPr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ы </a:t>
            </a:r>
            <a:r>
              <a:rPr lang="bg-BG"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представляет собой чет</a:t>
            </a:r>
            <a:r>
              <a:rPr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ы</a:t>
            </a:r>
            <a:r>
              <a:rPr lang="bg-BG"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р</a:t>
            </a:r>
            <a:r>
              <a:rPr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ё</a:t>
            </a:r>
            <a:r>
              <a:rPr lang="bg-BG"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хугольной, с закругленн</a:t>
            </a:r>
            <a:r>
              <a:rPr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ы</a:t>
            </a:r>
            <a:r>
              <a:rPr lang="bg-BG"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ми нижними углами и заостренн</a:t>
            </a:r>
            <a:r>
              <a:rPr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ы</a:t>
            </a:r>
            <a:r>
              <a:rPr lang="bg-BG"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й в оконечности т</a:t>
            </a:r>
            <a:r>
              <a:rPr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ё</a:t>
            </a:r>
            <a:r>
              <a:rPr lang="bg-BG"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мно-красн</a:t>
            </a:r>
            <a:r>
              <a:rPr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ы</a:t>
            </a:r>
            <a:r>
              <a:rPr lang="bg-BG"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й геральдический щит с </a:t>
            </a:r>
            <a:r>
              <a:rPr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изображ</a:t>
            </a:r>
            <a:r>
              <a:rPr lang="bg-BG"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е</a:t>
            </a:r>
            <a:r>
              <a:rPr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н</a:t>
            </a:r>
            <a:r>
              <a:rPr lang="bg-BG"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ием всадника- Святого </a:t>
            </a:r>
            <a:r>
              <a:rPr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Георги</a:t>
            </a:r>
            <a:r>
              <a:rPr lang="bg-BG"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я</a:t>
            </a:r>
            <a:r>
              <a:rPr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 Победоносц</a:t>
            </a:r>
            <a:r>
              <a:rPr lang="bg-BG"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а</a:t>
            </a:r>
            <a:r>
              <a:rPr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 </a:t>
            </a:r>
            <a:r>
              <a:rPr lang="bg-BG"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в серебрян</a:t>
            </a:r>
            <a:r>
              <a:rPr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ы</a:t>
            </a:r>
            <a:r>
              <a:rPr lang="bg-BG"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х доспехах и голубой мантии, на серебряном коне,</a:t>
            </a:r>
            <a:r>
              <a:rPr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 поражающ</a:t>
            </a:r>
            <a:r>
              <a:rPr lang="bg-BG"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его золот</a:t>
            </a:r>
            <a:r>
              <a:rPr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ы</a:t>
            </a:r>
            <a:r>
              <a:rPr lang="bg-BG"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м</a:t>
            </a:r>
            <a:r>
              <a:rPr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 копь</a:t>
            </a:r>
            <a:r>
              <a:rPr lang="bg-BG"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е</a:t>
            </a:r>
            <a:r>
              <a:rPr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м </a:t>
            </a:r>
            <a:r>
              <a:rPr lang="bg-BG"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черного </a:t>
            </a:r>
            <a:r>
              <a:rPr sz="24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змея.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85950" y="1469390"/>
            <a:ext cx="5029200" cy="2714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bg-BG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Житие Святого Георгия</a:t>
            </a:r>
            <a:r>
              <a:rPr kumimoji="0" lang="bg-BG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98670" y="1417955"/>
            <a:ext cx="4038600" cy="4525963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fr-FR" sz="20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Святой Великомученик Георгий родился в городе Каппадокии </a:t>
            </a:r>
            <a:r>
              <a:rPr kumimoji="0" lang="bg-BG" altLang="fr-FR" sz="20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bg-BG" altLang="fr-FR" sz="20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современная Турция, в то время – Римская Империя</a:t>
            </a:r>
            <a:r>
              <a:rPr kumimoji="0" lang="bg-BG" altLang="fr-FR" sz="20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r>
              <a:rPr kumimoji="0" lang="fr-FR" sz="20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приблизительно в 3 веке в семье богатых и благочестивых родителей, воспитавших его в христианской вере</a:t>
            </a:r>
            <a:r>
              <a:rPr kumimoji="0" lang="bg-BG" altLang="fr-FR" sz="20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fr-FR" sz="2000" b="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fr-FR" alt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bg-BG" altLang="fr-FR" sz="2000" b="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000" b="0" i="1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 descr="Coat_of_Arms_of_Moscow.sv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32420" y="5464810"/>
            <a:ext cx="969645" cy="1153795"/>
          </a:xfrm>
          <a:prstGeom prst="rect">
            <a:avLst/>
          </a:prstGeom>
        </p:spPr>
      </p:pic>
      <p:pic>
        <p:nvPicPr>
          <p:cNvPr id="9" name="Picture 8" descr="240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3090" y="1532255"/>
            <a:ext cx="3652520" cy="44119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bg-BG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Житие Святого Георгия</a:t>
            </a:r>
            <a:r>
              <a:rPr kumimoji="0" lang="bg-BG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98670" y="1417955"/>
            <a:ext cx="4038600" cy="4525963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fr-FR" sz="20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Георгий получил блестящее образование</a:t>
            </a:r>
            <a:r>
              <a:rPr kumimoji="0" lang="bg-BG" altLang="fr-FR" sz="20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Он отличался красотою лица и мужеством. </a:t>
            </a:r>
            <a:r>
              <a:rPr lang="bg-BG" altLang="fr-FR" sz="20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В</a:t>
            </a:r>
            <a:r>
              <a:rPr lang="fr-FR" sz="20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 юном возрасте поступил на воинскую службу в рим</a:t>
            </a:r>
            <a:r>
              <a:rPr lang="bg-BG" altLang="fr-FR" sz="20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скою </a:t>
            </a:r>
            <a:r>
              <a:rPr lang="fr-FR" sz="20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армию </a:t>
            </a:r>
            <a:r>
              <a:rPr lang="bg-BG" altLang="fr-FR" sz="20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императора Диоклетиана. </a:t>
            </a:r>
            <a:r>
              <a:rPr sz="20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Ему было всего 20 лет, когда он достиг всего, к чему было принято в то время стремиться, – у него был высокий чин в императорском войске, членство в государственном совете, богатство</a:t>
            </a:r>
            <a:r>
              <a:rPr lang="bg-BG" sz="20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.</a:t>
            </a:r>
            <a:endParaRPr kumimoji="0" lang="bg-BG" altLang="fr-FR" sz="2000" b="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2000" b="0" i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000" b="0" i="1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 descr="Coat_of_Arms_of_Moscow.sv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09890" y="5638165"/>
            <a:ext cx="969645" cy="1153795"/>
          </a:xfrm>
          <a:prstGeom prst="rect">
            <a:avLst/>
          </a:prstGeom>
        </p:spPr>
      </p:pic>
      <p:pic>
        <p:nvPicPr>
          <p:cNvPr id="4" name="Picture 3" descr="Hans_Süß_von_Kulmbach_(zugeschr.)_-_Heiliger_Geor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10895" y="1541780"/>
            <a:ext cx="3357245" cy="44710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bg-BG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Житие Святого Георгия</a:t>
            </a:r>
            <a:r>
              <a:rPr kumimoji="0" lang="bg-BG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743450" y="1417955"/>
            <a:ext cx="3886200" cy="4280535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sz="1800" b="0" u="none" strike="noStrike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Когда начались самые яростные гонения на христиан, он отказался от своего сана и раздал свое богатство бедным</a:t>
            </a:r>
            <a:r>
              <a:rPr kumimoji="0" lang="bg-BG" sz="1800" b="0" u="none" strike="noStrike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. </a:t>
            </a:r>
            <a:r>
              <a:rPr kumimoji="0" lang="bg-BG" altLang="fr-FR" sz="1800" b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Узнав о вере Георгия, император Диоклетиан подверг его истязаниям, а затем приказал казнить.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bg-BG" altLang="fr-FR" sz="1800" b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Так например в 1-й день, когда его стали толкать в темницу копьями, одно из них сломалось чудесным образом, словно соломинка.Через день ему перебили кости на руках и ногах, но наутро они опять стали целыми. Семь дней его подвергали изтязаниям. </a:t>
            </a:r>
            <a:r>
              <a:rPr lang="bg-BG" altLang="fr-FR" sz="180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Георгий перенёс все эти мучения и не отрёкся от Христа.</a:t>
            </a:r>
            <a:endParaRPr kumimoji="0" lang="bg-BG" altLang="fr-FR" sz="1800" b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b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 descr="Coat_of_Arms_of_Moscow.sv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2745" y="5587365"/>
            <a:ext cx="969645" cy="1153795"/>
          </a:xfrm>
          <a:prstGeom prst="rect">
            <a:avLst/>
          </a:prstGeom>
        </p:spPr>
      </p:pic>
      <p:pic>
        <p:nvPicPr>
          <p:cNvPr id="4" name="Picture 3" descr="800px-S.George01_(rublevs_museum)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33425" y="1417955"/>
            <a:ext cx="3312795" cy="4280535"/>
          </a:xfrm>
          <a:prstGeom prst="rect">
            <a:avLst/>
          </a:prstGeom>
        </p:spPr>
      </p:pic>
      <p:sp>
        <p:nvSpPr>
          <p:cNvPr id="13" name="Espace réservé du contenu 2"/>
          <p:cNvSpPr>
            <a:spLocks noGrp="1"/>
          </p:cNvSpPr>
          <p:nvPr/>
        </p:nvSpPr>
        <p:spPr>
          <a:xfrm>
            <a:off x="813435" y="4886325"/>
            <a:ext cx="2500630" cy="53403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fr-FR" sz="200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fr-FR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fr-FR" altLang="fr-F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fr-FR" altLang="fr-F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fr-FR" altLang="fr-F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fr-FR" altLang="fr-F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fr-FR" altLang="fr-F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fr-FR" sz="20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contenu 2"/>
          <p:cNvSpPr>
            <a:spLocks noGrp="1"/>
          </p:cNvSpPr>
          <p:nvPr/>
        </p:nvSpPr>
        <p:spPr>
          <a:xfrm>
            <a:off x="733425" y="6020435"/>
            <a:ext cx="2988310" cy="51054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rtlCol="0">
            <a:normAutofit fontScale="97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bg-BG" altLang="fr-FR" sz="1000" b="0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Житийная икона Святого Георгия. В клеймах можно разглядеть различные пытки.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bg-BG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Битва со змеем</a:t>
            </a:r>
            <a:r>
              <a:rPr kumimoji="0" lang="bg-BG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362075"/>
            <a:ext cx="8181975" cy="1097915"/>
          </a:xfr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bg-BG" altLang="fr-FR" sz="1800" b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Георгий был казнен, но на этом его история не закончилась.Народная молва утверждала, что он не умер, а еще долго путешествовал по свету, побеждая зло и проповедуя христианство.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bg-BG" altLang="fr-FR" sz="1800" b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Один из главных подвигов Георгия битва со змеем.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b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b="0" u="none" strike="noStrike" kern="1200" cap="none" spc="0" normalizeH="0" baseline="0" noProof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850900" y="2924944"/>
            <a:ext cx="7788275" cy="3699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bg-BG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Битва со змеем</a:t>
            </a:r>
            <a:r>
              <a:rPr kumimoji="0" lang="bg-BG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98575"/>
            <a:ext cx="4038600" cy="4525963"/>
          </a:xfr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bg-BG" altLang="fr-FR" sz="1800" b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гласит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предание,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когда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выпал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жребий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отдать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растерзание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чудовищу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царскую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дочь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явился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Георгий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 коне и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пронзил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змея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копьем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избавив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царевну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от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смерти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bg-BG" altLang="fr-FR" sz="1800" b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Затем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совершил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несколько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чудес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воскресил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умершего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оживил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павшего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вола),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заставило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многих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обратиться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</a:t>
            </a:r>
            <a:r>
              <a:rPr kumimoji="0" lang="bg-BG" altLang="fr-FR" sz="1800" b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христианство</a:t>
            </a:r>
            <a:r>
              <a:rPr kumimoji="0" lang="bg-BG" altLang="fr-FR" sz="1800" b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</a:p>
        </p:txBody>
      </p:sp>
      <p:pic>
        <p:nvPicPr>
          <p:cNvPr id="12" name="Content Placeholder 11" descr="svyatoj-georgij-i-drakon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44745" y="1298575"/>
            <a:ext cx="3673475" cy="48279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6425" y="274955"/>
            <a:ext cx="8080375" cy="804545"/>
          </a:xfrm>
        </p:spPr>
        <p:txBody>
          <a:bodyPr/>
          <a:lstStyle/>
          <a:p>
            <a:r>
              <a:rPr lang="bg-BG" altLang="en-GB" sz="4000">
                <a:solidFill>
                  <a:srgbClr val="C00000"/>
                </a:solidFill>
              </a:rPr>
              <a:t>Святой Георгий и Россия.</a:t>
            </a:r>
            <a:r>
              <a:rPr lang="bg-BG" altLang="en-GB"/>
              <a:t> </a:t>
            </a:r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/>
          </p:nvPr>
        </p:nvSpPr>
        <p:spPr>
          <a:xfrm>
            <a:off x="4598670" y="1417955"/>
            <a:ext cx="4038600" cy="5280660"/>
          </a:xfr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fr-FR" altLang="fr-FR" sz="18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fr-FR" altLang="fr-F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fr-FR" altLang="fr-F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fr-FR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fr-FR" sz="1800" b="0" i="0" u="none" strike="noStrike" kern="1200" cap="none" spc="0" normalizeH="0" baseline="0" noProof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Espace réservé du contenu 2"/>
          <p:cNvSpPr>
            <a:spLocks noGrp="1"/>
          </p:cNvSpPr>
          <p:nvPr/>
        </p:nvSpPr>
        <p:spPr>
          <a:xfrm>
            <a:off x="312420" y="1417955"/>
            <a:ext cx="4038600" cy="528066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</a:t>
            </a:r>
            <a:r>
              <a:rPr kumimoji="0" lang="fr-FR" sz="1800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русском</a:t>
            </a: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800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языке</a:t>
            </a: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800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имя</a:t>
            </a: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800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Георгий</a:t>
            </a: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800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имеет</a:t>
            </a: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800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еще</a:t>
            </a: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800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две</a:t>
            </a: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800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формы</a:t>
            </a: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  <a:r>
              <a:rPr kumimoji="0" lang="fr-FR" sz="1800" b="1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800" b="1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Егорий</a:t>
            </a: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</a:t>
            </a:r>
            <a:r>
              <a:rPr kumimoji="0" lang="fr-FR" sz="1800" b="1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Юрий</a:t>
            </a: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</a:t>
            </a:r>
            <a:r>
              <a:rPr kumimoji="0" lang="fr-FR" sz="1800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Считается</a:t>
            </a: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fr-FR" sz="1800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</a:t>
            </a: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800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тот</a:t>
            </a: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fr-FR" sz="1800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кто</a:t>
            </a: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800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носит</a:t>
            </a: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800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его</a:t>
            </a: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fr-FR" sz="1800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способен</a:t>
            </a: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800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</a:t>
            </a: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800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самый</a:t>
            </a: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800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невероятный</a:t>
            </a:r>
            <a:r>
              <a:rPr kumimoji="0" 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1800" i="0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подвиг</a:t>
            </a:r>
            <a:r>
              <a:rPr kumimoji="0" lang="bg-BG" altLang="fr-FR" sz="1800" i="0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bg-BG" altLang="fr-FR" sz="18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Образ </a:t>
            </a:r>
            <a:r>
              <a:rPr lang="bg-BG" altLang="fr-FR" sz="18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всадника-змееборца</a:t>
            </a:r>
            <a:r>
              <a:rPr lang="bg-BG" altLang="fr-FR" sz="18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 </a:t>
            </a:r>
            <a:r>
              <a:rPr lang="bg-BG" altLang="fr-FR" sz="18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приобрел</a:t>
            </a:r>
            <a:r>
              <a:rPr lang="bg-BG" altLang="fr-FR" sz="18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  в 15 </a:t>
            </a:r>
            <a:r>
              <a:rPr lang="bg-BG" altLang="fr-FR" sz="18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веке</a:t>
            </a:r>
            <a:r>
              <a:rPr lang="bg-BG" altLang="fr-FR" sz="18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 на Руси </a:t>
            </a:r>
            <a:r>
              <a:rPr lang="bg-BG" altLang="fr-FR" sz="18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особую</a:t>
            </a:r>
            <a:r>
              <a:rPr lang="bg-BG" altLang="fr-FR" sz="18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 </a:t>
            </a:r>
            <a:r>
              <a:rPr lang="bg-BG" altLang="fr-FR" sz="18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популярность</a:t>
            </a:r>
            <a:r>
              <a:rPr lang="bg-BG" altLang="fr-FR" sz="18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, </a:t>
            </a:r>
            <a:r>
              <a:rPr lang="bg-BG" altLang="fr-FR" sz="18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символизируя</a:t>
            </a:r>
            <a:r>
              <a:rPr lang="bg-BG" altLang="fr-FR" sz="18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 образ </a:t>
            </a:r>
            <a:r>
              <a:rPr lang="bg-BG" altLang="fr-FR" sz="18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борца</a:t>
            </a:r>
            <a:r>
              <a:rPr lang="bg-BG" altLang="fr-FR" sz="18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 с </a:t>
            </a:r>
            <a:r>
              <a:rPr lang="bg-BG" altLang="fr-FR" sz="18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иноземн</a:t>
            </a:r>
            <a:r>
              <a:rPr lang="fr-FR" sz="18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ы</a:t>
            </a:r>
            <a:r>
              <a:rPr lang="bg-BG" altLang="fr-FR" sz="18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ми </a:t>
            </a:r>
            <a:r>
              <a:rPr lang="bg-BG" altLang="fr-FR" sz="18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завоевателями</a:t>
            </a:r>
            <a:r>
              <a:rPr lang="bg-BG" altLang="fr-FR" sz="18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 и </a:t>
            </a:r>
            <a:r>
              <a:rPr lang="bg-BG" altLang="fr-FR" sz="18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народного</a:t>
            </a:r>
            <a:r>
              <a:rPr lang="bg-BG" altLang="fr-FR" sz="18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 защитника</a:t>
            </a:r>
            <a:r>
              <a:rPr lang="bg-BG" sz="18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sym typeface="+mn-ea"/>
              </a:rPr>
              <a:t>.</a:t>
            </a:r>
            <a:endParaRPr kumimoji="0" lang="fr-FR" altLang="fr-FR" sz="18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bg-BG" altLang="fr-FR" sz="180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bg-BG" altLang="fr-FR" sz="180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fr-FR" altLang="fr-F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fr-FR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Kossak_Juliusz_Swiety_Jerzy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38320" y="1417955"/>
            <a:ext cx="4568190" cy="5184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1432</TotalTime>
  <Words>714</Words>
  <Application>Microsoft Office PowerPoint</Application>
  <PresentationFormat>Экран (4:3)</PresentationFormat>
  <Paragraphs>116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Thème Office</vt:lpstr>
      <vt:lpstr>1_Thème Office</vt:lpstr>
      <vt:lpstr>Проект „ Герб Москвы и история Георгия Победоносца“</vt:lpstr>
      <vt:lpstr>Цель и задачи проекта </vt:lpstr>
      <vt:lpstr>Герб Москы</vt:lpstr>
      <vt:lpstr>Житие Святого Георгия </vt:lpstr>
      <vt:lpstr>Житие Святого Георгия </vt:lpstr>
      <vt:lpstr>Житие Святого Георгия </vt:lpstr>
      <vt:lpstr>Битва со змеем </vt:lpstr>
      <vt:lpstr>Битва со змеем </vt:lpstr>
      <vt:lpstr>Святой Георгий и Россия. </vt:lpstr>
      <vt:lpstr>Святой Георгий и Россия</vt:lpstr>
      <vt:lpstr>Святой Георгий и Россия</vt:lpstr>
      <vt:lpstr>Орден Святого Георгия</vt:lpstr>
      <vt:lpstr>Орден Святого Георгия</vt:lpstr>
      <vt:lpstr>Вывод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Eric</dc:creator>
  <cp:lastModifiedBy>1</cp:lastModifiedBy>
  <cp:revision>31</cp:revision>
  <dcterms:created xsi:type="dcterms:W3CDTF">2009-02-21T18:47:00Z</dcterms:created>
  <dcterms:modified xsi:type="dcterms:W3CDTF">2023-02-06T11:00:42Z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2057-10.2.0.7635</vt:lpwstr>
  </property>
</Properties>
</file>