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7" r:id="rId4"/>
    <p:sldId id="268" r:id="rId5"/>
    <p:sldId id="258" r:id="rId6"/>
    <p:sldId id="259" r:id="rId7"/>
    <p:sldId id="260" r:id="rId8"/>
    <p:sldId id="261" r:id="rId9"/>
    <p:sldId id="272" r:id="rId10"/>
    <p:sldId id="274" r:id="rId11"/>
    <p:sldId id="269" r:id="rId12"/>
    <p:sldId id="270" r:id="rId13"/>
    <p:sldId id="276" r:id="rId14"/>
    <p:sldId id="275" r:id="rId15"/>
    <p:sldId id="262" r:id="rId16"/>
    <p:sldId id="263" r:id="rId17"/>
    <p:sldId id="264" r:id="rId18"/>
    <p:sldId id="265" r:id="rId19"/>
    <p:sldId id="266" r:id="rId20"/>
    <p:sldId id="278" r:id="rId21"/>
    <p:sldId id="277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717" autoAdjust="0"/>
  </p:normalViewPr>
  <p:slideViewPr>
    <p:cSldViewPr>
      <p:cViewPr varScale="1">
        <p:scale>
          <a:sx n="91" d="100"/>
          <a:sy n="91" d="100"/>
        </p:scale>
        <p:origin x="-13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5654D7F9-3BE2-4903-A6AB-6D6C5E6435A3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51650A4-3125-47C7-B874-183C6C575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1DD977-4D66-45B4-8FAE-9F9D77A6763F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BF3C0-3DAB-47C9-A488-A0506396BD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A25CB-9A00-4B94-B89A-78B85FEAAB11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BAF7D-3547-4094-AC30-E12B0199F4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C853A-E28C-40B4-9C29-7B59017DDBCF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DFA73-66D3-4954-9B8D-49BA1C14B6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AE6DF84-4274-4C58-8751-2FE7306407B9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4D66A3-2A70-4095-8849-54E29C889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7BB13-A07A-4830-85A3-EEF8D548037D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1F7C6-BD29-4316-833E-8E15D37907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6467CD-17B6-4BA1-AAC7-130E084A2293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1CCE7B-8432-4263-A54F-116B9A1085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69D3B-6EC7-4F51-8AE2-6CD0E878DA89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66518-4FC8-4ABB-A95A-1624DD2D6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2F1CC6-7A6A-4805-9B22-28ECBCDCC804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7D70D-779F-4BC4-B185-DE37C2F12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7956B6-6C80-4976-BA12-481A6EC38489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880245-BE33-4DF9-BEF4-8A360FE8C3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5CA8702-098C-4055-BE4A-0FEFE23E4D20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ED01FBC-1672-4550-9A2B-A5459A9A0C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6FD611B-4A48-4541-BDCA-896BDBD42DFD}" type="datetimeFigureOut">
              <a:rPr lang="ru-RU"/>
              <a:pPr>
                <a:defRPr/>
              </a:pPr>
              <a:t>18.01.2023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3A6416D-EA0F-4B09-89C6-B6583A5A8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2" r:id="rId4"/>
    <p:sldLayoutId id="2147483746" r:id="rId5"/>
    <p:sldLayoutId id="2147483741" r:id="rId6"/>
    <p:sldLayoutId id="2147483740" r:id="rId7"/>
    <p:sldLayoutId id="2147483747" r:id="rId8"/>
    <p:sldLayoutId id="2147483748" r:id="rId9"/>
    <p:sldLayoutId id="2147483739" r:id="rId10"/>
    <p:sldLayoutId id="214748373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.fipi.ru/ege/dlya-predmetnyh-komissiy-subektov-rf/2022/angliyskiy_pch_mr_ege_2022.pd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yaklass.ru/p/angliyskiy-yazyk/5-klass/grammar-18547/direct-indirect-questions-148775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https://www.yaklass.ru/p/angliyskiy-yazyk/5-klass/grammar-18547/linkers-160194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../../../User/Downloads/39_Writing_(email)%20(1)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../../../User/Downloads/39_Writing_(email)%20(1)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media.prosv.ru/content/item/reader/7799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k05ui.mob-edu.ru/ui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ЕГЭ -2023 : Задание 37 </a:t>
            </a:r>
            <a:r>
              <a:rPr lang="en-US" dirty="0" smtClean="0"/>
              <a:t>Email</a:t>
            </a:r>
            <a:r>
              <a:rPr lang="ru-RU" dirty="0" smtClean="0"/>
              <a:t>- </a:t>
            </a:r>
            <a:r>
              <a:rPr lang="ru-RU" sz="4400" dirty="0" smtClean="0"/>
              <a:t>формат, стратегии и критерии выполнения задания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>
            <a:normAutofit/>
          </a:bodyPr>
          <a:lstStyle/>
          <a:p>
            <a:pPr marR="0">
              <a:lnSpc>
                <a:spcPct val="90000"/>
              </a:lnSpc>
            </a:pPr>
            <a:r>
              <a:rPr lang="ru-RU" sz="2500" smtClean="0"/>
              <a:t> Кириллова Елена Евгеньевна</a:t>
            </a:r>
          </a:p>
          <a:p>
            <a:pPr marR="0">
              <a:lnSpc>
                <a:spcPct val="90000"/>
              </a:lnSpc>
            </a:pPr>
            <a:r>
              <a:rPr lang="ru-RU" sz="2500" smtClean="0"/>
              <a:t>учитель английского языка МАОУ-лицея №13 п.Краснообск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Внимательно изучить задание  и найти там: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Адресата – пишем письмо тому, кто нам его прислал – ищем в письме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From: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Тему письма, чтобы использовать ее при переходе к ответу на вопросы – ищем слово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Subject</a:t>
            </a: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Находим 3 вопроса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Как не потерять элементы РКЗ</a:t>
            </a:r>
            <a:endParaRPr lang="ru-RU" dirty="0"/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/>
          <a:srcRect l="6725" t="22356" r="42363" b="42644"/>
          <a:stretch>
            <a:fillRect/>
          </a:stretch>
        </p:blipFill>
        <p:spPr bwMode="auto">
          <a:xfrm>
            <a:off x="4284663" y="3933825"/>
            <a:ext cx="43910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2195513" y="3933825"/>
            <a:ext cx="2592387" cy="647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435600" y="2636838"/>
            <a:ext cx="0" cy="16557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538" y="4797425"/>
            <a:ext cx="576262" cy="215900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356100" y="4797425"/>
            <a:ext cx="2663825" cy="144463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148263" y="5013325"/>
            <a:ext cx="431800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Ответить на все 3 вопроса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Отвечать на вопросы полно и точно – не игнорировать </a:t>
            </a:r>
            <a:r>
              <a:rPr lang="en-US" dirty="0" smtClean="0"/>
              <a:t>Why?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dirty="0" smtClean="0"/>
              <a:t>Отвечать четко на поставленный вопрос – не сужать, не расширять его смыслы; ориентироваться на ключевые слова</a:t>
            </a:r>
            <a:endParaRPr lang="en-US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en-US" dirty="0" smtClean="0"/>
              <a:t> </a:t>
            </a:r>
            <a:r>
              <a:rPr lang="en-US" sz="2000" i="1" dirty="0" smtClean="0">
                <a:solidFill>
                  <a:schemeClr val="accent6"/>
                </a:solidFill>
              </a:rPr>
              <a:t>- What’s the weather like in Russia in Summer?</a:t>
            </a:r>
          </a:p>
          <a:p>
            <a:pPr marL="365760" indent="-256032" fontAlgn="auto">
              <a:spcAft>
                <a:spcPts val="0"/>
              </a:spcAft>
              <a:buFontTx/>
              <a:buChar char="-"/>
              <a:defRPr/>
            </a:pPr>
            <a:r>
              <a:rPr lang="en-US" sz="2000" i="1" dirty="0" smtClean="0">
                <a:solidFill>
                  <a:schemeClr val="accent6"/>
                </a:solidFill>
              </a:rPr>
              <a:t>The weather is nice. Today it’s warm and even hot in my city</a:t>
            </a:r>
            <a:r>
              <a:rPr lang="en-US" sz="2000" i="1" dirty="0" smtClean="0"/>
              <a:t>.</a:t>
            </a:r>
          </a:p>
          <a:p>
            <a:pPr marL="365760" indent="-256032" fontAlgn="auto">
              <a:spcAft>
                <a:spcPts val="0"/>
              </a:spcAft>
              <a:buFontTx/>
              <a:buChar char="-"/>
              <a:defRPr/>
            </a:pPr>
            <a:endParaRPr lang="en-US" sz="2000" i="1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i="1" dirty="0" smtClean="0"/>
              <a:t>Больше примеров на сайте ФИПИ – </a:t>
            </a:r>
            <a:r>
              <a:rPr lang="ru-RU" sz="1600" i="1" dirty="0" smtClean="0">
                <a:hlinkClick r:id="rId2"/>
              </a:rPr>
              <a:t>Методические рекомендации для предметных комиссий</a:t>
            </a:r>
            <a:endParaRPr lang="ru-RU" sz="1600" i="1" dirty="0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Основная часть текста – ответы на вопросы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Задать </a:t>
            </a:r>
            <a:r>
              <a:rPr lang="ru-RU" sz="2400" dirty="0" smtClean="0">
                <a:solidFill>
                  <a:srgbClr val="FF0000"/>
                </a:solidFill>
              </a:rPr>
              <a:t>3</a:t>
            </a:r>
            <a:r>
              <a:rPr lang="ru-RU" sz="2400" dirty="0" smtClean="0"/>
              <a:t> вопроса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>
                <a:solidFill>
                  <a:srgbClr val="FF0000"/>
                </a:solidFill>
              </a:rPr>
              <a:t>Тему</a:t>
            </a:r>
            <a:r>
              <a:rPr lang="ru-RU" sz="2400" dirty="0" smtClean="0"/>
              <a:t> для вопросов находим </a:t>
            </a:r>
            <a:r>
              <a:rPr lang="ru-RU" sz="2400" dirty="0" smtClean="0">
                <a:solidFill>
                  <a:srgbClr val="FF0000"/>
                </a:solidFill>
              </a:rPr>
              <a:t>под текстом- </a:t>
            </a:r>
            <a:r>
              <a:rPr lang="ru-RU" sz="2400" dirty="0" smtClean="0"/>
              <a:t>стимулом! Не в самом письме.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4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4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4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4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2400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Задаем вопросы </a:t>
            </a:r>
            <a:r>
              <a:rPr lang="ru-RU" sz="2400" dirty="0" smtClean="0">
                <a:solidFill>
                  <a:srgbClr val="FF0000"/>
                </a:solidFill>
              </a:rPr>
              <a:t>по теме</a:t>
            </a:r>
            <a:r>
              <a:rPr lang="ru-RU" sz="2400" dirty="0" smtClean="0"/>
              <a:t>! Чтобы не ошибиться, сделайте тему </a:t>
            </a:r>
            <a:r>
              <a:rPr lang="ru-RU" sz="2400" dirty="0" smtClean="0">
                <a:solidFill>
                  <a:srgbClr val="FF0000"/>
                </a:solidFill>
              </a:rPr>
              <a:t>подлежащим</a:t>
            </a:r>
            <a:r>
              <a:rPr lang="ru-RU" sz="2400" dirty="0" smtClean="0"/>
              <a:t> в вопросе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dirty="0" smtClean="0"/>
              <a:t>Выучите </a:t>
            </a:r>
            <a:r>
              <a:rPr lang="ru-RU" sz="2400" dirty="0" smtClean="0">
                <a:hlinkClick r:id="rId2"/>
              </a:rPr>
              <a:t>правила составления вопросов</a:t>
            </a:r>
            <a:r>
              <a:rPr lang="ru-RU" sz="2400" dirty="0" smtClean="0"/>
              <a:t> в английском языке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Основная часть текста – задаем вопросы</a:t>
            </a:r>
            <a:endParaRPr lang="ru-RU" dirty="0"/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 l="6725" t="22356" r="42363" b="42644"/>
          <a:stretch>
            <a:fillRect/>
          </a:stretch>
        </p:blipFill>
        <p:spPr bwMode="auto">
          <a:xfrm>
            <a:off x="2987675" y="2781300"/>
            <a:ext cx="28797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4356100" y="2133600"/>
            <a:ext cx="2160588" cy="20161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Не забудь:</a:t>
            </a:r>
          </a:p>
          <a:p>
            <a:r>
              <a:rPr lang="ru-RU" smtClean="0"/>
              <a:t>Выразить надежду на будущие контакты</a:t>
            </a:r>
          </a:p>
          <a:p>
            <a:r>
              <a:rPr lang="ru-RU" smtClean="0"/>
              <a:t>Попрощаться</a:t>
            </a:r>
          </a:p>
          <a:p>
            <a:r>
              <a:rPr lang="ru-RU" smtClean="0"/>
              <a:t>Поставить подпись</a:t>
            </a:r>
          </a:p>
          <a:p>
            <a:r>
              <a:rPr lang="ru-RU" smtClean="0"/>
              <a:t>Написать не менее 90 и не более 154 слов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Важные мелочи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Важные мелочи</a:t>
            </a:r>
            <a:endParaRPr lang="ru-RU" dirty="0"/>
          </a:p>
        </p:txBody>
      </p:sp>
      <p:pic>
        <p:nvPicPr>
          <p:cNvPr id="26626" name="Picture 2" descr="C:\Users\User\Desktop\презентация Email\slide-2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481138"/>
            <a:ext cx="603567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250825" y="1989138"/>
            <a:ext cx="8569325" cy="37433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750" y="1484313"/>
            <a:ext cx="1655763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651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2 балла 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  Высказывание логично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  </a:t>
            </a:r>
            <a:r>
              <a:rPr lang="ru-RU" smtClean="0">
                <a:hlinkClick r:id="rId2"/>
              </a:rPr>
              <a:t>Средства логической связи </a:t>
            </a:r>
            <a:r>
              <a:rPr lang="ru-RU" smtClean="0"/>
              <a:t>использованы   правильно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Текст верно разделен на абзацы</a:t>
            </a:r>
          </a:p>
          <a:p>
            <a:pPr>
              <a:buFont typeface="Wingdings" pitchFamily="2" charset="2"/>
              <a:buChar char="Ø"/>
            </a:pPr>
            <a:r>
              <a:rPr lang="ru-RU" smtClean="0">
                <a:hlinkClick r:id="rId3" action="ppaction://hlinksldjump"/>
              </a:rPr>
              <a:t>Структурное оформление текста  </a:t>
            </a:r>
            <a:r>
              <a:rPr lang="ru-RU" smtClean="0"/>
              <a:t>соответствует нормам, принятым в стране изучаемого языка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Допускается 1 ошибка в организации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Организация текста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68313" y="4221163"/>
            <a:ext cx="8064500" cy="84296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313" y="1989138"/>
            <a:ext cx="8064500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9750" y="3284538"/>
            <a:ext cx="1728788" cy="482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9750" y="1412875"/>
            <a:ext cx="1368425" cy="50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677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1 балл </a:t>
            </a:r>
          </a:p>
          <a:p>
            <a:pPr>
              <a:buFont typeface="Wingdings" pitchFamily="2" charset="2"/>
              <a:buChar char="Ø"/>
            </a:pPr>
            <a:r>
              <a:rPr lang="ru-RU" smtClean="0"/>
              <a:t>  Имеются 2-3 ошибки в организации текста </a:t>
            </a:r>
          </a:p>
          <a:p>
            <a:pPr>
              <a:buFont typeface="Wingdings" pitchFamily="2" charset="2"/>
              <a:buChar char="Ø"/>
            </a:pPr>
            <a:endParaRPr lang="ru-RU" smtClean="0"/>
          </a:p>
          <a:p>
            <a:pPr>
              <a:buFont typeface="Wingdings 3" pitchFamily="18" charset="2"/>
              <a:buNone/>
            </a:pPr>
            <a:r>
              <a:rPr lang="ru-RU" smtClean="0"/>
              <a:t>0 баллов </a:t>
            </a:r>
          </a:p>
          <a:p>
            <a:pPr>
              <a:buFont typeface="Wingdings 3" pitchFamily="18" charset="2"/>
              <a:buNone/>
            </a:pPr>
            <a:endParaRPr lang="ru-RU" smtClean="0"/>
          </a:p>
          <a:p>
            <a:pPr>
              <a:buFont typeface="Wingdings" pitchFamily="2" charset="2"/>
              <a:buChar char="Ø"/>
            </a:pPr>
            <a:r>
              <a:rPr lang="ru-RU" smtClean="0"/>
              <a:t>  Имеются 4 и более ошибки в организации текста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Организация текста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50825" y="1989138"/>
            <a:ext cx="8424863" cy="34559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288" y="1412875"/>
            <a:ext cx="1873250" cy="5032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2 балла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Словарный запас и грамматические структуры соответствуют базовому уровню сложности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Орфографические и пунктуационные </a:t>
            </a:r>
            <a:r>
              <a:rPr lang="ru-RU" dirty="0" smtClean="0">
                <a:hlinkClick r:id="rId2" action="ppaction://hlinkfile"/>
              </a:rPr>
              <a:t>ошибки</a:t>
            </a:r>
            <a:r>
              <a:rPr lang="ru-RU" dirty="0" smtClean="0"/>
              <a:t> практически отсутствуют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        </a:t>
            </a:r>
            <a:r>
              <a:rPr lang="ru-RU" sz="2400" i="1" dirty="0" smtClean="0">
                <a:solidFill>
                  <a:schemeClr val="bg2">
                    <a:lumMod val="75000"/>
                  </a:schemeClr>
                </a:solidFill>
              </a:rPr>
              <a:t>Допускаются 1-2 лексико-грамматические ошибки и/или 1-2 орфографические и пунктуационные ошибки </a:t>
            </a:r>
            <a:endParaRPr lang="ru-RU" sz="2400" i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Языковое оформление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539750" y="4005263"/>
            <a:ext cx="8064500" cy="15843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8313" y="1916113"/>
            <a:ext cx="8135937" cy="15128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188" y="3573463"/>
            <a:ext cx="1657350" cy="360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 flipV="1">
            <a:off x="539750" y="1484313"/>
            <a:ext cx="1368425" cy="3603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1 балл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Имеются </a:t>
            </a:r>
            <a:r>
              <a:rPr lang="ru-RU" dirty="0" smtClean="0">
                <a:solidFill>
                  <a:srgbClr val="FF0000"/>
                </a:solidFill>
              </a:rPr>
              <a:t>3-4</a:t>
            </a:r>
            <a:r>
              <a:rPr lang="ru-RU" dirty="0" smtClean="0"/>
              <a:t> лексико-грамматические </a:t>
            </a:r>
            <a:r>
              <a:rPr lang="ru-RU" dirty="0" smtClean="0">
                <a:hlinkClick r:id="rId2" action="ppaction://hlinkfile"/>
              </a:rPr>
              <a:t>ошибки</a:t>
            </a:r>
            <a:r>
              <a:rPr lang="ru-RU" dirty="0" smtClean="0"/>
              <a:t> </a:t>
            </a:r>
            <a:r>
              <a:rPr lang="ru-RU" sz="3600" dirty="0" smtClean="0"/>
              <a:t>и/или</a:t>
            </a:r>
            <a:r>
              <a:rPr lang="ru-RU" dirty="0" smtClean="0"/>
              <a:t> имеются 3-4 орфографические и пунктуационные </a:t>
            </a:r>
            <a:r>
              <a:rPr lang="ru-RU" dirty="0" smtClean="0">
                <a:hlinkClick r:id="rId2" action="ppaction://hlinkfile"/>
              </a:rPr>
              <a:t>ошибки</a:t>
            </a: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dirty="0" smtClean="0"/>
              <a:t>0 баллов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dirty="0" smtClean="0"/>
              <a:t>имеются </a:t>
            </a:r>
            <a:r>
              <a:rPr lang="ru-RU" dirty="0" smtClean="0">
                <a:solidFill>
                  <a:srgbClr val="FF0000"/>
                </a:solidFill>
              </a:rPr>
              <a:t>5 и более </a:t>
            </a:r>
            <a:r>
              <a:rPr lang="ru-RU" dirty="0" smtClean="0"/>
              <a:t>лексико-грамматических </a:t>
            </a:r>
            <a:r>
              <a:rPr lang="ru-RU" dirty="0" smtClean="0">
                <a:hlinkClick r:id="rId2" action="ppaction://hlinkfile"/>
              </a:rPr>
              <a:t>ошибок</a:t>
            </a:r>
            <a:r>
              <a:rPr lang="ru-RU" dirty="0" smtClean="0"/>
              <a:t> </a:t>
            </a:r>
            <a:r>
              <a:rPr lang="ru-RU" sz="3600" b="1" dirty="0" smtClean="0"/>
              <a:t>и/или</a:t>
            </a:r>
            <a:r>
              <a:rPr lang="ru-RU" dirty="0" smtClean="0"/>
              <a:t> 5 и более орфографических и пунктуационных </a:t>
            </a:r>
            <a:r>
              <a:rPr lang="ru-RU" dirty="0" smtClean="0">
                <a:hlinkClick r:id="rId2" action="ppaction://hlinkfile"/>
              </a:rPr>
              <a:t>ошибок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Языковое оформление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Письмо на 6 баллов</a:t>
            </a:r>
            <a:endParaRPr lang="ru-RU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t="14400" b="14005"/>
          <a:stretch>
            <a:fillRect/>
          </a:stretch>
        </p:blipFill>
        <p:spPr>
          <a:xfrm>
            <a:off x="684213" y="1341438"/>
            <a:ext cx="7920037" cy="45354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Базовый уровень</a:t>
            </a:r>
          </a:p>
          <a:p>
            <a:r>
              <a:rPr lang="ru-RU" smtClean="0">
                <a:hlinkClick r:id="rId2"/>
              </a:rPr>
              <a:t>Неформальный стиль </a:t>
            </a:r>
            <a:endParaRPr lang="ru-RU" smtClean="0"/>
          </a:p>
          <a:p>
            <a:r>
              <a:rPr lang="ru-RU" smtClean="0"/>
              <a:t>Требует знание </a:t>
            </a:r>
            <a:r>
              <a:rPr lang="ru-RU" smtClean="0">
                <a:hlinkClick r:id="rId2"/>
              </a:rPr>
              <a:t>формата выполнения и структуры </a:t>
            </a:r>
            <a:endParaRPr lang="ru-RU" smtClean="0"/>
          </a:p>
          <a:p>
            <a:r>
              <a:rPr lang="ru-RU" smtClean="0"/>
              <a:t>100 -140 слов</a:t>
            </a:r>
          </a:p>
          <a:p>
            <a:r>
              <a:rPr lang="ru-RU" smtClean="0"/>
              <a:t>6 баллов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Основные характеристики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Пройдите по ссылке и попробуйте выполнить задание самостоятельно</a:t>
            </a:r>
          </a:p>
          <a:p>
            <a:pPr>
              <a:buFont typeface="Wingdings 3" pitchFamily="18" charset="2"/>
              <a:buNone/>
            </a:pPr>
            <a:r>
              <a:rPr lang="en-US" smtClean="0">
                <a:hlinkClick r:id="rId2"/>
              </a:rPr>
              <a:t>https://k05ui.mob-edu.ru/ui/#/bookshelf/course/34/topic/4180/lesson/10274</a:t>
            </a:r>
            <a:r>
              <a:rPr lang="ru-RU" smtClean="0"/>
              <a:t>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Практика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539750" y="620713"/>
            <a:ext cx="8229600" cy="452596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800" dirty="0" smtClean="0">
                <a:latin typeface="Batang" pitchFamily="18" charset="-127"/>
                <a:ea typeface="Batang" pitchFamily="18" charset="-127"/>
              </a:rPr>
              <a:t>Благодарю за внимание !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4800" dirty="0" smtClean="0">
              <a:latin typeface="Batang" pitchFamily="18" charset="-127"/>
              <a:ea typeface="Batang" pitchFamily="18" charset="-127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4800" dirty="0" smtClean="0">
              <a:latin typeface="Batang" pitchFamily="18" charset="-127"/>
              <a:ea typeface="Batang" pitchFamily="18" charset="-127"/>
              <a:cs typeface="Aharoni" pitchFamily="2" charset="-79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4800" dirty="0" smtClean="0">
                <a:latin typeface="Batang" pitchFamily="18" charset="-127"/>
                <a:ea typeface="Batang" pitchFamily="18" charset="-127"/>
              </a:rPr>
              <a:t>Удачи на ЕГЭ!</a:t>
            </a:r>
            <a:endParaRPr lang="ru-RU" sz="4800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endParaRPr lang="ru-RU" smtClean="0"/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Структура электронного письма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8313" y="1125538"/>
          <a:ext cx="8351837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309"/>
                <a:gridCol w="2784309"/>
                <a:gridCol w="2784309"/>
              </a:tblGrid>
              <a:tr h="27445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Обязательная часть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Пример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Где пишем</a:t>
                      </a:r>
                      <a:endParaRPr lang="ru-RU" sz="1400" dirty="0"/>
                    </a:p>
                  </a:txBody>
                  <a:tcPr/>
                </a:tc>
              </a:tr>
              <a:tr h="4665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 Обращение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Dear  Ben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Слева,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на отдельной строке</a:t>
                      </a:r>
                      <a:r>
                        <a:rPr lang="ru-RU" sz="1400" baseline="0" dirty="0" smtClean="0"/>
                        <a:t>. Выделяем 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запятой</a:t>
                      </a:r>
                      <a:r>
                        <a:rPr lang="ru-RU" sz="1400" baseline="0" dirty="0" smtClean="0"/>
                        <a:t>!</a:t>
                      </a:r>
                      <a:endParaRPr lang="ru-RU" sz="1400" dirty="0"/>
                    </a:p>
                  </a:txBody>
                  <a:tcPr/>
                </a:tc>
              </a:tr>
              <a:tr h="4665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 Благодарность за полученное письмо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Thanks for your</a:t>
                      </a:r>
                      <a:r>
                        <a:rPr lang="en-US" sz="1400" baseline="0" dirty="0" smtClean="0"/>
                        <a:t> letter! Glad to hear from you!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 красной строки,</a:t>
                      </a:r>
                      <a:r>
                        <a:rPr lang="ru-RU" sz="1400" baseline="0" dirty="0" smtClean="0"/>
                        <a:t> с большой буквы</a:t>
                      </a:r>
                      <a:endParaRPr lang="ru-RU" sz="1400" dirty="0"/>
                    </a:p>
                  </a:txBody>
                  <a:tcPr/>
                </a:tc>
              </a:tr>
              <a:tr h="4665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 Основная</a:t>
                      </a:r>
                      <a:r>
                        <a:rPr lang="ru-RU" sz="1400" baseline="0" dirty="0" smtClean="0"/>
                        <a:t> часть –ответы на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ru-RU" sz="1400" baseline="0" dirty="0" smtClean="0"/>
                        <a:t>  </a:t>
                      </a:r>
                      <a:r>
                        <a:rPr lang="en-US" sz="1400" baseline="0" dirty="0" smtClean="0"/>
                        <a:t>3</a:t>
                      </a:r>
                      <a:r>
                        <a:rPr lang="ru-RU" sz="1400" baseline="0" dirty="0" smtClean="0"/>
                        <a:t> вопроса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 your email you asked me about…1) 2) 3)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</a:t>
                      </a:r>
                      <a:r>
                        <a:rPr lang="ru-RU" sz="1400" baseline="0" dirty="0" smtClean="0"/>
                        <a:t> красной строки </a:t>
                      </a:r>
                      <a:endParaRPr lang="ru-RU" sz="1400" dirty="0"/>
                    </a:p>
                  </a:txBody>
                  <a:tcPr/>
                </a:tc>
              </a:tr>
              <a:tr h="4665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 Задаем 3 вопроса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By the way, I’d like to know more about …1? 2? 3?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 красной строки</a:t>
                      </a:r>
                      <a:endParaRPr lang="ru-RU" sz="1400" dirty="0"/>
                    </a:p>
                  </a:txBody>
                  <a:tcPr/>
                </a:tc>
              </a:tr>
              <a:tr h="46657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5. Надежда на будущие контакты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That’s all for now.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u="sng" baseline="0" dirty="0" smtClean="0"/>
                        <a:t>Write back soon.</a:t>
                      </a:r>
                      <a:endParaRPr lang="ru-RU" sz="14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 красной строки</a:t>
                      </a:r>
                      <a:endParaRPr lang="ru-RU" sz="1400" dirty="0"/>
                    </a:p>
                  </a:txBody>
                  <a:tcPr/>
                </a:tc>
              </a:tr>
              <a:tr h="9824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6. Заключительная фраза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Best wishes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,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Слева,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на отдельной строке</a:t>
                      </a:r>
                      <a:r>
                        <a:rPr lang="ru-RU" sz="1400" dirty="0" smtClean="0"/>
                        <a:t>, ставим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запятую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65869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7. Подпись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Dima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Слева,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на отдельной строке </a:t>
                      </a:r>
                      <a:r>
                        <a:rPr lang="ru-RU" sz="1400" baseline="0" dirty="0" smtClean="0"/>
                        <a:t>под заключительной фразой. 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Без точки</a:t>
                      </a:r>
                      <a:r>
                        <a:rPr lang="ru-RU" sz="1400" baseline="0" dirty="0" smtClean="0"/>
                        <a:t>!</a:t>
                      </a:r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1188" y="4941888"/>
            <a:ext cx="987425" cy="2873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11188" y="4652963"/>
            <a:ext cx="1419225" cy="2159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11188" y="4292600"/>
            <a:ext cx="4032250" cy="288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1188" y="3429000"/>
            <a:ext cx="5616575" cy="2873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11188" y="2852738"/>
            <a:ext cx="5256212" cy="288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4213" y="2133600"/>
            <a:ext cx="5183187" cy="28733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611188" y="1484313"/>
            <a:ext cx="1223962" cy="2889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39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1800" smtClean="0"/>
              <a:t>1</a:t>
            </a:r>
            <a:r>
              <a:rPr lang="en-US" sz="1800" smtClean="0"/>
              <a:t>Dear Ben, </a:t>
            </a:r>
          </a:p>
          <a:p>
            <a:pPr>
              <a:buFont typeface="Wingdings 3" pitchFamily="18" charset="2"/>
              <a:buNone/>
            </a:pPr>
            <a:endParaRPr lang="en-US" sz="1800" smtClean="0"/>
          </a:p>
          <a:p>
            <a:pPr>
              <a:buFont typeface="Wingdings 3" pitchFamily="18" charset="2"/>
              <a:buNone/>
            </a:pPr>
            <a:r>
              <a:rPr lang="ru-RU" sz="1800" smtClean="0"/>
              <a:t>2</a:t>
            </a:r>
            <a:r>
              <a:rPr lang="en-US" sz="1800" smtClean="0"/>
              <a:t> Thanks for your letter! Great to hear from you!</a:t>
            </a:r>
          </a:p>
          <a:p>
            <a:pPr>
              <a:buFont typeface="Wingdings 3" pitchFamily="18" charset="2"/>
              <a:buNone/>
            </a:pPr>
            <a:endParaRPr lang="en-US" sz="1800" smtClean="0"/>
          </a:p>
          <a:p>
            <a:pPr>
              <a:buFont typeface="Wingdings 3" pitchFamily="18" charset="2"/>
              <a:buNone/>
            </a:pPr>
            <a:r>
              <a:rPr lang="ru-RU" sz="1800" smtClean="0"/>
              <a:t>3 </a:t>
            </a:r>
            <a:r>
              <a:rPr lang="en-US" sz="1800" smtClean="0"/>
              <a:t>In your email you asked me about…1) 2) 3)</a:t>
            </a:r>
          </a:p>
          <a:p>
            <a:pPr>
              <a:buFont typeface="Wingdings 3" pitchFamily="18" charset="2"/>
              <a:buNone/>
            </a:pPr>
            <a:endParaRPr lang="en-US" sz="1800" smtClean="0"/>
          </a:p>
          <a:p>
            <a:pPr>
              <a:buFont typeface="Wingdings 3" pitchFamily="18" charset="2"/>
              <a:buNone/>
            </a:pPr>
            <a:r>
              <a:rPr lang="ru-RU" sz="1800" smtClean="0"/>
              <a:t>4 </a:t>
            </a:r>
            <a:r>
              <a:rPr lang="en-US" sz="1800" smtClean="0"/>
              <a:t>By the way, I’d like to know more about …1? 2? 3?</a:t>
            </a:r>
            <a:endParaRPr lang="ru-RU" sz="1800" smtClean="0"/>
          </a:p>
          <a:p>
            <a:pPr>
              <a:buFont typeface="Wingdings 3" pitchFamily="18" charset="2"/>
              <a:buNone/>
            </a:pPr>
            <a:endParaRPr lang="ru-RU" sz="2800" smtClean="0"/>
          </a:p>
          <a:p>
            <a:pPr>
              <a:buFont typeface="Wingdings 3" pitchFamily="18" charset="2"/>
              <a:buNone/>
            </a:pPr>
            <a:r>
              <a:rPr lang="ru-RU" sz="1800" smtClean="0"/>
              <a:t>5 </a:t>
            </a:r>
            <a:r>
              <a:rPr lang="en-US" sz="1800" smtClean="0"/>
              <a:t>That’s all for now. Write back soon.</a:t>
            </a:r>
          </a:p>
          <a:p>
            <a:pPr>
              <a:buFont typeface="Wingdings 3" pitchFamily="18" charset="2"/>
              <a:buNone/>
            </a:pPr>
            <a:r>
              <a:rPr lang="ru-RU" sz="1800" smtClean="0"/>
              <a:t>6 </a:t>
            </a:r>
            <a:r>
              <a:rPr lang="en-US" sz="1800" smtClean="0"/>
              <a:t>Best wishes,</a:t>
            </a:r>
          </a:p>
          <a:p>
            <a:pPr>
              <a:buFont typeface="Wingdings 3" pitchFamily="18" charset="2"/>
              <a:buNone/>
            </a:pPr>
            <a:r>
              <a:rPr lang="ru-RU" sz="1800" smtClean="0"/>
              <a:t>7 </a:t>
            </a:r>
            <a:r>
              <a:rPr lang="en-US" sz="1800" smtClean="0"/>
              <a:t>Dima</a:t>
            </a:r>
            <a:endParaRPr lang="ru-RU" sz="180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Обязательные элементы структуры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Решение Коммуникативной задачи (РКЗ) – 2 балла</a:t>
            </a:r>
          </a:p>
          <a:p>
            <a:r>
              <a:rPr lang="ru-RU" smtClean="0"/>
              <a:t>Организация текста – 2 балла </a:t>
            </a:r>
          </a:p>
          <a:p>
            <a:r>
              <a:rPr lang="ru-RU" smtClean="0"/>
              <a:t>Языковое оформление текста – 2 балла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Критерии оценивания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11638" y="1125538"/>
            <a:ext cx="4681537" cy="41751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9750" y="1341438"/>
            <a:ext cx="1584325" cy="7191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РКЗ</a:t>
            </a:r>
            <a:endParaRPr lang="ru-RU" dirty="0"/>
          </a:p>
        </p:txBody>
      </p:sp>
      <p:sp>
        <p:nvSpPr>
          <p:cNvPr id="18436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7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5410200"/>
            <a:ext cx="4041775" cy="762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8438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2 балла 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/>
              <a:t>Даны </a:t>
            </a:r>
            <a:r>
              <a:rPr lang="ru-RU" sz="1600" dirty="0" smtClean="0">
                <a:solidFill>
                  <a:schemeClr val="accent4"/>
                </a:solidFill>
              </a:rPr>
              <a:t>полные  точные ответы </a:t>
            </a:r>
            <a:r>
              <a:rPr lang="ru-RU" sz="1600" dirty="0" smtClean="0"/>
              <a:t>на </a:t>
            </a:r>
            <a:r>
              <a:rPr lang="ru-RU" sz="1600" dirty="0" smtClean="0">
                <a:solidFill>
                  <a:schemeClr val="accent4"/>
                </a:solidFill>
              </a:rPr>
              <a:t>все вопросы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1600" dirty="0" smtClean="0">
              <a:solidFill>
                <a:schemeClr val="accent4"/>
              </a:solidFill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/>
              <a:t>Заданы</a:t>
            </a:r>
            <a:r>
              <a:rPr lang="ru-RU" sz="1600" b="1" dirty="0" smtClean="0"/>
              <a:t> </a:t>
            </a:r>
            <a:r>
              <a:rPr lang="ru-RU" sz="1600" dirty="0" smtClean="0">
                <a:solidFill>
                  <a:schemeClr val="accent4"/>
                </a:solidFill>
              </a:rPr>
              <a:t>правильно 3 вопроса </a:t>
            </a:r>
            <a:r>
              <a:rPr lang="ru-RU" sz="1600" dirty="0" smtClean="0"/>
              <a:t>по указанной </a:t>
            </a:r>
            <a:r>
              <a:rPr lang="ru-RU" sz="1600" dirty="0" smtClean="0">
                <a:solidFill>
                  <a:schemeClr val="accent4"/>
                </a:solidFill>
              </a:rPr>
              <a:t>теме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1600" dirty="0" smtClean="0"/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chemeClr val="accent4"/>
                </a:solidFill>
              </a:rPr>
              <a:t>Стилевое оформление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речи выбрано правильно </a:t>
            </a:r>
            <a:r>
              <a:rPr lang="ru-RU" sz="1600" dirty="0" smtClean="0">
                <a:solidFill>
                  <a:schemeClr val="accent4"/>
                </a:solidFill>
              </a:rPr>
              <a:t>с учетом цели высказывания и адресата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600" dirty="0" smtClean="0"/>
              <a:t>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/>
              <a:t>Соблюдены принятые в языке </a:t>
            </a:r>
            <a:r>
              <a:rPr lang="ru-RU" sz="1600" dirty="0" smtClean="0">
                <a:solidFill>
                  <a:schemeClr val="accent4"/>
                </a:solidFill>
              </a:rPr>
              <a:t>нормы вежливости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sz="1600" dirty="0" smtClean="0"/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/>
              <a:t>Допускается </a:t>
            </a:r>
            <a:r>
              <a:rPr lang="ru-RU" sz="1600" dirty="0" smtClean="0">
                <a:solidFill>
                  <a:schemeClr val="accent4"/>
                </a:solidFill>
              </a:rPr>
              <a:t>1 неполный или неточный аспект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4284663" y="1341438"/>
            <a:ext cx="4391025" cy="39592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8313" y="1341438"/>
            <a:ext cx="1655762" cy="647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РКЗ</a:t>
            </a:r>
            <a:endParaRPr lang="ru-RU" dirty="0"/>
          </a:p>
        </p:txBody>
      </p:sp>
      <p:sp>
        <p:nvSpPr>
          <p:cNvPr id="19460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61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10200"/>
            <a:ext cx="4041775" cy="762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9462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1 балл</a:t>
            </a:r>
          </a:p>
        </p:txBody>
      </p:sp>
      <p:sp>
        <p:nvSpPr>
          <p:cNvPr id="19463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4000500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smtClean="0">
                <a:solidFill>
                  <a:srgbClr val="FF0000"/>
                </a:solidFill>
              </a:rPr>
              <a:t>1-2 </a:t>
            </a:r>
            <a:r>
              <a:rPr lang="ru-RU" smtClean="0"/>
              <a:t>аспекта содержания </a:t>
            </a:r>
            <a:r>
              <a:rPr lang="ru-RU" smtClean="0">
                <a:solidFill>
                  <a:srgbClr val="FF0000"/>
                </a:solidFill>
              </a:rPr>
              <a:t>отсутствуют 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ru-RU" smtClean="0"/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r>
              <a:rPr lang="ru-RU" smtClean="0"/>
              <a:t>ИЛИ</a:t>
            </a:r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ru-RU" smtClean="0"/>
          </a:p>
          <a:p>
            <a:pPr>
              <a:spcBef>
                <a:spcPct val="0"/>
              </a:spcBef>
              <a:buFont typeface="Wingdings" pitchFamily="2" charset="2"/>
              <a:buChar char="Ø"/>
            </a:pPr>
            <a:r>
              <a:rPr lang="ru-RU" smtClean="0">
                <a:solidFill>
                  <a:srgbClr val="FF0000"/>
                </a:solidFill>
              </a:rPr>
              <a:t>2-5</a:t>
            </a:r>
            <a:r>
              <a:rPr lang="ru-RU" smtClean="0"/>
              <a:t> аспектов раскрыты </a:t>
            </a:r>
            <a:r>
              <a:rPr lang="ru-RU" smtClean="0">
                <a:solidFill>
                  <a:srgbClr val="FF0000"/>
                </a:solidFill>
              </a:rPr>
              <a:t>неполно/неточно</a:t>
            </a:r>
          </a:p>
          <a:p>
            <a:pPr lvl="4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611188" y="1484313"/>
            <a:ext cx="1439862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538" y="1341438"/>
            <a:ext cx="4465637" cy="38877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РКЗ</a:t>
            </a:r>
            <a:endParaRPr lang="ru-RU" dirty="0"/>
          </a:p>
        </p:txBody>
      </p:sp>
      <p:sp>
        <p:nvSpPr>
          <p:cNvPr id="20484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5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10200"/>
            <a:ext cx="4041775" cy="7620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0486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3941763"/>
          </a:xfrm>
          <a:ln>
            <a:prstDash val="solid"/>
          </a:ln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/>
              <a:t>0 баллов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</p:spPr>
        <p:txBody>
          <a:bodyPr>
            <a:normAutofit fontScale="92500" lnSpcReduction="20000"/>
          </a:bodyPr>
          <a:lstStyle/>
          <a:p>
            <a:pPr marL="365760" indent="-256032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3 и более </a:t>
            </a:r>
            <a:r>
              <a:rPr lang="ru-RU" sz="1800" dirty="0" smtClean="0"/>
              <a:t>аспектов содержания </a:t>
            </a:r>
            <a:r>
              <a:rPr lang="ru-RU" sz="1800" dirty="0" smtClean="0">
                <a:solidFill>
                  <a:srgbClr val="FF0000"/>
                </a:solidFill>
              </a:rPr>
              <a:t>отсутствуют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>
              <a:solidFill>
                <a:srgbClr val="FF0000"/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 ИЛИ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6</a:t>
            </a:r>
            <a:r>
              <a:rPr lang="ru-RU" sz="1800" dirty="0" smtClean="0"/>
              <a:t> аспектов  раскрыты </a:t>
            </a:r>
            <a:r>
              <a:rPr lang="ru-RU" sz="1800" dirty="0" smtClean="0">
                <a:solidFill>
                  <a:srgbClr val="FF0000"/>
                </a:solidFill>
              </a:rPr>
              <a:t>неполно/неточно 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 ИЛИ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800" dirty="0" smtClean="0">
                <a:solidFill>
                  <a:srgbClr val="FF0000"/>
                </a:solidFill>
              </a:rPr>
              <a:t>1</a:t>
            </a:r>
            <a:r>
              <a:rPr lang="ru-RU" sz="1800" dirty="0" smtClean="0"/>
              <a:t> аспект </a:t>
            </a:r>
            <a:r>
              <a:rPr lang="ru-RU" sz="1800" dirty="0" smtClean="0">
                <a:solidFill>
                  <a:srgbClr val="FF0000"/>
                </a:solidFill>
              </a:rPr>
              <a:t>не раскрыт</a:t>
            </a:r>
            <a:r>
              <a:rPr lang="ru-RU" sz="1800" dirty="0" smtClean="0"/>
              <a:t>, а </a:t>
            </a:r>
            <a:r>
              <a:rPr lang="ru-RU" sz="1800" dirty="0" smtClean="0">
                <a:solidFill>
                  <a:srgbClr val="FF0000"/>
                </a:solidFill>
              </a:rPr>
              <a:t>4-5</a:t>
            </a:r>
            <a:r>
              <a:rPr lang="ru-RU" sz="1800" dirty="0" smtClean="0"/>
              <a:t> раскрыты </a:t>
            </a:r>
            <a:r>
              <a:rPr lang="ru-RU" sz="1800" dirty="0" smtClean="0">
                <a:solidFill>
                  <a:srgbClr val="FF0000"/>
                </a:solidFill>
              </a:rPr>
              <a:t>неполно/неточно 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>
              <a:solidFill>
                <a:srgbClr val="FF0000"/>
              </a:solidFill>
            </a:endParaRP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r>
              <a:rPr lang="ru-RU" sz="1800" dirty="0" smtClean="0"/>
              <a:t>ИЛИ</a:t>
            </a:r>
          </a:p>
          <a:p>
            <a:pPr marL="365760" indent="-256032" algn="just" fontAlgn="auto">
              <a:spcAft>
                <a:spcPts val="0"/>
              </a:spcAft>
              <a:buFont typeface="Wingdings 3"/>
              <a:buNone/>
              <a:defRPr/>
            </a:pPr>
            <a:endParaRPr lang="ru-RU" sz="1800" dirty="0" smtClean="0"/>
          </a:p>
          <a:p>
            <a:pPr marL="365760" indent="-256032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800" dirty="0" smtClean="0"/>
              <a:t>ответ не соответствует требуемому объему </a:t>
            </a:r>
            <a:r>
              <a:rPr lang="ru-RU" sz="1800" dirty="0" smtClean="0">
                <a:solidFill>
                  <a:srgbClr val="FF0000"/>
                </a:solidFill>
              </a:rPr>
              <a:t>(менее 90 слов)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5" descr="Рисунок2.png"/>
          <p:cNvPicPr>
            <a:picLocks noGrp="1" noChangeAspect="1"/>
          </p:cNvPicPr>
          <p:nvPr>
            <p:ph idx="1"/>
          </p:nvPr>
        </p:nvPicPr>
        <p:blipFill>
          <a:blip r:embed="rId2"/>
          <a:srcRect l="22905" t="44629" r="43497" b="26733"/>
          <a:stretch>
            <a:fillRect/>
          </a:stretch>
        </p:blipFill>
        <p:spPr>
          <a:xfrm>
            <a:off x="684213" y="1484313"/>
            <a:ext cx="7559675" cy="4321175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Дополнительная схема оценивания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548</Words>
  <Application>Microsoft Office PowerPoint</Application>
  <PresentationFormat>Экран (4:3)</PresentationFormat>
  <Paragraphs>128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21</vt:i4>
      </vt:variant>
    </vt:vector>
  </HeadingPairs>
  <TitlesOfParts>
    <vt:vector size="36" baseType="lpstr">
      <vt:lpstr>Lucida Sans Unicode</vt:lpstr>
      <vt:lpstr>Arial</vt:lpstr>
      <vt:lpstr>Wingdings 3</vt:lpstr>
      <vt:lpstr>Verdana</vt:lpstr>
      <vt:lpstr>Wingdings 2</vt:lpstr>
      <vt:lpstr>Calibri</vt:lpstr>
      <vt:lpstr>Wingdings</vt:lpstr>
      <vt:lpstr>Batang</vt:lpstr>
      <vt:lpstr>Aharoni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Елена</cp:lastModifiedBy>
  <cp:revision>28</cp:revision>
  <dcterms:created xsi:type="dcterms:W3CDTF">2022-10-31T05:39:05Z</dcterms:created>
  <dcterms:modified xsi:type="dcterms:W3CDTF">2023-01-18T08:35:29Z</dcterms:modified>
</cp:coreProperties>
</file>