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4" r:id="rId5"/>
    <p:sldId id="265" r:id="rId6"/>
    <p:sldId id="266" r:id="rId7"/>
    <p:sldId id="267" r:id="rId8"/>
    <p:sldId id="269" r:id="rId9"/>
    <p:sldId id="271" r:id="rId10"/>
    <p:sldId id="272" r:id="rId11"/>
    <p:sldId id="273" r:id="rId12"/>
    <p:sldId id="274" r:id="rId13"/>
    <p:sldId id="277" r:id="rId14"/>
    <p:sldId id="278" r:id="rId15"/>
    <p:sldId id="257"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А линуся\Детский сад\МО 2015\для презентации картинки\f02a2b_69507a63f8973fddef33b6ec11d40005.png_srz_965_645_85_22_0.50_1.20_0.00_png_srz"/>
          <p:cNvPicPr>
            <a:picLocks noChangeAspect="1" noChangeArrowheads="1"/>
          </p:cNvPicPr>
          <p:nvPr/>
        </p:nvPicPr>
        <p:blipFill>
          <a:blip r:embed="rId2" cstate="print"/>
          <a:srcRect/>
          <a:stretch>
            <a:fillRect/>
          </a:stretch>
        </p:blipFill>
        <p:spPr bwMode="auto">
          <a:xfrm>
            <a:off x="0" y="0"/>
            <a:ext cx="9144000" cy="6858000"/>
          </a:xfrm>
          <a:prstGeom prst="rect">
            <a:avLst/>
          </a:prstGeom>
        </p:spPr>
        <p:style>
          <a:lnRef idx="1">
            <a:schemeClr val="accent5"/>
          </a:lnRef>
          <a:fillRef idx="2">
            <a:schemeClr val="accent5"/>
          </a:fillRef>
          <a:effectRef idx="1">
            <a:schemeClr val="accent5"/>
          </a:effectRef>
          <a:fontRef idx="minor">
            <a:schemeClr val="dk1"/>
          </a:fontRef>
        </p:style>
      </p:pic>
      <p:sp>
        <p:nvSpPr>
          <p:cNvPr id="5" name="Подзаголовок 2"/>
          <p:cNvSpPr>
            <a:spLocks noGrp="1"/>
          </p:cNvSpPr>
          <p:nvPr>
            <p:ph type="subTitle" idx="1"/>
          </p:nvPr>
        </p:nvSpPr>
        <p:spPr>
          <a:xfrm>
            <a:off x="1371600" y="2857496"/>
            <a:ext cx="7343804" cy="3643338"/>
          </a:xfrm>
        </p:spPr>
        <p:txBody>
          <a:bodyPr>
            <a:normAutofit fontScale="32500" lnSpcReduction="20000"/>
          </a:bodyPr>
          <a:lstStyle/>
          <a:p>
            <a:endParaRPr lang="ru-RU" dirty="0" smtClean="0"/>
          </a:p>
          <a:p>
            <a:endParaRPr lang="ru-RU" dirty="0" smtClean="0"/>
          </a:p>
          <a:p>
            <a:r>
              <a:rPr lang="ru-RU" sz="11100" dirty="0" smtClean="0">
                <a:solidFill>
                  <a:srgbClr val="002060"/>
                </a:solidFill>
                <a:latin typeface="Cambria" pitchFamily="18" charset="0"/>
              </a:rPr>
              <a:t>«Сюжетно – ролевая игра как средство всестороннего развития дошкольников» </a:t>
            </a:r>
          </a:p>
          <a:p>
            <a:endParaRPr lang="ru-RU" sz="2000" dirty="0" smtClean="0"/>
          </a:p>
          <a:p>
            <a:pPr algn="r"/>
            <a:endParaRPr lang="ru-RU" sz="2000" dirty="0" smtClean="0"/>
          </a:p>
          <a:p>
            <a:endParaRPr lang="ru-RU" sz="2000" dirty="0" smtClean="0"/>
          </a:p>
          <a:p>
            <a:pPr algn="l"/>
            <a:r>
              <a:rPr lang="ru-RU" sz="6200" dirty="0" smtClean="0">
                <a:solidFill>
                  <a:schemeClr val="accent2">
                    <a:lumMod val="75000"/>
                  </a:schemeClr>
                </a:solidFill>
                <a:latin typeface="Monotype Corsiva" pitchFamily="66" charset="0"/>
              </a:rPr>
              <a:t>                                                   </a:t>
            </a:r>
            <a:endParaRPr lang="ru-RU" sz="6200" dirty="0" smtClean="0">
              <a:solidFill>
                <a:schemeClr val="accent2">
                  <a:lumMod val="75000"/>
                </a:schemeClr>
              </a:solidFill>
              <a:latin typeface="Monotype Corsiva" pitchFamily="66" charset="0"/>
            </a:endParaRPr>
          </a:p>
          <a:p>
            <a:pPr algn="l"/>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Выполнила: </a:t>
            </a:r>
            <a:r>
              <a:rPr lang="ru-RU" sz="6200" dirty="0" err="1" smtClean="0">
                <a:solidFill>
                  <a:schemeClr val="accent2">
                    <a:lumMod val="75000"/>
                  </a:schemeClr>
                </a:solidFill>
                <a:latin typeface="Monotype Corsiva" pitchFamily="66" charset="0"/>
              </a:rPr>
              <a:t>Шатаева</a:t>
            </a:r>
            <a:r>
              <a:rPr lang="ru-RU" sz="6200" dirty="0" smtClean="0">
                <a:solidFill>
                  <a:schemeClr val="accent2">
                    <a:lumMod val="75000"/>
                  </a:schemeClr>
                </a:solidFill>
                <a:latin typeface="Monotype Corsiva" pitchFamily="66" charset="0"/>
              </a:rPr>
              <a:t> О. А. </a:t>
            </a:r>
          </a:p>
          <a:p>
            <a:pPr algn="l"/>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                Воспитатель </a:t>
            </a:r>
            <a:r>
              <a:rPr lang="ru-RU" sz="6200" dirty="0" smtClean="0">
                <a:solidFill>
                  <a:schemeClr val="accent2">
                    <a:lumMod val="75000"/>
                  </a:schemeClr>
                </a:solidFill>
                <a:latin typeface="Monotype Corsiva" pitchFamily="66" charset="0"/>
              </a:rPr>
              <a:t>МБДОУ  Ключевский </a:t>
            </a:r>
          </a:p>
          <a:p>
            <a:pPr algn="l"/>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                </a:t>
            </a:r>
            <a:r>
              <a:rPr lang="ru-RU" sz="6200" dirty="0" smtClean="0">
                <a:solidFill>
                  <a:schemeClr val="accent2">
                    <a:lumMod val="75000"/>
                  </a:schemeClr>
                </a:solidFill>
                <a:latin typeface="Monotype Corsiva" pitchFamily="66" charset="0"/>
              </a:rPr>
              <a:t>«Детский сад №2 «Теремок» </a:t>
            </a:r>
          </a:p>
          <a:p>
            <a:endParaRPr lang="ru-RU" dirty="0">
              <a:latin typeface="Monotype Corsiva" pitchFamily="66"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ru-RU" sz="2500" dirty="0" smtClean="0">
              <a:solidFill>
                <a:srgbClr val="002060"/>
              </a:solidFill>
              <a:latin typeface="Bookman Old Style" pitchFamily="18" charset="0"/>
            </a:endParaRPr>
          </a:p>
          <a:p>
            <a:pPr marL="0" indent="0" algn="just">
              <a:buNone/>
            </a:pPr>
            <a:endParaRPr lang="ru-RU" sz="2500" dirty="0" smtClean="0">
              <a:solidFill>
                <a:srgbClr val="002060"/>
              </a:solidFill>
              <a:latin typeface="Bookman Old Style" pitchFamily="18" charset="0"/>
            </a:endParaRPr>
          </a:p>
          <a:p>
            <a:pPr marL="0" indent="0" algn="just">
              <a:buNone/>
            </a:pPr>
            <a:r>
              <a:rPr lang="ru-RU" sz="2500" dirty="0" smtClean="0">
                <a:solidFill>
                  <a:srgbClr val="C00000"/>
                </a:solidFill>
                <a:latin typeface="Bookman Old Style" pitchFamily="18" charset="0"/>
              </a:rPr>
              <a:t>Игрушки </a:t>
            </a:r>
            <a:r>
              <a:rPr lang="ru-RU" sz="2500" dirty="0" smtClean="0">
                <a:solidFill>
                  <a:srgbClr val="C00000"/>
                </a:solidFill>
                <a:latin typeface="Bookman Old Style" pitchFamily="18" charset="0"/>
              </a:rPr>
              <a:t>– </a:t>
            </a:r>
            <a:r>
              <a:rPr lang="ru-RU" sz="2500" dirty="0" smtClean="0">
                <a:solidFill>
                  <a:srgbClr val="C00000"/>
                </a:solidFill>
                <a:latin typeface="Bookman Old Style" pitchFamily="18" charset="0"/>
              </a:rPr>
              <a:t>персонажи</a:t>
            </a:r>
            <a:r>
              <a:rPr lang="ru-RU" sz="2500" dirty="0" smtClean="0">
                <a:solidFill>
                  <a:srgbClr val="002060"/>
                </a:solidFill>
                <a:latin typeface="Bookman Old Style" pitchFamily="18" charset="0"/>
              </a:rPr>
              <a:t> - это разного рода куклы, фигурки людей и животных. Сюда же по функциям в игре относится игровой материал, представляющий игровые атрибуты, специфичные для какого-либо </a:t>
            </a:r>
            <a:r>
              <a:rPr lang="ru-RU" sz="2500" dirty="0" smtClean="0">
                <a:solidFill>
                  <a:srgbClr val="002060"/>
                </a:solidFill>
                <a:latin typeface="Bookman Old Style" pitchFamily="18" charset="0"/>
              </a:rPr>
              <a:t>персонажа.</a:t>
            </a:r>
          </a:p>
          <a:p>
            <a:pPr marL="0" indent="0" algn="just">
              <a:buNone/>
            </a:pPr>
            <a:endParaRPr lang="ru-RU" sz="2500" dirty="0" smtClean="0">
              <a:solidFill>
                <a:srgbClr val="002060"/>
              </a:solidFill>
              <a:latin typeface="Bookman Old Style" pitchFamily="18" charset="0"/>
            </a:endParaRPr>
          </a:p>
          <a:p>
            <a:pPr marL="0" indent="0" algn="just">
              <a:buNone/>
            </a:pPr>
            <a:r>
              <a:rPr lang="ru-RU" sz="2500" dirty="0" smtClean="0">
                <a:solidFill>
                  <a:srgbClr val="002060"/>
                </a:solidFill>
                <a:latin typeface="Bookman Old Style" pitchFamily="18" charset="0"/>
              </a:rPr>
              <a:t>Например: </a:t>
            </a:r>
            <a:r>
              <a:rPr lang="ru-RU" sz="2500" dirty="0" smtClean="0">
                <a:solidFill>
                  <a:srgbClr val="002060"/>
                </a:solidFill>
                <a:latin typeface="Bookman Old Style" pitchFamily="18" charset="0"/>
              </a:rPr>
              <a:t>белая шапочка врача, каска пожарника и т. п</a:t>
            </a:r>
            <a:r>
              <a:rPr lang="ru-RU" sz="2500" dirty="0" smtClean="0">
                <a:solidFill>
                  <a:srgbClr val="002060"/>
                </a:solidFill>
                <a:latin typeface="Bookman Old Style" pitchFamily="18" charset="0"/>
              </a:rPr>
              <a:t>.</a:t>
            </a:r>
            <a:endParaRPr lang="ru-RU" sz="2500" dirty="0" smtClean="0">
              <a:solidFill>
                <a:srgbClr val="002060"/>
              </a:solidFill>
              <a:latin typeface="Bookman Old Style" pitchFamily="18" charset="0"/>
            </a:endParaRPr>
          </a:p>
          <a:p>
            <a:pPr>
              <a:buNone/>
            </a:pP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smtClean="0">
              <a:solidFill>
                <a:srgbClr val="C00000"/>
              </a:solidFill>
              <a:latin typeface="Bookman Old Style" pitchFamily="18" charset="0"/>
            </a:endParaRPr>
          </a:p>
          <a:p>
            <a:pPr marL="0" indent="0" algn="just">
              <a:buNone/>
            </a:pPr>
            <a:r>
              <a:rPr lang="ru-RU" sz="2500" dirty="0" smtClean="0">
                <a:solidFill>
                  <a:srgbClr val="C00000"/>
                </a:solidFill>
                <a:latin typeface="Bookman Old Style" pitchFamily="18" charset="0"/>
              </a:rPr>
              <a:t>Маркеры</a:t>
            </a:r>
            <a:r>
              <a:rPr lang="ru-RU" sz="2500" dirty="0" smtClean="0">
                <a:solidFill>
                  <a:srgbClr val="C00000"/>
                </a:solidFill>
                <a:latin typeface="Bookman Old Style" pitchFamily="18" charset="0"/>
              </a:rPr>
              <a:t> (знаки) игрового пространства» </a:t>
            </a:r>
            <a:r>
              <a:rPr lang="ru-RU" sz="2500" dirty="0" smtClean="0">
                <a:solidFill>
                  <a:srgbClr val="002060"/>
                </a:solidFill>
                <a:latin typeface="Bookman Old Style" pitchFamily="18" charset="0"/>
              </a:rPr>
              <a:t>– это игрушки, игровой материал, указывающий на место действия, обстановку, в которой оно происходит. </a:t>
            </a:r>
            <a:endParaRPr lang="ru-RU" sz="2500" dirty="0" smtClean="0">
              <a:solidFill>
                <a:srgbClr val="002060"/>
              </a:solidFill>
              <a:latin typeface="Bookman Old Style" pitchFamily="18" charset="0"/>
            </a:endParaRPr>
          </a:p>
          <a:p>
            <a:pPr marL="0" indent="0" algn="just">
              <a:buNone/>
            </a:pPr>
            <a:r>
              <a:rPr lang="ru-RU" sz="2500" dirty="0" smtClean="0">
                <a:solidFill>
                  <a:srgbClr val="002060"/>
                </a:solidFill>
                <a:latin typeface="Bookman Old Style" pitchFamily="18" charset="0"/>
              </a:rPr>
              <a:t>Например</a:t>
            </a:r>
            <a:r>
              <a:rPr lang="ru-RU" sz="2500" dirty="0" smtClean="0">
                <a:solidFill>
                  <a:srgbClr val="002060"/>
                </a:solidFill>
                <a:latin typeface="Bookman Old Style" pitchFamily="18" charset="0"/>
              </a:rPr>
              <a:t>: игрушечная кухонная плита, дом-теремок, рама, изображающая нос корабля или переднюю стенку автобуса и т. п.</a:t>
            </a:r>
          </a:p>
          <a:p>
            <a:pPr marL="0" indent="0" algn="just">
              <a:buNone/>
            </a:pPr>
            <a:endParaRPr lang="ru-RU" sz="2500" dirty="0">
              <a:solidFill>
                <a:srgbClr val="C00000"/>
              </a:solidFill>
              <a:latin typeface="Bookman Old Style" pitchFamily="18" charset="0"/>
            </a:endParaRPr>
          </a:p>
        </p:txBody>
      </p:sp>
      <p:sp>
        <p:nvSpPr>
          <p:cNvPr id="6" name="Содержимое 2"/>
          <p:cNvSpPr txBox="1">
            <a:spLocks/>
          </p:cNvSpPr>
          <p:nvPr/>
        </p:nvSpPr>
        <p:spPr>
          <a:xfrm>
            <a:off x="0" y="0"/>
            <a:ext cx="9144000" cy="4509120"/>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ormAutofit/>
          </a:bodyPr>
          <a:lstStyle/>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500" b="0" i="0" u="none" strike="noStrike" kern="1200" cap="none" spc="0" normalizeH="0" baseline="0" noProof="0" dirty="0" smtClean="0">
              <a:ln>
                <a:noFill/>
              </a:ln>
              <a:solidFill>
                <a:srgbClr val="C00000"/>
              </a:solidFill>
              <a:effectLst/>
              <a:uLnTx/>
              <a:uFillTx/>
              <a:latin typeface="Bookman Old Style" pitchFamily="18" charset="0"/>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500" b="0" i="0" u="none" strike="noStrike" kern="1200" cap="none" spc="0" normalizeH="0" baseline="0" noProof="0" dirty="0" smtClean="0">
              <a:ln>
                <a:noFill/>
              </a:ln>
              <a:solidFill>
                <a:srgbClr val="C00000"/>
              </a:solidFill>
              <a:effectLst/>
              <a:uLnTx/>
              <a:uFillTx/>
              <a:latin typeface="Bookman Old Style" pitchFamily="18" charset="0"/>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500" b="0" i="0" u="none" strike="noStrike" kern="1200" cap="none" spc="0" normalizeH="0" baseline="0" noProof="0" dirty="0" smtClean="0">
                <a:ln>
                  <a:noFill/>
                </a:ln>
                <a:solidFill>
                  <a:srgbClr val="C00000"/>
                </a:solidFill>
                <a:effectLst/>
                <a:uLnTx/>
                <a:uFillTx/>
                <a:latin typeface="Bookman Old Style" pitchFamily="18" charset="0"/>
                <a:ea typeface="+mn-ea"/>
                <a:cs typeface="+mn-cs"/>
              </a:rPr>
              <a:t>Маркеры (знаки) игрового пространства» </a:t>
            </a:r>
            <a:r>
              <a:rPr kumimoji="0" lang="ru-RU" sz="2500" b="0" i="0" u="none" strike="noStrike" kern="1200" cap="none" spc="0" normalizeH="0" baseline="0" noProof="0" dirty="0" smtClean="0">
                <a:ln>
                  <a:noFill/>
                </a:ln>
                <a:solidFill>
                  <a:srgbClr val="002060"/>
                </a:solidFill>
                <a:effectLst/>
                <a:uLnTx/>
                <a:uFillTx/>
                <a:latin typeface="Bookman Old Style" pitchFamily="18" charset="0"/>
                <a:ea typeface="+mn-ea"/>
                <a:cs typeface="+mn-cs"/>
              </a:rPr>
              <a:t>– это игрушки, игровой материал, указывающий на место действия, обстановку, в которой оно происходит. </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500" b="0" i="0" u="none" strike="noStrike" kern="1200" cap="none" spc="0" normalizeH="0" baseline="0" noProof="0" dirty="0" smtClean="0">
              <a:ln>
                <a:noFill/>
              </a:ln>
              <a:solidFill>
                <a:srgbClr val="002060"/>
              </a:solidFill>
              <a:effectLst/>
              <a:uLnTx/>
              <a:uFillTx/>
              <a:latin typeface="Bookman Old Style" pitchFamily="18" charset="0"/>
              <a:ea typeface="+mn-ea"/>
              <a:cs typeface="+mn-cs"/>
            </a:endParaRP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2500" b="0" i="0" u="none" strike="noStrike" kern="1200" cap="none" spc="0" normalizeH="0" baseline="0" noProof="0" dirty="0" smtClean="0">
                <a:ln>
                  <a:noFill/>
                </a:ln>
                <a:solidFill>
                  <a:srgbClr val="002060"/>
                </a:solidFill>
                <a:effectLst/>
                <a:uLnTx/>
                <a:uFillTx/>
                <a:latin typeface="Bookman Old Style" pitchFamily="18" charset="0"/>
                <a:ea typeface="+mn-ea"/>
                <a:cs typeface="+mn-cs"/>
              </a:rPr>
              <a:t>Например: игрушечная кухонная плита, дом-теремок, рама, изображающая нос корабля или переднюю стенку автобуса и т. п.</a:t>
            </a:r>
          </a:p>
          <a:p>
            <a:pPr marL="0" marR="0" lvl="0" indent="0" algn="just"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ru-RU" sz="2500" b="0" i="0" u="none" strike="noStrike" kern="1200" cap="none" spc="0" normalizeH="0" baseline="0" noProof="0" dirty="0">
              <a:ln>
                <a:noFill/>
              </a:ln>
              <a:solidFill>
                <a:srgbClr val="C00000"/>
              </a:solidFill>
              <a:effectLst/>
              <a:uLnTx/>
              <a:uFillTx/>
              <a:latin typeface="Bookman Old Style" pitchFamily="18" charset="0"/>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Содержимое 2"/>
          <p:cNvSpPr>
            <a:spLocks noGrp="1"/>
          </p:cNvSpPr>
          <p:nvPr>
            <p:ph idx="1"/>
          </p:nvPr>
        </p:nvSpPr>
        <p:spPr>
          <a:xfrm>
            <a:off x="0" y="0"/>
            <a:ext cx="9144000" cy="4572000"/>
          </a:xfrm>
        </p:spPr>
        <p:style>
          <a:lnRef idx="1">
            <a:schemeClr val="accent5"/>
          </a:lnRef>
          <a:fillRef idx="2">
            <a:schemeClr val="accent5"/>
          </a:fillRef>
          <a:effectRef idx="1">
            <a:schemeClr val="accent5"/>
          </a:effectRef>
          <a:fontRef idx="minor">
            <a:schemeClr val="dk1"/>
          </a:fontRef>
        </p:style>
        <p:txBody>
          <a:bodyPr>
            <a:normAutofit/>
          </a:bodyPr>
          <a:lstStyle/>
          <a:p>
            <a:pPr>
              <a:buNone/>
            </a:pPr>
            <a:r>
              <a:rPr lang="ru-RU" sz="2400" dirty="0" smtClean="0">
                <a:solidFill>
                  <a:srgbClr val="C00000"/>
                </a:solidFill>
                <a:latin typeface="Bookman Old Style" pitchFamily="18" charset="0"/>
              </a:rPr>
              <a:t>Методика организации сюжетно-ролевой игры</a:t>
            </a:r>
            <a:endParaRPr lang="ru-RU" sz="2400" b="1" dirty="0" smtClean="0">
              <a:solidFill>
                <a:srgbClr val="C00000"/>
              </a:solidFill>
              <a:latin typeface="Bookman Old Style" pitchFamily="18" charset="0"/>
            </a:endParaRPr>
          </a:p>
          <a:p>
            <a:pPr lvl="0"/>
            <a:r>
              <a:rPr lang="ru-RU" sz="2400" dirty="0" smtClean="0">
                <a:solidFill>
                  <a:srgbClr val="002060"/>
                </a:solidFill>
                <a:latin typeface="Bookman Old Style" pitchFamily="18" charset="0"/>
              </a:rPr>
              <a:t>Выбор темы игры, составление примерного плана игры с возможными вариантами сюжета.</a:t>
            </a:r>
          </a:p>
          <a:p>
            <a:pPr lvl="0"/>
            <a:r>
              <a:rPr lang="ru-RU" sz="2400" dirty="0" smtClean="0">
                <a:solidFill>
                  <a:srgbClr val="002060"/>
                </a:solidFill>
                <a:latin typeface="Bookman Old Style" pitchFamily="18" charset="0"/>
              </a:rPr>
              <a:t>Подготовка игровой среды: предметы мебели, игровые атрибуты и заменители, детали костюмов, материалы для самостоятельного изготовления предметов по замыслу.</a:t>
            </a:r>
          </a:p>
          <a:p>
            <a:pPr lvl="0"/>
            <a:r>
              <a:rPr lang="ru-RU" sz="2400" dirty="0" smtClean="0">
                <a:solidFill>
                  <a:srgbClr val="002060"/>
                </a:solidFill>
                <a:latin typeface="Bookman Old Style" pitchFamily="18" charset="0"/>
              </a:rPr>
              <a:t>Создание мотивации и начало игры:</a:t>
            </a:r>
          </a:p>
          <a:p>
            <a:pPr lvl="1"/>
            <a:r>
              <a:rPr lang="ru-RU" sz="2400" dirty="0" smtClean="0">
                <a:solidFill>
                  <a:srgbClr val="002060"/>
                </a:solidFill>
                <a:latin typeface="Bookman Old Style" pitchFamily="18" charset="0"/>
              </a:rPr>
              <a:t>воспитатель создаёт игровую или проблемную </a:t>
            </a:r>
            <a:r>
              <a:rPr lang="ru-RU" sz="2400" dirty="0" smtClean="0">
                <a:solidFill>
                  <a:srgbClr val="002060"/>
                </a:solidFill>
                <a:latin typeface="Bookman Old Style" pitchFamily="18" charset="0"/>
              </a:rPr>
              <a:t>ситуацию;</a:t>
            </a:r>
            <a:endParaRPr lang="ru-RU" sz="2400" dirty="0" smtClean="0">
              <a:solidFill>
                <a:srgbClr val="002060"/>
              </a:solidFill>
              <a:latin typeface="Bookman Old Style" pitchFamily="18" charset="0"/>
            </a:endParaRPr>
          </a:p>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a:solidFill>
                <a:srgbClr val="C00000"/>
              </a:solidFill>
              <a:latin typeface="Bookman Old Style"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Содержимое 2"/>
          <p:cNvSpPr>
            <a:spLocks noGrp="1"/>
          </p:cNvSpPr>
          <p:nvPr>
            <p:ph idx="1"/>
          </p:nvPr>
        </p:nvSpPr>
        <p:spPr>
          <a:xfrm>
            <a:off x="0" y="0"/>
            <a:ext cx="9144000" cy="4572000"/>
          </a:xfrm>
        </p:spPr>
        <p:style>
          <a:lnRef idx="1">
            <a:schemeClr val="accent5"/>
          </a:lnRef>
          <a:fillRef idx="2">
            <a:schemeClr val="accent5"/>
          </a:fillRef>
          <a:effectRef idx="1">
            <a:schemeClr val="accent5"/>
          </a:effectRef>
          <a:fontRef idx="minor">
            <a:schemeClr val="dk1"/>
          </a:fontRef>
        </p:style>
        <p:txBody>
          <a:bodyPr>
            <a:normAutofit/>
          </a:bodyPr>
          <a:lstStyle/>
          <a:p>
            <a:pPr>
              <a:buNone/>
            </a:pPr>
            <a:endParaRPr lang="ru-RU" sz="2400" dirty="0" smtClean="0">
              <a:solidFill>
                <a:srgbClr val="002060"/>
              </a:solidFill>
              <a:latin typeface="Bookman Old Style" pitchFamily="18" charset="0"/>
            </a:endParaRPr>
          </a:p>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a:solidFill>
                <a:srgbClr val="C00000"/>
              </a:solidFill>
              <a:latin typeface="Bookman Old Style" pitchFamily="18" charset="0"/>
            </a:endParaRPr>
          </a:p>
        </p:txBody>
      </p:sp>
      <p:sp>
        <p:nvSpPr>
          <p:cNvPr id="1027" name="Rectangle 3"/>
          <p:cNvSpPr>
            <a:spLocks noChangeArrowheads="1"/>
          </p:cNvSpPr>
          <p:nvPr/>
        </p:nvSpPr>
        <p:spPr bwMode="auto">
          <a:xfrm>
            <a:off x="0" y="0"/>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1" indent="-6350" algn="just" defTabSz="914400" rtl="0" eaLnBrk="1" fontAlgn="base" latinLnBrk="0" hangingPunct="1">
              <a:lnSpc>
                <a:spcPct val="100000"/>
              </a:lnSpc>
              <a:spcBef>
                <a:spcPct val="0"/>
              </a:spcBef>
              <a:spcAft>
                <a:spcPct val="0"/>
              </a:spcAft>
              <a:buClrTx/>
              <a:buSzTx/>
              <a:tabLst>
                <a:tab pos="457200" algn="l"/>
              </a:tabLst>
            </a:pPr>
            <a:r>
              <a:rPr lang="ru-RU" sz="2400" dirty="0" smtClean="0">
                <a:solidFill>
                  <a:srgbClr val="002060"/>
                </a:solidFill>
                <a:latin typeface="Bookman Old Style" pitchFamily="18" charset="0"/>
                <a:cs typeface="Times New Roman" pitchFamily="18" charset="0"/>
              </a:rPr>
              <a:t> </a:t>
            </a:r>
          </a:p>
          <a:p>
            <a:pPr marL="0" marR="0" lvl="1" indent="-6350" algn="just" defTabSz="914400" rtl="0" eaLnBrk="1" fontAlgn="base" latinLnBrk="0" hangingPunct="1">
              <a:lnSpc>
                <a:spcPct val="100000"/>
              </a:lnSpc>
              <a:spcBef>
                <a:spcPct val="0"/>
              </a:spcBef>
              <a:spcAft>
                <a:spcPct val="0"/>
              </a:spcAft>
              <a:buClrTx/>
              <a:buSzTx/>
              <a:tabLst>
                <a:tab pos="457200" algn="l"/>
              </a:tabLst>
            </a:pPr>
            <a:r>
              <a:rPr lang="ru-RU" sz="2400" dirty="0" smtClean="0">
                <a:solidFill>
                  <a:srgbClr val="002060"/>
                </a:solidFill>
                <a:latin typeface="Bookman Old Style" pitchFamily="18" charset="0"/>
                <a:cs typeface="Times New Roman" pitchFamily="18" charset="0"/>
              </a:rPr>
              <a:t> - </a:t>
            </a:r>
            <a:r>
              <a:rPr kumimoji="0" lang="ru-RU" sz="2400" b="0" i="0" u="none" strike="noStrike" cap="none" normalizeH="0" baseline="0" dirty="0" smtClean="0">
                <a:ln>
                  <a:noFill/>
                </a:ln>
                <a:solidFill>
                  <a:srgbClr val="002060"/>
                </a:solidFill>
                <a:effectLst/>
                <a:latin typeface="Bookman Old Style" pitchFamily="18" charset="0"/>
                <a:cs typeface="Times New Roman" pitchFamily="18" charset="0"/>
              </a:rPr>
              <a:t>проведение краткой беседы по теме игры;  </a:t>
            </a:r>
            <a:endParaRPr kumimoji="0" lang="ru-RU" sz="2400" b="0" i="0" u="none" strike="noStrike" cap="none" normalizeH="0" baseline="0" dirty="0" smtClean="0">
              <a:ln>
                <a:noFill/>
              </a:ln>
              <a:solidFill>
                <a:srgbClr val="002060"/>
              </a:solidFill>
              <a:effectLst/>
              <a:latin typeface="Bookman Old Style" pitchFamily="18" charset="0"/>
              <a:cs typeface="Arial" pitchFamily="34" charset="0"/>
            </a:endParaRPr>
          </a:p>
          <a:p>
            <a:pPr marL="0" marR="0" lvl="1" indent="0" algn="just" defTabSz="914400" rtl="0" eaLnBrk="0" fontAlgn="base" latinLnBrk="0" hangingPunct="0">
              <a:lnSpc>
                <a:spcPct val="100000"/>
              </a:lnSpc>
              <a:spcBef>
                <a:spcPct val="0"/>
              </a:spcBef>
              <a:spcAft>
                <a:spcPct val="0"/>
              </a:spcAft>
              <a:buClrTx/>
              <a:buSzTx/>
              <a:tabLst>
                <a:tab pos="457200" algn="l"/>
              </a:tabLst>
            </a:pPr>
            <a:r>
              <a:rPr kumimoji="0" lang="ru-RU" sz="2400" b="0" i="0" u="none" strike="noStrike" cap="none" normalizeH="0" baseline="0" dirty="0" smtClean="0">
                <a:ln>
                  <a:noFill/>
                </a:ln>
                <a:solidFill>
                  <a:srgbClr val="002060"/>
                </a:solidFill>
                <a:effectLst/>
                <a:latin typeface="Bookman Old Style" pitchFamily="18" charset="0"/>
                <a:cs typeface="Times New Roman" pitchFamily="18" charset="0"/>
              </a:rPr>
              <a:t>  - руководство к игре (для младших дошкольников — прямое, для ребят постарше — косвенное): распределение ролей, обозначение примерного сюжета;</a:t>
            </a:r>
            <a:endParaRPr lang="ru-RU" sz="2400" dirty="0" smtClean="0">
              <a:solidFill>
                <a:srgbClr val="002060"/>
              </a:solidFill>
              <a:latin typeface="Bookman Old Style" pitchFamily="18" charset="0"/>
              <a:cs typeface="Arial" pitchFamily="34" charset="0"/>
            </a:endParaRPr>
          </a:p>
          <a:p>
            <a:pPr marL="0" marR="0" lvl="1" indent="0" algn="just" defTabSz="914400" rtl="0" eaLnBrk="0" fontAlgn="base" latinLnBrk="0" hangingPunct="0">
              <a:lnSpc>
                <a:spcPct val="100000"/>
              </a:lnSpc>
              <a:spcBef>
                <a:spcPct val="0"/>
              </a:spcBef>
              <a:spcAft>
                <a:spcPct val="0"/>
              </a:spcAft>
              <a:buClrTx/>
              <a:buSzTx/>
              <a:tabLst>
                <a:tab pos="457200" algn="l"/>
              </a:tabLst>
            </a:pPr>
            <a:r>
              <a:rPr kumimoji="0" lang="ru-RU" sz="2400" b="0" i="0" u="none" strike="noStrike" cap="none" normalizeH="0" baseline="0" dirty="0" smtClean="0">
                <a:ln>
                  <a:noFill/>
                </a:ln>
                <a:solidFill>
                  <a:srgbClr val="002060"/>
                </a:solidFill>
                <a:effectLst/>
                <a:latin typeface="Bookman Old Style" pitchFamily="18" charset="0"/>
                <a:cs typeface="Arial" pitchFamily="34" charset="0"/>
              </a:rPr>
              <a:t>4.</a:t>
            </a:r>
            <a:r>
              <a:rPr kumimoji="0" lang="ru-RU" sz="2400" b="0" i="0" u="none" strike="noStrike" cap="none" normalizeH="0" baseline="0" dirty="0" smtClean="0">
                <a:ln>
                  <a:noFill/>
                </a:ln>
                <a:solidFill>
                  <a:srgbClr val="002060"/>
                </a:solidFill>
                <a:effectLst/>
                <a:latin typeface="Bookman Old Style" pitchFamily="18" charset="0"/>
                <a:cs typeface="Times New Roman" pitchFamily="18" charset="0"/>
              </a:rPr>
              <a:t>Поддержание игровой ситуации: контроль за эмоциональным состоянием всех участников игры, подсказки для обогащения сюжета, подбадривание;</a:t>
            </a:r>
            <a:endParaRPr lang="ru-RU" sz="2400" dirty="0" smtClean="0">
              <a:solidFill>
                <a:srgbClr val="002060"/>
              </a:solidFill>
              <a:latin typeface="Bookman Old Style" pitchFamily="18" charset="0"/>
              <a:cs typeface="Arial" pitchFamily="34" charset="0"/>
            </a:endParaRPr>
          </a:p>
          <a:p>
            <a:pPr marL="0" marR="0" lvl="1" indent="0" algn="just" defTabSz="914400" rtl="0" eaLnBrk="0" fontAlgn="base" latinLnBrk="0" hangingPunct="0">
              <a:lnSpc>
                <a:spcPct val="100000"/>
              </a:lnSpc>
              <a:spcBef>
                <a:spcPct val="0"/>
              </a:spcBef>
              <a:spcAft>
                <a:spcPct val="0"/>
              </a:spcAft>
              <a:buClrTx/>
              <a:buSzTx/>
              <a:tabLst>
                <a:tab pos="457200" algn="l"/>
              </a:tabLst>
            </a:pPr>
            <a:r>
              <a:rPr kumimoji="0" lang="ru-RU" sz="2400" b="0" i="0" u="none" strike="noStrike" cap="none" normalizeH="0" baseline="0" dirty="0" smtClean="0">
                <a:ln>
                  <a:noFill/>
                </a:ln>
                <a:solidFill>
                  <a:srgbClr val="002060"/>
                </a:solidFill>
                <a:effectLst/>
                <a:latin typeface="Bookman Old Style" pitchFamily="18" charset="0"/>
                <a:cs typeface="Arial" pitchFamily="34" charset="0"/>
              </a:rPr>
              <a:t>%</a:t>
            </a:r>
            <a:r>
              <a:rPr kumimoji="0" lang="ru-RU" sz="2400" b="0" i="0" u="none" strike="noStrike" cap="none" normalizeH="0" baseline="0" dirty="0" smtClean="0">
                <a:ln>
                  <a:noFill/>
                </a:ln>
                <a:solidFill>
                  <a:srgbClr val="002060"/>
                </a:solidFill>
                <a:effectLst/>
                <a:latin typeface="Bookman Old Style" pitchFamily="18" charset="0"/>
                <a:cs typeface="Times New Roman" pitchFamily="18" charset="0"/>
              </a:rPr>
              <a:t>Завершение игры: анализ исполненных ролей, воплощения сюжетной задумки, похвала в инициативности и проявлении фантазии.</a:t>
            </a:r>
            <a:endParaRPr kumimoji="0" lang="ru-RU" sz="2400" b="0" i="0" u="none" strike="noStrike" cap="none" normalizeH="0" baseline="0" dirty="0" smtClean="0">
              <a:ln>
                <a:noFill/>
              </a:ln>
              <a:solidFill>
                <a:srgbClr val="002060"/>
              </a:solidFill>
              <a:effectLst/>
              <a:latin typeface="Bookman Old Style" pitchFamily="18"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Содержимое 2"/>
          <p:cNvSpPr>
            <a:spLocks noGrp="1"/>
          </p:cNvSpPr>
          <p:nvPr>
            <p:ph idx="1"/>
          </p:nvPr>
        </p:nvSpPr>
        <p:spPr>
          <a:xfrm>
            <a:off x="0" y="0"/>
            <a:ext cx="9144000" cy="457200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ru-RU" sz="2500" dirty="0" smtClean="0">
              <a:solidFill>
                <a:srgbClr val="002060"/>
              </a:solidFill>
              <a:latin typeface="Bookman Old Style" pitchFamily="18" charset="0"/>
            </a:endParaRPr>
          </a:p>
          <a:p>
            <a:pPr marL="0" indent="0" algn="just">
              <a:buNone/>
            </a:pPr>
            <a:r>
              <a:rPr lang="ru-RU" sz="2500" dirty="0" smtClean="0">
                <a:solidFill>
                  <a:srgbClr val="002060"/>
                </a:solidFill>
                <a:latin typeface="Bookman Old Style" pitchFamily="18" charset="0"/>
              </a:rPr>
              <a:t>Руководя </a:t>
            </a:r>
            <a:r>
              <a:rPr lang="ru-RU" sz="2500" dirty="0" smtClean="0">
                <a:solidFill>
                  <a:srgbClr val="002060"/>
                </a:solidFill>
                <a:latin typeface="Bookman Old Style" pitchFamily="18" charset="0"/>
              </a:rPr>
              <a:t>игрой, педагог всегда должен помнить о том, что нужно развивать инициативу, самостоятельность детей, сохранять их непосредственность, радость игры. Из приемов руководства игрой следует исключить всякого рода принуждение, никогда не фантазировать за ребенка, не придумывать за него игру. Нужно очень деликатно влиять на развитие интересов, на чувства детей, направлять работу их мысли и воображения. Только при таком руководстве успешно развивается игровое творчество.</a:t>
            </a:r>
          </a:p>
          <a:p>
            <a:pPr marL="0" indent="0" algn="just">
              <a:buNone/>
            </a:pPr>
            <a:endParaRPr lang="ru-RU" sz="2500" dirty="0" smtClean="0">
              <a:solidFill>
                <a:srgbClr val="C00000"/>
              </a:solidFill>
              <a:latin typeface="Bookman Old Style" pitchFamily="18" charset="0"/>
            </a:endParaRPr>
          </a:p>
          <a:p>
            <a:pPr marL="0" indent="0" algn="just">
              <a:buNone/>
            </a:pPr>
            <a:endParaRPr lang="ru-RU" sz="2500" dirty="0">
              <a:solidFill>
                <a:srgbClr val="C00000"/>
              </a:solidFill>
              <a:latin typeface="Bookman Old Style"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D:\А линуся\Детский сад\МО 2015\для презентации картинки\55d896f651369.jpg"/>
          <p:cNvPicPr>
            <a:picLocks noGrp="1" noChangeAspect="1" noChangeArrowheads="1"/>
          </p:cNvPicPr>
          <p:nvPr>
            <p:ph idx="1"/>
          </p:nvPr>
        </p:nvPicPr>
        <p:blipFill>
          <a:blip r:embed="rId2" cstate="print"/>
          <a:srcRect/>
          <a:stretch>
            <a:fillRect/>
          </a:stretch>
        </p:blipFill>
        <p:spPr bwMode="auto">
          <a:xfrm>
            <a:off x="0" y="0"/>
            <a:ext cx="9143999" cy="68580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6857999"/>
          </a:xfrm>
        </p:spPr>
        <p:style>
          <a:lnRef idx="1">
            <a:schemeClr val="accent5"/>
          </a:lnRef>
          <a:fillRef idx="2">
            <a:schemeClr val="accent5"/>
          </a:fillRef>
          <a:effectRef idx="1">
            <a:schemeClr val="accent5"/>
          </a:effectRef>
          <a:fontRef idx="minor">
            <a:schemeClr val="dk1"/>
          </a:fontRef>
        </p:style>
        <p:txBody>
          <a:bodyPr>
            <a:normAutofit/>
          </a:bodyPr>
          <a:lstStyle/>
          <a:p>
            <a:pPr algn="ctr">
              <a:buNone/>
            </a:pPr>
            <a:r>
              <a:rPr lang="ru-RU" sz="3500" dirty="0" smtClean="0">
                <a:solidFill>
                  <a:schemeClr val="accent2">
                    <a:lumMod val="75000"/>
                  </a:schemeClr>
                </a:solidFill>
                <a:latin typeface="Bookman Old Style" pitchFamily="18" charset="0"/>
              </a:rPr>
              <a:t>Игра- это основной вид деятельности детей.</a:t>
            </a:r>
            <a:endParaRPr lang="ru-RU" sz="3500" dirty="0" smtClean="0">
              <a:solidFill>
                <a:schemeClr val="accent1">
                  <a:lumMod val="50000"/>
                </a:schemeClr>
              </a:solidFill>
              <a:latin typeface="Bookman Old Style" pitchFamily="18" charset="0"/>
            </a:endParaRPr>
          </a:p>
          <a:p>
            <a:pPr algn="just">
              <a:buNone/>
            </a:pPr>
            <a:r>
              <a:rPr lang="ru-RU" sz="1800" dirty="0" smtClean="0">
                <a:solidFill>
                  <a:schemeClr val="accent1">
                    <a:lumMod val="50000"/>
                  </a:schemeClr>
                </a:solidFill>
                <a:latin typeface="Bookman Old Style" pitchFamily="18" charset="0"/>
              </a:rPr>
              <a:t>Игра является сквозным механизмом развития ребёнка, посредством которой реализуются содержание пяти образовательных областей: </a:t>
            </a:r>
          </a:p>
          <a:p>
            <a:pPr>
              <a:buNone/>
            </a:pPr>
            <a:endParaRPr lang="ru-RU" dirty="0"/>
          </a:p>
        </p:txBody>
      </p:sp>
      <p:pic>
        <p:nvPicPr>
          <p:cNvPr id="4" name="Picture 2" descr="http://omschool45.narod.ru/pic/book.jpg"/>
          <p:cNvPicPr>
            <a:picLocks noChangeAspect="1" noChangeArrowheads="1"/>
          </p:cNvPicPr>
          <p:nvPr/>
        </p:nvPicPr>
        <p:blipFill>
          <a:blip r:embed="rId2" cstate="print"/>
          <a:srcRect/>
          <a:stretch>
            <a:fillRect/>
          </a:stretch>
        </p:blipFill>
        <p:spPr bwMode="auto">
          <a:xfrm>
            <a:off x="3059832" y="1988840"/>
            <a:ext cx="2880320" cy="2452394"/>
          </a:xfrm>
          <a:prstGeom prst="ellipse">
            <a:avLst/>
          </a:prstGeom>
          <a:noFill/>
        </p:spPr>
      </p:pic>
      <p:sp>
        <p:nvSpPr>
          <p:cNvPr id="5" name="Овал 4"/>
          <p:cNvSpPr/>
          <p:nvPr/>
        </p:nvSpPr>
        <p:spPr>
          <a:xfrm>
            <a:off x="6084168" y="1772816"/>
            <a:ext cx="2880320" cy="2376264"/>
          </a:xfrm>
          <a:prstGeom prst="ellipse">
            <a:avLst/>
          </a:prstGeom>
          <a:solidFill>
            <a:srgbClr val="92D050"/>
          </a:solidFill>
          <a:ln>
            <a:noFill/>
          </a:ln>
          <a:effectLst>
            <a:outerShdw blurRad="50800" dist="38100" dir="2700000" algn="tl" rotWithShape="0">
              <a:prstClr val="black">
                <a:alpha val="40000"/>
              </a:prstClr>
            </a:outerShdw>
          </a:effectLst>
          <a:scene3d>
            <a:camera prst="orthographicFront"/>
            <a:lightRig rig="sunrise" dir="t">
              <a:rot lat="0" lon="0" rev="0"/>
            </a:lightRig>
          </a:scene3d>
          <a:sp3d prstMaterial="dkEdge">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b="1" dirty="0" smtClean="0">
                <a:solidFill>
                  <a:schemeClr val="bg1"/>
                </a:solidFill>
              </a:rPr>
              <a:t>Социально-</a:t>
            </a:r>
          </a:p>
          <a:p>
            <a:pPr algn="ctr"/>
            <a:r>
              <a:rPr lang="ru-RU" b="1" dirty="0" smtClean="0">
                <a:solidFill>
                  <a:schemeClr val="bg1"/>
                </a:solidFill>
              </a:rPr>
              <a:t>коммуникативное</a:t>
            </a:r>
          </a:p>
          <a:p>
            <a:pPr algn="ctr"/>
            <a:r>
              <a:rPr lang="ru-RU" b="1" dirty="0" smtClean="0">
                <a:solidFill>
                  <a:schemeClr val="bg1"/>
                </a:solidFill>
              </a:rPr>
              <a:t>развитие</a:t>
            </a:r>
            <a:endParaRPr lang="ru-RU" b="1" i="1" dirty="0">
              <a:solidFill>
                <a:schemeClr val="bg1"/>
              </a:solidFill>
            </a:endParaRPr>
          </a:p>
        </p:txBody>
      </p:sp>
      <p:sp>
        <p:nvSpPr>
          <p:cNvPr id="7" name="Овал 6"/>
          <p:cNvSpPr/>
          <p:nvPr/>
        </p:nvSpPr>
        <p:spPr>
          <a:xfrm>
            <a:off x="6228184" y="4365104"/>
            <a:ext cx="2672846" cy="2307676"/>
          </a:xfrm>
          <a:prstGeom prst="ellipse">
            <a:avLst/>
          </a:prstGeom>
          <a:solidFill>
            <a:srgbClr val="92D050"/>
          </a:solidFill>
          <a:ln>
            <a:noFill/>
          </a:ln>
          <a:effectLst>
            <a:outerShdw blurRad="50800" dist="38100" dir="2700000" algn="tl" rotWithShape="0">
              <a:prstClr val="black">
                <a:alpha val="40000"/>
              </a:prstClr>
            </a:outerShdw>
          </a:effectLst>
          <a:scene3d>
            <a:camera prst="orthographicFront"/>
            <a:lightRig rig="sunrise" dir="t">
              <a:rot lat="0" lon="0" rev="0"/>
            </a:lightRig>
          </a:scene3d>
          <a:sp3d prstMaterial="dkEdge">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b="1" dirty="0" smtClean="0">
                <a:solidFill>
                  <a:schemeClr val="bg1"/>
                </a:solidFill>
              </a:rPr>
              <a:t>Познавательное развитие</a:t>
            </a:r>
            <a:endParaRPr lang="ru-RU" b="1" dirty="0">
              <a:solidFill>
                <a:schemeClr val="bg1"/>
              </a:solidFill>
            </a:endParaRPr>
          </a:p>
        </p:txBody>
      </p:sp>
      <p:sp>
        <p:nvSpPr>
          <p:cNvPr id="9" name="Овал 8"/>
          <p:cNvSpPr/>
          <p:nvPr/>
        </p:nvSpPr>
        <p:spPr>
          <a:xfrm>
            <a:off x="3059832" y="4437112"/>
            <a:ext cx="2808312" cy="2420888"/>
          </a:xfrm>
          <a:prstGeom prst="ellipse">
            <a:avLst/>
          </a:prstGeom>
          <a:solidFill>
            <a:srgbClr val="92D050"/>
          </a:solidFill>
          <a:ln>
            <a:noFill/>
          </a:ln>
          <a:effectLst>
            <a:outerShdw blurRad="50800" dist="38100" dir="2700000" algn="tl" rotWithShape="0">
              <a:prstClr val="black">
                <a:alpha val="40000"/>
              </a:prstClr>
            </a:outerShdw>
          </a:effectLst>
          <a:scene3d>
            <a:camera prst="orthographicFront"/>
            <a:lightRig rig="sunrise" dir="t">
              <a:rot lat="0" lon="0" rev="0"/>
            </a:lightRig>
          </a:scene3d>
          <a:sp3d prstMaterial="dkEdge">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b="1" dirty="0" smtClean="0">
                <a:solidFill>
                  <a:schemeClr val="bg1"/>
                </a:solidFill>
              </a:rPr>
              <a:t>Речевое развитие</a:t>
            </a:r>
            <a:endParaRPr lang="ru-RU" b="1" dirty="0">
              <a:solidFill>
                <a:schemeClr val="bg1"/>
              </a:solidFill>
            </a:endParaRPr>
          </a:p>
        </p:txBody>
      </p:sp>
      <p:sp>
        <p:nvSpPr>
          <p:cNvPr id="10" name="Овал 9"/>
          <p:cNvSpPr/>
          <p:nvPr/>
        </p:nvSpPr>
        <p:spPr>
          <a:xfrm>
            <a:off x="251520" y="4509120"/>
            <a:ext cx="2448272" cy="2348880"/>
          </a:xfrm>
          <a:prstGeom prst="ellipse">
            <a:avLst/>
          </a:prstGeom>
          <a:solidFill>
            <a:srgbClr val="92D050"/>
          </a:solidFill>
          <a:ln>
            <a:noFill/>
          </a:ln>
          <a:effectLst>
            <a:outerShdw blurRad="50800" dist="38100" dir="2700000" algn="tl" rotWithShape="0">
              <a:prstClr val="black">
                <a:alpha val="40000"/>
              </a:prstClr>
            </a:outerShdw>
          </a:effectLst>
          <a:scene3d>
            <a:camera prst="orthographicFront"/>
            <a:lightRig rig="sunrise" dir="t">
              <a:rot lat="0" lon="0" rev="0"/>
            </a:lightRig>
          </a:scene3d>
          <a:sp3d prstMaterial="dkEdge">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b="1" dirty="0" smtClean="0">
                <a:solidFill>
                  <a:schemeClr val="bg1"/>
                </a:solidFill>
              </a:rPr>
              <a:t>Художественно-</a:t>
            </a:r>
          </a:p>
          <a:p>
            <a:pPr algn="ctr"/>
            <a:r>
              <a:rPr lang="ru-RU" b="1" dirty="0" smtClean="0">
                <a:solidFill>
                  <a:schemeClr val="bg1"/>
                </a:solidFill>
              </a:rPr>
              <a:t>эстетическое</a:t>
            </a:r>
          </a:p>
          <a:p>
            <a:pPr algn="ctr"/>
            <a:r>
              <a:rPr lang="ru-RU" b="1" dirty="0" smtClean="0">
                <a:solidFill>
                  <a:schemeClr val="bg1"/>
                </a:solidFill>
              </a:rPr>
              <a:t>развитие</a:t>
            </a:r>
            <a:endParaRPr lang="ru-RU" b="1" dirty="0">
              <a:solidFill>
                <a:schemeClr val="bg1"/>
              </a:solidFill>
            </a:endParaRPr>
          </a:p>
        </p:txBody>
      </p:sp>
      <p:sp>
        <p:nvSpPr>
          <p:cNvPr id="11" name="Овал 10"/>
          <p:cNvSpPr/>
          <p:nvPr/>
        </p:nvSpPr>
        <p:spPr>
          <a:xfrm>
            <a:off x="323528" y="2060848"/>
            <a:ext cx="2520280" cy="2304256"/>
          </a:xfrm>
          <a:prstGeom prst="ellipse">
            <a:avLst/>
          </a:prstGeom>
          <a:solidFill>
            <a:srgbClr val="92D050"/>
          </a:solidFill>
          <a:ln>
            <a:noFill/>
          </a:ln>
          <a:effectLst>
            <a:outerShdw blurRad="50800" dist="38100" dir="2700000" algn="tl" rotWithShape="0">
              <a:prstClr val="black">
                <a:alpha val="40000"/>
              </a:prstClr>
            </a:outerShdw>
          </a:effectLst>
          <a:scene3d>
            <a:camera prst="orthographicFront"/>
            <a:lightRig rig="sunrise" dir="t">
              <a:rot lat="0" lon="0" rev="0"/>
            </a:lightRig>
          </a:scene3d>
          <a:sp3d prstMaterial="dkEdge">
            <a:bevelT w="165100" prst="coolSlant"/>
            <a:bevelB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ru-RU" b="1" dirty="0" smtClean="0">
                <a:solidFill>
                  <a:schemeClr val="bg1"/>
                </a:solidFill>
              </a:rPr>
              <a:t>Физическое развитие</a:t>
            </a:r>
            <a:endParaRPr lang="ru-RU" b="1" i="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4"/>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15"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fltVal val="0"/>
                                          </p:val>
                                        </p:tav>
                                        <p:tav tm="100000">
                                          <p:val>
                                            <p:strVal val="#ppt_w"/>
                                          </p:val>
                                        </p:tav>
                                      </p:tavLst>
                                    </p:anim>
                                    <p:anim calcmode="lin" valueType="num">
                                      <p:cBhvr>
                                        <p:cTn id="15" dur="1000" fill="hold"/>
                                        <p:tgtEl>
                                          <p:spTgt spid="5"/>
                                        </p:tgtEl>
                                        <p:attrNameLst>
                                          <p:attrName>ppt_h</p:attrName>
                                        </p:attrNameLst>
                                      </p:cBhvr>
                                      <p:tavLst>
                                        <p:tav tm="0">
                                          <p:val>
                                            <p:fltVal val="0"/>
                                          </p:val>
                                        </p:tav>
                                        <p:tav tm="100000">
                                          <p:val>
                                            <p:strVal val="#ppt_h"/>
                                          </p:val>
                                        </p:tav>
                                      </p:tavLst>
                                    </p:anim>
                                    <p:anim calcmode="lin" valueType="num">
                                      <p:cBhvr>
                                        <p:cTn id="16"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500"/>
                            </p:stCondLst>
                            <p:childTnLst>
                              <p:par>
                                <p:cTn id="19" presetID="15"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 calcmode="lin" valueType="num">
                                      <p:cBhvr>
                                        <p:cTn id="23" dur="1000" fill="hold"/>
                                        <p:tgtEl>
                                          <p:spTgt spid="7"/>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500"/>
                            </p:stCondLst>
                            <p:childTnLst>
                              <p:par>
                                <p:cTn id="26" presetID="15"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1000" fill="hold"/>
                                        <p:tgtEl>
                                          <p:spTgt spid="9"/>
                                        </p:tgtEl>
                                        <p:attrNameLst>
                                          <p:attrName>ppt_w</p:attrName>
                                        </p:attrNameLst>
                                      </p:cBhvr>
                                      <p:tavLst>
                                        <p:tav tm="0">
                                          <p:val>
                                            <p:fltVal val="0"/>
                                          </p:val>
                                        </p:tav>
                                        <p:tav tm="100000">
                                          <p:val>
                                            <p:strVal val="#ppt_w"/>
                                          </p:val>
                                        </p:tav>
                                      </p:tavLst>
                                    </p:anim>
                                    <p:anim calcmode="lin" valueType="num">
                                      <p:cBhvr>
                                        <p:cTn id="29" dur="1000" fill="hold"/>
                                        <p:tgtEl>
                                          <p:spTgt spid="9"/>
                                        </p:tgtEl>
                                        <p:attrNameLst>
                                          <p:attrName>ppt_h</p:attrName>
                                        </p:attrNameLst>
                                      </p:cBhvr>
                                      <p:tavLst>
                                        <p:tav tm="0">
                                          <p:val>
                                            <p:fltVal val="0"/>
                                          </p:val>
                                        </p:tav>
                                        <p:tav tm="100000">
                                          <p:val>
                                            <p:strVal val="#ppt_h"/>
                                          </p:val>
                                        </p:tav>
                                      </p:tavLst>
                                    </p:anim>
                                    <p:anim calcmode="lin" valueType="num">
                                      <p:cBhvr>
                                        <p:cTn id="30"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15"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1000" fill="hold"/>
                                        <p:tgtEl>
                                          <p:spTgt spid="10"/>
                                        </p:tgtEl>
                                        <p:attrNameLst>
                                          <p:attrName>ppt_w</p:attrName>
                                        </p:attrNameLst>
                                      </p:cBhvr>
                                      <p:tavLst>
                                        <p:tav tm="0">
                                          <p:val>
                                            <p:fltVal val="0"/>
                                          </p:val>
                                        </p:tav>
                                        <p:tav tm="100000">
                                          <p:val>
                                            <p:strVal val="#ppt_w"/>
                                          </p:val>
                                        </p:tav>
                                      </p:tavLst>
                                    </p:anim>
                                    <p:anim calcmode="lin" valueType="num">
                                      <p:cBhvr>
                                        <p:cTn id="36" dur="1000" fill="hold"/>
                                        <p:tgtEl>
                                          <p:spTgt spid="10"/>
                                        </p:tgtEl>
                                        <p:attrNameLst>
                                          <p:attrName>ppt_h</p:attrName>
                                        </p:attrNameLst>
                                      </p:cBhvr>
                                      <p:tavLst>
                                        <p:tav tm="0">
                                          <p:val>
                                            <p:fltVal val="0"/>
                                          </p:val>
                                        </p:tav>
                                        <p:tav tm="100000">
                                          <p:val>
                                            <p:strVal val="#ppt_h"/>
                                          </p:val>
                                        </p:tav>
                                      </p:tavLst>
                                    </p:anim>
                                    <p:anim calcmode="lin" valueType="num">
                                      <p:cBhvr>
                                        <p:cTn id="37"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15" presetClass="entr" presetSubtype="0"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fltVal val="0"/>
                                          </p:val>
                                        </p:tav>
                                        <p:tav tm="100000">
                                          <p:val>
                                            <p:strVal val="#ppt_w"/>
                                          </p:val>
                                        </p:tav>
                                      </p:tavLst>
                                    </p:anim>
                                    <p:anim calcmode="lin" valueType="num">
                                      <p:cBhvr>
                                        <p:cTn id="43" dur="1000" fill="hold"/>
                                        <p:tgtEl>
                                          <p:spTgt spid="11"/>
                                        </p:tgtEl>
                                        <p:attrNameLst>
                                          <p:attrName>ppt_h</p:attrName>
                                        </p:attrNameLst>
                                      </p:cBhvr>
                                      <p:tavLst>
                                        <p:tav tm="0">
                                          <p:val>
                                            <p:fltVal val="0"/>
                                          </p:val>
                                        </p:tav>
                                        <p:tav tm="100000">
                                          <p:val>
                                            <p:strVal val="#ppt_h"/>
                                          </p:val>
                                        </p:tav>
                                      </p:tavLst>
                                    </p:anim>
                                    <p:anim calcmode="lin" valueType="num">
                                      <p:cBhvr>
                                        <p:cTn id="44"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Содержимое 4"/>
          <p:cNvSpPr>
            <a:spLocks noGrp="1"/>
          </p:cNvSpPr>
          <p:nvPr>
            <p:ph idx="1"/>
          </p:nvPr>
        </p:nvSpPr>
        <p:spPr>
          <a:xfrm>
            <a:off x="0" y="0"/>
            <a:ext cx="9144000" cy="4509120"/>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marL="0" indent="0" algn="just">
              <a:buNone/>
            </a:pPr>
            <a:r>
              <a:rPr lang="ru-RU" sz="3100" dirty="0" smtClean="0">
                <a:solidFill>
                  <a:srgbClr val="002060"/>
                </a:solidFill>
                <a:latin typeface="Bookman Old Style" pitchFamily="18" charset="0"/>
              </a:rPr>
              <a:t>Среди всех игр особое, ведущее место занимает </a:t>
            </a:r>
            <a:r>
              <a:rPr lang="ru-RU" sz="3100" dirty="0" smtClean="0">
                <a:solidFill>
                  <a:srgbClr val="C00000"/>
                </a:solidFill>
                <a:latin typeface="Bookman Old Style" pitchFamily="18" charset="0"/>
              </a:rPr>
              <a:t>сюжетно -  ролевая игра</a:t>
            </a:r>
            <a:r>
              <a:rPr lang="ru-RU" sz="3100" dirty="0" smtClean="0">
                <a:solidFill>
                  <a:srgbClr val="002060"/>
                </a:solidFill>
                <a:latin typeface="Bookman Old Style" pitchFamily="18" charset="0"/>
              </a:rPr>
              <a:t>. Это такая игра, в которой дети берут на себя роли взрослых людей, и в специально создаваемых ими игровых  воображаемых условиях воспроизводят деятельность взрослых и отношения между ними. Сюжетно – ролевая игра не требует от ребёнка реального, ощутимого продукта, в ней всё условно, всё « как будто», «понарошку». Ребёнок может забивать игрушечным молотком воображаемые гвозди; может быть «врачом» и «лечить» больных кукол и  зверюшек. Все эти «возможности» сюжетной игры расширяют практический мир дошкольника и обеспечивают ему внутренний эмоциональный комфорт.</a:t>
            </a:r>
          </a:p>
          <a:p>
            <a:pPr algn="ctr">
              <a:buNone/>
            </a:pP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lstStyle/>
          <a:p>
            <a:pPr>
              <a:buNone/>
            </a:pPr>
            <a:endParaRPr lang="en-US" dirty="0" smtClean="0"/>
          </a:p>
          <a:p>
            <a:pPr>
              <a:buNone/>
            </a:pPr>
            <a:endParaRPr lang="en-US" dirty="0" smtClean="0"/>
          </a:p>
          <a:p>
            <a:pPr algn="ctr">
              <a:buNone/>
            </a:pPr>
            <a:endParaRPr lang="ru-RU" dirty="0"/>
          </a:p>
        </p:txBody>
      </p:sp>
      <p:sp>
        <p:nvSpPr>
          <p:cNvPr id="6" name="TextBox 5"/>
          <p:cNvSpPr txBox="1"/>
          <p:nvPr/>
        </p:nvSpPr>
        <p:spPr>
          <a:xfrm>
            <a:off x="857224" y="1428736"/>
            <a:ext cx="7643866" cy="2215991"/>
          </a:xfrm>
          <a:prstGeom prst="rect">
            <a:avLst/>
          </a:prstGeom>
          <a:noFill/>
        </p:spPr>
        <p:txBody>
          <a:bodyPr wrap="square" rtlCol="0">
            <a:spAutoFit/>
          </a:bodyPr>
          <a:lstStyle/>
          <a:p>
            <a:r>
              <a:rPr lang="ru-RU" sz="2400" dirty="0" smtClean="0">
                <a:solidFill>
                  <a:srgbClr val="C00000"/>
                </a:solidFill>
                <a:latin typeface="Bookman Old Style" pitchFamily="18" charset="0"/>
              </a:rPr>
              <a:t>Цель сюжетно-ролевой игры </a:t>
            </a:r>
            <a:r>
              <a:rPr lang="ru-RU" sz="2400" dirty="0" smtClean="0">
                <a:solidFill>
                  <a:srgbClr val="002060"/>
                </a:solidFill>
                <a:latin typeface="Bookman Old Style" pitchFamily="18" charset="0"/>
              </a:rPr>
              <a:t>заключается в преодолении страхов, формировании основных адаптивных навыков, освоении предметного мира, установлении связи с другими людьми, подготовки к школьной жизни.</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fontScale="25000" lnSpcReduction="20000"/>
          </a:bodyPr>
          <a:lstStyle/>
          <a:p>
            <a:pPr>
              <a:buNone/>
            </a:pPr>
            <a:r>
              <a:rPr lang="ru-RU" sz="9600" dirty="0" smtClean="0">
                <a:solidFill>
                  <a:srgbClr val="C00000"/>
                </a:solidFill>
                <a:latin typeface="Bookman Old Style" pitchFamily="18" charset="0"/>
              </a:rPr>
              <a:t>Задачи сюжетно – ролевой  игры:</a:t>
            </a:r>
          </a:p>
          <a:p>
            <a:pPr lvl="0"/>
            <a:r>
              <a:rPr lang="ru-RU" sz="9600" dirty="0" smtClean="0">
                <a:solidFill>
                  <a:srgbClr val="002060"/>
                </a:solidFill>
                <a:latin typeface="Bookman Old Style" pitchFamily="18" charset="0"/>
              </a:rPr>
              <a:t>Развивает интерес и уважение к разным профессиям.</a:t>
            </a:r>
          </a:p>
          <a:p>
            <a:pPr lvl="0"/>
            <a:r>
              <a:rPr lang="ru-RU" sz="9600" dirty="0" smtClean="0">
                <a:solidFill>
                  <a:srgbClr val="002060"/>
                </a:solidFill>
                <a:latin typeface="Bookman Old Style" pitchFamily="18" charset="0"/>
              </a:rPr>
              <a:t>Помогает детям налаживать взаимодействия в совместной игре.</a:t>
            </a:r>
          </a:p>
          <a:p>
            <a:pPr lvl="0"/>
            <a:r>
              <a:rPr lang="ru-RU" sz="9600" dirty="0" smtClean="0">
                <a:solidFill>
                  <a:srgbClr val="002060"/>
                </a:solidFill>
                <a:latin typeface="Bookman Old Style" pitchFamily="18" charset="0"/>
              </a:rPr>
              <a:t>Обогащает словарь, развивает речь детей.</a:t>
            </a:r>
          </a:p>
          <a:p>
            <a:pPr lvl="0"/>
            <a:r>
              <a:rPr lang="ru-RU" sz="9600" dirty="0" smtClean="0">
                <a:solidFill>
                  <a:srgbClr val="002060"/>
                </a:solidFill>
                <a:latin typeface="Bookman Old Style" pitchFamily="18" charset="0"/>
              </a:rPr>
              <a:t>Развивает коммуникативные навыки.</a:t>
            </a:r>
          </a:p>
          <a:p>
            <a:pPr lvl="0"/>
            <a:r>
              <a:rPr lang="ru-RU" sz="9600" dirty="0" smtClean="0">
                <a:solidFill>
                  <a:srgbClr val="002060"/>
                </a:solidFill>
                <a:latin typeface="Bookman Old Style" pitchFamily="18" charset="0"/>
              </a:rPr>
              <a:t>Приобщает к взрослому миру.</a:t>
            </a:r>
          </a:p>
          <a:p>
            <a:pPr lvl="0"/>
            <a:r>
              <a:rPr lang="ru-RU" sz="9600" dirty="0" smtClean="0">
                <a:solidFill>
                  <a:srgbClr val="002060"/>
                </a:solidFill>
                <a:latin typeface="Bookman Old Style" pitchFamily="18" charset="0"/>
              </a:rPr>
              <a:t>Планомерно обогащает жизненный опыт.</a:t>
            </a:r>
          </a:p>
          <a:p>
            <a:pPr lvl="0"/>
            <a:r>
              <a:rPr lang="ru-RU" sz="9600" dirty="0" smtClean="0">
                <a:solidFill>
                  <a:srgbClr val="002060"/>
                </a:solidFill>
                <a:latin typeface="Bookman Old Style" pitchFamily="18" charset="0"/>
              </a:rPr>
              <a:t>Передает детям игровой опыт, игровые умения.</a:t>
            </a:r>
          </a:p>
          <a:p>
            <a:pPr lvl="0"/>
            <a:r>
              <a:rPr lang="ru-RU" sz="9600" dirty="0" smtClean="0">
                <a:solidFill>
                  <a:srgbClr val="002060"/>
                </a:solidFill>
                <a:latin typeface="Bookman Old Style" pitchFamily="18" charset="0"/>
              </a:rPr>
              <a:t>Помогает изучить игровую среду с учетом обогащающегося жизненного опыта</a:t>
            </a:r>
          </a:p>
          <a:p>
            <a:pPr lvl="0"/>
            <a:r>
              <a:rPr lang="ru-RU" sz="9600" dirty="0" smtClean="0">
                <a:solidFill>
                  <a:srgbClr val="002060"/>
                </a:solidFill>
                <a:latin typeface="Bookman Old Style" pitchFamily="18" charset="0"/>
              </a:rPr>
              <a:t>Активизирует общение взрослого с детьми в процессе их игры.</a:t>
            </a:r>
          </a:p>
          <a:p>
            <a:pPr algn="ctr">
              <a:buNone/>
            </a:pPr>
            <a:endParaRPr lang="en-US" dirty="0" smtClean="0">
              <a:latin typeface="Bookman Old Style" pitchFamily="18" charset="0"/>
            </a:endParaRPr>
          </a:p>
          <a:p>
            <a:pPr algn="just">
              <a:buNone/>
            </a:pPr>
            <a:endParaRPr lang="en-US" dirty="0" smtClean="0">
              <a:latin typeface="Bookman Old Style" pitchFamily="18" charset="0"/>
            </a:endParaRPr>
          </a:p>
          <a:p>
            <a:pPr algn="just">
              <a:buNone/>
            </a:pPr>
            <a:endParaRPr lang="en-US" dirty="0" smtClean="0">
              <a:latin typeface="Bookman Old Style" pitchFamily="18" charset="0"/>
            </a:endParaRPr>
          </a:p>
          <a:p>
            <a:pPr algn="just">
              <a:buNone/>
            </a:pPr>
            <a:endParaRPr lang="en-US" dirty="0" smtClean="0">
              <a:latin typeface="Bookman Old Style"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ru-RU" sz="2400" dirty="0" smtClean="0">
              <a:latin typeface="Bookman Old Style" pitchFamily="18" charset="0"/>
            </a:endParaRPr>
          </a:p>
          <a:p>
            <a:pPr marL="0" indent="0" algn="just">
              <a:buNone/>
            </a:pPr>
            <a:endParaRPr lang="ru-RU" sz="2400" dirty="0" smtClean="0">
              <a:latin typeface="Bookman Old Style" pitchFamily="18" charset="0"/>
            </a:endParaRPr>
          </a:p>
          <a:p>
            <a:pPr marL="0" indent="0" algn="just">
              <a:buNone/>
            </a:pPr>
            <a:endParaRPr lang="ru-RU" sz="2400" dirty="0" smtClean="0">
              <a:latin typeface="Bookman Old Style" pitchFamily="18" charset="0"/>
            </a:endParaRPr>
          </a:p>
          <a:p>
            <a:pPr marL="0" indent="0" algn="just">
              <a:buNone/>
            </a:pPr>
            <a:r>
              <a:rPr lang="ru-RU" sz="2500" dirty="0" smtClean="0">
                <a:solidFill>
                  <a:srgbClr val="C00000"/>
                </a:solidFill>
                <a:latin typeface="Bookman Old Style" pitchFamily="18" charset="0"/>
              </a:rPr>
              <a:t>Основа</a:t>
            </a:r>
            <a:r>
              <a:rPr lang="ru-RU" sz="2500" dirty="0" smtClean="0">
                <a:solidFill>
                  <a:srgbClr val="C00000"/>
                </a:solidFill>
                <a:latin typeface="Bookman Old Style" pitchFamily="18" charset="0"/>
              </a:rPr>
              <a:t> сюжетно-ролевой игры</a:t>
            </a:r>
            <a:r>
              <a:rPr lang="ru-RU" sz="2500" dirty="0" smtClean="0">
                <a:latin typeface="Bookman Old Style" pitchFamily="18" charset="0"/>
              </a:rPr>
              <a:t> </a:t>
            </a:r>
            <a:r>
              <a:rPr lang="ru-RU" sz="2500" dirty="0" smtClean="0">
                <a:solidFill>
                  <a:srgbClr val="002060"/>
                </a:solidFill>
                <a:latin typeface="Bookman Old Style" pitchFamily="18" charset="0"/>
              </a:rPr>
              <a:t>– воображаемая ситуация, которая включает в себя сюжет, роль и связанные с ней действия.</a:t>
            </a:r>
          </a:p>
          <a:p>
            <a:pPr algn="ctr">
              <a:buNone/>
            </a:pPr>
            <a:endParaRPr lang="ru-RU" dirty="0">
              <a:solidFill>
                <a:schemeClr val="accent2">
                  <a:lumMod val="75000"/>
                </a:schemeClr>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fontScale="77500" lnSpcReduction="20000"/>
          </a:bodyPr>
          <a:lstStyle/>
          <a:p>
            <a:pPr>
              <a:buNone/>
            </a:pPr>
            <a:r>
              <a:rPr lang="ru-RU" dirty="0" smtClean="0">
                <a:solidFill>
                  <a:srgbClr val="C00000"/>
                </a:solidFill>
                <a:latin typeface="Bookman Old Style" pitchFamily="18" charset="0"/>
              </a:rPr>
              <a:t>Компоненты сюжетно - ролевой игры:</a:t>
            </a:r>
          </a:p>
          <a:p>
            <a:r>
              <a:rPr lang="ru-RU" b="1" dirty="0" smtClean="0">
                <a:solidFill>
                  <a:srgbClr val="C00000"/>
                </a:solidFill>
                <a:latin typeface="Bookman Old Style" pitchFamily="18" charset="0"/>
              </a:rPr>
              <a:t> </a:t>
            </a:r>
            <a:r>
              <a:rPr lang="ru-RU" dirty="0" smtClean="0">
                <a:solidFill>
                  <a:srgbClr val="C00000"/>
                </a:solidFill>
                <a:latin typeface="Bookman Old Style" pitchFamily="18" charset="0"/>
              </a:rPr>
              <a:t>Сюжет игры</a:t>
            </a:r>
            <a:r>
              <a:rPr lang="ru-RU" b="1" dirty="0" smtClean="0">
                <a:solidFill>
                  <a:srgbClr val="002060"/>
                </a:solidFill>
                <a:latin typeface="Bookman Old Style" pitchFamily="18" charset="0"/>
              </a:rPr>
              <a:t> -</a:t>
            </a:r>
            <a:r>
              <a:rPr lang="ru-RU" dirty="0" smtClean="0">
                <a:solidFill>
                  <a:srgbClr val="002060"/>
                </a:solidFill>
                <a:latin typeface="Bookman Old Style" pitchFamily="18" charset="0"/>
              </a:rPr>
              <a:t> это сфера действительности, которая воспроизводится детьми, отражение определенных действий, событий из жизни и деятельности окружающих.</a:t>
            </a:r>
          </a:p>
          <a:p>
            <a:r>
              <a:rPr lang="ru-RU" dirty="0" smtClean="0">
                <a:solidFill>
                  <a:srgbClr val="C00000"/>
                </a:solidFill>
                <a:latin typeface="Bookman Old Style" pitchFamily="18" charset="0"/>
              </a:rPr>
              <a:t> </a:t>
            </a:r>
            <a:r>
              <a:rPr lang="ru-RU" dirty="0" smtClean="0">
                <a:solidFill>
                  <a:srgbClr val="C00000"/>
                </a:solidFill>
                <a:latin typeface="Bookman Old Style" pitchFamily="18" charset="0"/>
              </a:rPr>
              <a:t>Содержание игры </a:t>
            </a:r>
            <a:r>
              <a:rPr lang="ru-RU" dirty="0" smtClean="0">
                <a:solidFill>
                  <a:srgbClr val="002060"/>
                </a:solidFill>
                <a:latin typeface="Bookman Old Style" pitchFamily="18" charset="0"/>
              </a:rPr>
              <a:t>- это то, что воспроизводится ребенком в качестве центрального и характерного момента деятельности и отношений между взрослыми в их бытовой, трудовой и общественной деятельности.</a:t>
            </a:r>
          </a:p>
          <a:p>
            <a:r>
              <a:rPr lang="ru-RU" dirty="0" smtClean="0">
                <a:solidFill>
                  <a:srgbClr val="C00000"/>
                </a:solidFill>
                <a:latin typeface="Bookman Old Style" pitchFamily="18" charset="0"/>
              </a:rPr>
              <a:t> </a:t>
            </a:r>
            <a:r>
              <a:rPr lang="ru-RU" dirty="0" smtClean="0">
                <a:solidFill>
                  <a:srgbClr val="C00000"/>
                </a:solidFill>
                <a:latin typeface="Bookman Old Style" pitchFamily="18" charset="0"/>
              </a:rPr>
              <a:t>Роль</a:t>
            </a:r>
            <a:r>
              <a:rPr lang="ru-RU" dirty="0" smtClean="0">
                <a:solidFill>
                  <a:srgbClr val="002060"/>
                </a:solidFill>
                <a:latin typeface="Bookman Old Style" pitchFamily="18" charset="0"/>
              </a:rPr>
              <a:t> – игровая позиция, ребенок отождествляет себя с каким-либо персонажем сюжета и действует в соответствии с сюжетом. </a:t>
            </a:r>
          </a:p>
          <a:p>
            <a:pPr algn="just">
              <a:buNone/>
            </a:pPr>
            <a:endParaRPr lang="ru-RU" dirty="0" smtClean="0">
              <a:latin typeface="Bookman Old Style" pitchFamily="18" charset="0"/>
            </a:endParaRPr>
          </a:p>
          <a:p>
            <a:pPr algn="just">
              <a:buNone/>
            </a:pPr>
            <a:endParaRPr lang="ru-RU" dirty="0">
              <a:solidFill>
                <a:schemeClr val="accent2">
                  <a:lumMod val="75000"/>
                </a:schemeClr>
              </a:solidFill>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20"/>
          </a:xfrm>
        </p:spPr>
        <p:style>
          <a:lnRef idx="1">
            <a:schemeClr val="accent5"/>
          </a:lnRef>
          <a:fillRef idx="2">
            <a:schemeClr val="accent5"/>
          </a:fillRef>
          <a:effectRef idx="1">
            <a:schemeClr val="accent5"/>
          </a:effectRef>
          <a:fontRef idx="minor">
            <a:schemeClr val="dk1"/>
          </a:fontRef>
        </p:style>
        <p:txBody>
          <a:bodyPr>
            <a:normAutofit/>
          </a:bodyPr>
          <a:lstStyle/>
          <a:p>
            <a:pPr>
              <a:buNone/>
            </a:pPr>
            <a:endParaRPr lang="ru-RU" sz="2400" dirty="0" smtClean="0">
              <a:latin typeface="Bookman Old Style" pitchFamily="18" charset="0"/>
            </a:endParaRPr>
          </a:p>
          <a:p>
            <a:pPr algn="just">
              <a:buNone/>
            </a:pPr>
            <a:r>
              <a:rPr lang="ru-RU" sz="2500" dirty="0" smtClean="0">
                <a:solidFill>
                  <a:srgbClr val="C00000"/>
                </a:solidFill>
                <a:latin typeface="Bookman Old Style" pitchFamily="18" charset="0"/>
              </a:rPr>
              <a:t>  Типы </a:t>
            </a:r>
            <a:r>
              <a:rPr lang="ru-RU" sz="2500" dirty="0" smtClean="0">
                <a:solidFill>
                  <a:srgbClr val="C00000"/>
                </a:solidFill>
                <a:latin typeface="Bookman Old Style" pitchFamily="18" charset="0"/>
              </a:rPr>
              <a:t>игрового материала</a:t>
            </a:r>
            <a:r>
              <a:rPr lang="ru-RU" sz="2500" dirty="0" smtClean="0">
                <a:solidFill>
                  <a:srgbClr val="C00000"/>
                </a:solidFill>
                <a:latin typeface="Bookman Old Style" pitchFamily="18" charset="0"/>
              </a:rPr>
              <a:t>:</a:t>
            </a:r>
          </a:p>
          <a:p>
            <a:pPr>
              <a:buNone/>
            </a:pPr>
            <a:endParaRPr lang="ru-RU" sz="2500" dirty="0" smtClean="0">
              <a:latin typeface="Bookman Old Style" pitchFamily="18" charset="0"/>
            </a:endParaRPr>
          </a:p>
          <a:p>
            <a:pPr lvl="0"/>
            <a:r>
              <a:rPr lang="ru-RU" sz="2500" dirty="0" smtClean="0">
                <a:solidFill>
                  <a:srgbClr val="002060"/>
                </a:solidFill>
                <a:latin typeface="Bookman Old Style" pitchFamily="18" charset="0"/>
              </a:rPr>
              <a:t>Предметы оперирования,</a:t>
            </a:r>
          </a:p>
          <a:p>
            <a:pPr lvl="0"/>
            <a:r>
              <a:rPr lang="ru-RU" sz="2500" dirty="0" smtClean="0">
                <a:solidFill>
                  <a:srgbClr val="002060"/>
                </a:solidFill>
                <a:latin typeface="Bookman Old Style" pitchFamily="18" charset="0"/>
              </a:rPr>
              <a:t>Игрушки – персонажи,</a:t>
            </a:r>
          </a:p>
          <a:p>
            <a:pPr lvl="0"/>
            <a:r>
              <a:rPr lang="ru-RU" sz="2500" dirty="0" smtClean="0">
                <a:solidFill>
                  <a:srgbClr val="002060"/>
                </a:solidFill>
                <a:latin typeface="Bookman Old Style" pitchFamily="18" charset="0"/>
              </a:rPr>
              <a:t>Маркеры </a:t>
            </a:r>
            <a:r>
              <a:rPr lang="ru-RU" sz="2500" i="1" dirty="0" smtClean="0">
                <a:solidFill>
                  <a:srgbClr val="002060"/>
                </a:solidFill>
                <a:latin typeface="Bookman Old Style" pitchFamily="18" charset="0"/>
              </a:rPr>
              <a:t>(знаки)</a:t>
            </a:r>
            <a:r>
              <a:rPr lang="ru-RU" sz="2500" dirty="0" smtClean="0">
                <a:solidFill>
                  <a:srgbClr val="002060"/>
                </a:solidFill>
                <a:latin typeface="Bookman Old Style" pitchFamily="18" charset="0"/>
              </a:rPr>
              <a:t> игрового пространства</a:t>
            </a:r>
          </a:p>
          <a:p>
            <a:pPr>
              <a:buNone/>
            </a:pPr>
            <a:endParaRPr lang="ru-RU" dirty="0" smtClean="0">
              <a:latin typeface="Bookman Old Style" pitchFamily="18" charset="0"/>
            </a:endParaRP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D:\А линуся\Детский сад\МО 2015\для презентации картинки\shablon-deti-prevyu-1-600x450.pn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Содержимое 2"/>
          <p:cNvSpPr>
            <a:spLocks noGrp="1"/>
          </p:cNvSpPr>
          <p:nvPr>
            <p:ph idx="1"/>
          </p:nvPr>
        </p:nvSpPr>
        <p:spPr>
          <a:xfrm>
            <a:off x="0" y="1"/>
            <a:ext cx="9144000" cy="4509119"/>
          </a:xfrm>
        </p:spPr>
        <p:style>
          <a:lnRef idx="1">
            <a:schemeClr val="accent5"/>
          </a:lnRef>
          <a:fillRef idx="2">
            <a:schemeClr val="accent5"/>
          </a:fillRef>
          <a:effectRef idx="1">
            <a:schemeClr val="accent5"/>
          </a:effectRef>
          <a:fontRef idx="minor">
            <a:schemeClr val="dk1"/>
          </a:fontRef>
        </p:style>
        <p:txBody>
          <a:bodyPr>
            <a:normAutofit/>
          </a:bodyPr>
          <a:lstStyle/>
          <a:p>
            <a:pPr marL="0" indent="0" algn="just">
              <a:buNone/>
            </a:pPr>
            <a:endParaRPr lang="ru-RU" sz="2500" dirty="0" smtClean="0">
              <a:solidFill>
                <a:srgbClr val="002060"/>
              </a:solidFill>
              <a:latin typeface="Bookman Old Style" pitchFamily="18" charset="0"/>
            </a:endParaRPr>
          </a:p>
          <a:p>
            <a:pPr marL="0" indent="0" algn="just">
              <a:buNone/>
            </a:pPr>
            <a:endParaRPr lang="ru-RU" sz="2500" dirty="0" smtClean="0">
              <a:solidFill>
                <a:srgbClr val="002060"/>
              </a:solidFill>
              <a:latin typeface="Bookman Old Style" pitchFamily="18" charset="0"/>
            </a:endParaRPr>
          </a:p>
          <a:p>
            <a:pPr marL="0" indent="0" algn="just">
              <a:buNone/>
            </a:pPr>
            <a:r>
              <a:rPr lang="ru-RU" sz="2500" dirty="0" smtClean="0">
                <a:solidFill>
                  <a:srgbClr val="C00000"/>
                </a:solidFill>
                <a:latin typeface="Bookman Old Style" pitchFamily="18" charset="0"/>
              </a:rPr>
              <a:t>Предметы оперирования</a:t>
            </a:r>
            <a:r>
              <a:rPr lang="ru-RU" sz="2500" dirty="0" smtClean="0">
                <a:solidFill>
                  <a:srgbClr val="002060"/>
                </a:solidFill>
                <a:latin typeface="Bookman Old Style" pitchFamily="18" charset="0"/>
              </a:rPr>
              <a:t> - это игрушки, имитирующие реальные предметы, орудия, инструменты, средства человеческой деятельности, позволяющие воссоздать смысл настоящего действия. </a:t>
            </a:r>
            <a:endParaRPr lang="ru-RU" sz="2500" dirty="0" smtClean="0">
              <a:solidFill>
                <a:srgbClr val="002060"/>
              </a:solidFill>
              <a:latin typeface="Bookman Old Style" pitchFamily="18" charset="0"/>
            </a:endParaRPr>
          </a:p>
          <a:p>
            <a:pPr marL="0" indent="0" algn="just">
              <a:buNone/>
            </a:pPr>
            <a:r>
              <a:rPr lang="ru-RU" sz="2500" dirty="0" smtClean="0">
                <a:solidFill>
                  <a:srgbClr val="002060"/>
                </a:solidFill>
                <a:latin typeface="Bookman Old Style" pitchFamily="18" charset="0"/>
              </a:rPr>
              <a:t>Например</a:t>
            </a:r>
            <a:r>
              <a:rPr lang="ru-RU" sz="2500" dirty="0" smtClean="0">
                <a:solidFill>
                  <a:srgbClr val="002060"/>
                </a:solidFill>
                <a:latin typeface="Bookman Old Style" pitchFamily="18" charset="0"/>
              </a:rPr>
              <a:t>: игрушечные чашка, утюг, молоток, руль. </a:t>
            </a:r>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522</TotalTime>
  <Words>388</Words>
  <Application>Microsoft Office PowerPoint</Application>
  <PresentationFormat>Экран (4:3)</PresentationFormat>
  <Paragraphs>83</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Волшебник</cp:lastModifiedBy>
  <cp:revision>59</cp:revision>
  <dcterms:modified xsi:type="dcterms:W3CDTF">2023-02-05T09:27:29Z</dcterms:modified>
</cp:coreProperties>
</file>