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6"/>
  </p:notesMasterIdLst>
  <p:handoutMasterIdLst>
    <p:handoutMasterId r:id="rId17"/>
  </p:handoutMasterIdLst>
  <p:sldIdLst>
    <p:sldId id="265" r:id="rId5"/>
    <p:sldId id="266" r:id="rId6"/>
    <p:sldId id="284" r:id="rId7"/>
    <p:sldId id="290" r:id="rId8"/>
    <p:sldId id="289" r:id="rId9"/>
    <p:sldId id="291" r:id="rId10"/>
    <p:sldId id="287" r:id="rId11"/>
    <p:sldId id="286" r:id="rId12"/>
    <p:sldId id="292" r:id="rId13"/>
    <p:sldId id="285" r:id="rId14"/>
    <p:sldId id="283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FF"/>
    <a:srgbClr val="FFCC99"/>
    <a:srgbClr val="FFFF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64" autoAdjust="0"/>
  </p:normalViewPr>
  <p:slideViewPr>
    <p:cSldViewPr snapToGrid="0" showGuides="1">
      <p:cViewPr>
        <p:scale>
          <a:sx n="66" d="100"/>
          <a:sy n="66" d="100"/>
        </p:scale>
        <p:origin x="900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0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DCB7EC-CEDA-42D5-8A0A-747B258F7B12}" type="datetime1">
              <a:rPr lang="ru-RU" smtClean="0"/>
              <a:t>25.08.2022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78FE58C-C1A6-4C4C-90C2-B7F5B0504B2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7BBAA-8962-46BE-8131-E6CE08071E10}" type="datetime1">
              <a:rPr lang="ru-RU" smtClean="0"/>
              <a:pPr/>
              <a:t>25.08.2022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10E1E9A-E921-4174-A0FC-51868D7AC56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88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53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2AAF71-7088-4082-A4B5-5D2286FF71AE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5DDED-C00D-420D-BCCC-88709E63D747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DCCF59-F12C-4B22-A0B5-0569E7EBF814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30E92-8550-4A93-A5ED-7A5CF78928CB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50B887-75E0-4C5B-AF37-E33049182621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379668-2161-488D-96B8-6A859D0F15B4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939C50-7762-4792-95E1-E7874CF6E4AE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01220-6B3C-4719-8281-16AA8BA3EF64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7245F-B3C7-4358-926A-1EE496656B67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D0A9D0-FD05-4374-8990-9A13D81CB546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970C57-C6EC-43E3-AE3A-40D83CDB2BD6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724B01-8CDF-43F1-A896-03E2F79CCBAE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3194B10-7A25-4893-8C5C-B707DE59842E}" type="datetime1">
              <a:rPr lang="ru-RU" noProof="0" smtClean="0"/>
              <a:t>25.08.2022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B7BAC7-FE87-40F6-AA24-4F4685D1B02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828" y="653143"/>
            <a:ext cx="10058401" cy="2775857"/>
          </a:xfrm>
        </p:spPr>
        <p:txBody>
          <a:bodyPr rtlCol="0">
            <a:noAutofit/>
          </a:bodyPr>
          <a:lstStyle/>
          <a:p>
            <a:r>
              <a:rPr lang="ru-RU" sz="6600" b="1" i="1" dirty="0" smtClean="0">
                <a:solidFill>
                  <a:schemeClr val="accent1">
                    <a:lumMod val="50000"/>
                  </a:schemeClr>
                </a:solidFill>
              </a:rPr>
              <a:t>«Проектная </a:t>
            </a:r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</a:rPr>
              <a:t>методика в обучении иностранному языку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0686" y="4045527"/>
            <a:ext cx="4406405" cy="2435101"/>
          </a:xfrm>
          <a:effectLst>
            <a:outerShdw blurRad="63500" dist="25400" dir="14700000" algn="t" rotWithShape="0">
              <a:srgbClr val="000000">
                <a:alpha val="50000"/>
              </a:srgbClr>
            </a:outerShd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rtl="0"/>
            <a:r>
              <a:rPr lang="ru-RU" sz="2600" b="1" i="1" dirty="0" err="1"/>
              <a:t>Савотина</a:t>
            </a:r>
            <a:r>
              <a:rPr lang="ru-RU" sz="2600" b="1" i="1" dirty="0"/>
              <a:t> Ольга Владиславовна   </a:t>
            </a:r>
          </a:p>
          <a:p>
            <a:pPr rtl="0"/>
            <a:r>
              <a:rPr lang="ru-RU" sz="2600" b="1" i="1" dirty="0"/>
              <a:t>  </a:t>
            </a:r>
            <a:r>
              <a:rPr lang="ru-RU" b="1" i="1" dirty="0"/>
              <a:t>Учитель английского языка                      </a:t>
            </a:r>
            <a:r>
              <a:rPr lang="ru-RU" b="1" i="1" dirty="0" smtClean="0"/>
              <a:t>МАОУ «</a:t>
            </a:r>
            <a:r>
              <a:rPr lang="ru-RU" b="1" i="1" dirty="0" err="1" smtClean="0"/>
              <a:t>Бутовская</a:t>
            </a:r>
            <a:r>
              <a:rPr lang="ru-RU" b="1" i="1" dirty="0" smtClean="0"/>
              <a:t> СОШ </a:t>
            </a:r>
            <a:r>
              <a:rPr lang="en-US" b="1" i="1" dirty="0" smtClean="0"/>
              <a:t>N</a:t>
            </a:r>
            <a:r>
              <a:rPr lang="ru-RU" b="1" i="1" dirty="0" smtClean="0"/>
              <a:t>2»</a:t>
            </a:r>
            <a:endParaRPr lang="en-US" b="1" i="1" dirty="0" smtClean="0"/>
          </a:p>
          <a:p>
            <a:pPr rtl="0"/>
            <a:endParaRPr lang="ru-RU" b="1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F9FFBE-80F4-48B1-AA8E-33C28C7FD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202" y="3739471"/>
            <a:ext cx="3933228" cy="2741157"/>
          </a:xfrm>
          <a:prstGeom prst="rect">
            <a:avLst/>
          </a:prstGeom>
          <a:effectLst>
            <a:glow rad="101600">
              <a:schemeClr val="bg2">
                <a:lumMod val="90000"/>
                <a:alpha val="60000"/>
              </a:schemeClr>
            </a:glow>
            <a:softEdge rad="12700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29595" y="1373359"/>
            <a:ext cx="5394961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Проектная методика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даёт неограниченные возможности для реализации многих проблем: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боязнь применять речевые навыки на практике;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пассивность;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72" y="1306287"/>
            <a:ext cx="4167052" cy="4362994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47756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F10EE3-C5C2-4C19-9237-2A36DC6AE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100" y="239151"/>
            <a:ext cx="9791700" cy="5937812"/>
          </a:xfrm>
        </p:spPr>
        <p:txBody>
          <a:bodyPr/>
          <a:lstStyle/>
          <a:p>
            <a:pPr marL="0" indent="0">
              <a:buNone/>
            </a:pPr>
            <a:r>
              <a:rPr lang="ru-RU" sz="32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           </a:t>
            </a:r>
            <a:r>
              <a:rPr lang="ru-RU" sz="4400" b="1" cap="all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  <a:p>
            <a:pPr marL="0" indent="0">
              <a:buNone/>
            </a:pPr>
            <a:endParaRPr lang="ru-RU" sz="44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44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44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26685A-3714-44D3-B1DA-5B493F0BB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695" y="1294228"/>
            <a:ext cx="8299939" cy="509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324100" y="1026942"/>
            <a:ext cx="9029700" cy="663746"/>
          </a:xfrm>
        </p:spPr>
        <p:txBody>
          <a:bodyPr rtlCol="0">
            <a:normAutofit fontScale="90000"/>
          </a:bodyPr>
          <a:lstStyle/>
          <a:p>
            <a:r>
              <a:rPr lang="ru-RU" dirty="0"/>
              <a:t>. 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562100" y="1026941"/>
            <a:ext cx="9791700" cy="5150021"/>
          </a:xfrm>
        </p:spPr>
        <p:txBody>
          <a:bodyPr rtlCol="0"/>
          <a:lstStyle/>
          <a:p>
            <a:pPr lvl="0"/>
            <a:r>
              <a:rPr lang="ru-RU" dirty="0"/>
              <a:t> </a:t>
            </a:r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856794DE-FDEE-4CC7-BEA2-7BAFA84BE68D}"/>
              </a:ext>
            </a:extLst>
          </p:cNvPr>
          <p:cNvSpPr/>
          <p:nvPr/>
        </p:nvSpPr>
        <p:spPr>
          <a:xfrm>
            <a:off x="1824697" y="-246185"/>
            <a:ext cx="10367303" cy="6646985"/>
          </a:xfrm>
          <a:prstGeom prst="horizontalScroll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40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Скажи  мне    - и  я забуду.</a:t>
            </a:r>
          </a:p>
          <a:p>
            <a:r>
              <a:rPr lang="ru-RU" sz="40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Покажи  мне  – и  я  запомню</a:t>
            </a:r>
            <a:r>
              <a:rPr lang="ru-RU" sz="4000" b="1" i="1" dirty="0" smtClean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ru-RU" sz="3600" b="1" i="1" dirty="0" smtClean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Дай </a:t>
            </a:r>
            <a:r>
              <a:rPr lang="ru-RU" sz="36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мне  действовать  самому</a:t>
            </a:r>
            <a:r>
              <a:rPr lang="ru-RU" sz="40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   </a:t>
            </a:r>
            <a:r>
              <a:rPr lang="ru-RU" sz="4000" b="1" i="1" dirty="0" smtClean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600" b="1" i="1" dirty="0" smtClean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36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я  научусь.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»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lvl="0" algn="r">
              <a:spcBef>
                <a:spcPct val="20000"/>
              </a:spcBef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                                    </a:t>
            </a:r>
            <a:r>
              <a:rPr lang="ru-RU" sz="3600" b="1" i="1" dirty="0">
                <a:solidFill>
                  <a:srgbClr val="0B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Китайская  мудрость</a:t>
            </a: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                   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93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68880" y="-169817"/>
            <a:ext cx="8884920" cy="67926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ru-RU" sz="3100" dirty="0">
                <a:solidFill>
                  <a:srgbClr val="333333"/>
                </a:solidFill>
                <a:latin typeface="Helvetica Neue"/>
              </a:rPr>
              <a:t>XVI век знаменуется как период предпосылок зарождения метода проектов. В этот период появился сам термин проект в деятельностях техников и архитекторов. Позднее ученые обратили внимание на внутренние способности и задатки ребенка. Предложили на основе этих задатков обучать и воспитывать детей</a:t>
            </a:r>
            <a:r>
              <a:rPr lang="ru-RU" sz="3100" dirty="0" smtClean="0">
                <a:solidFill>
                  <a:srgbClr val="333333"/>
                </a:solidFill>
                <a:latin typeface="Helvetica Neue"/>
              </a:rPr>
              <a:t>.</a:t>
            </a:r>
            <a:br>
              <a:rPr lang="ru-RU" sz="3100" dirty="0" smtClean="0">
                <a:solidFill>
                  <a:srgbClr val="333333"/>
                </a:solidFill>
                <a:latin typeface="Helvetica Neue"/>
              </a:rPr>
            </a:br>
            <a:r>
              <a:rPr lang="ru-RU" sz="3100" b="1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100" b="1" dirty="0" err="1">
                <a:solidFill>
                  <a:srgbClr val="333333"/>
                </a:solidFill>
                <a:latin typeface="Helvetica Neue"/>
              </a:rPr>
              <a:t>Я.А.Коменский</a:t>
            </a:r>
            <a:r>
              <a:rPr lang="ru-RU" sz="3100" b="1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100" dirty="0">
                <a:solidFill>
                  <a:srgbClr val="333333"/>
                </a:solidFill>
                <a:latin typeface="Helvetica Neue"/>
              </a:rPr>
              <a:t>высказал идею внесения в деятельность педагога исследовательского стимула для успешного обучения. Он считал, что людей следует учить главнейшим образом тому, чтобы они черпали знания не из книг, а наблюдая сами небо и землю, дубы, буки, т.е. чтобы они исследовали и познавали сами предметы, а не помнили бы только чужие наблюдения и объяснения.</a:t>
            </a:r>
            <a:endParaRPr lang="ru-RU" sz="3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" y="3095898"/>
            <a:ext cx="2299063" cy="31612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91310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69326" y="104502"/>
            <a:ext cx="8702040" cy="6858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«</a:t>
            </a:r>
            <a:r>
              <a:rPr lang="ru-RU" sz="3200" b="1" dirty="0" err="1">
                <a:solidFill>
                  <a:schemeClr val="tx1"/>
                </a:solidFill>
              </a:rPr>
              <a:t>Ме́тод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err="1">
                <a:solidFill>
                  <a:schemeClr val="tx1"/>
                </a:solidFill>
              </a:rPr>
              <a:t>прое́ктов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— это способ достижения дидактической цели через детальную разработку проблемы (технологию), которая должна завершиться вполне реальным, осязаемым практическим результатом, оформленным тем или иным образом; это совокупность приёмов, действий учащихся в их определённой последовательности для достижения поставленной задачи — решения проблемы, лично значимой для учащихся и оформленной в виде некоего конечного продукта» </a:t>
            </a:r>
            <a:r>
              <a:rPr lang="ru-RU" sz="3200" dirty="0" smtClean="0">
                <a:solidFill>
                  <a:schemeClr val="tx1"/>
                </a:solidFill>
              </a:rPr>
              <a:t>.       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                                                                        </a:t>
            </a:r>
            <a:r>
              <a:rPr lang="ru-RU" sz="3200" dirty="0">
                <a:solidFill>
                  <a:schemeClr val="tx1"/>
                </a:solidFill>
              </a:rPr>
              <a:t>Е.С. </a:t>
            </a:r>
            <a:r>
              <a:rPr lang="ru-RU" sz="3200" dirty="0" err="1">
                <a:solidFill>
                  <a:schemeClr val="tx1"/>
                </a:solidFill>
              </a:rPr>
              <a:t>Полата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52" y="2521131"/>
            <a:ext cx="2142308" cy="351390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505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06731" y="365125"/>
            <a:ext cx="9747069" cy="632305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                    Проект </a:t>
            </a:r>
            <a:r>
              <a:rPr lang="ru-RU" sz="4900" b="1" dirty="0"/>
              <a:t>– это 5 П</a:t>
            </a:r>
            <a:br>
              <a:rPr lang="ru-RU" sz="4900" b="1" dirty="0"/>
            </a:br>
            <a:r>
              <a:rPr lang="ru-RU" b="1" dirty="0" smtClean="0">
                <a:solidFill>
                  <a:schemeClr val="tx1"/>
                </a:solidFill>
              </a:rPr>
              <a:t>1.</a:t>
            </a:r>
            <a:r>
              <a:rPr lang="ru-RU" dirty="0" smtClean="0">
                <a:solidFill>
                  <a:schemeClr val="tx1"/>
                </a:solidFill>
              </a:rPr>
              <a:t>Проблема</a:t>
            </a:r>
            <a:r>
              <a:rPr lang="ru-RU" dirty="0">
                <a:solidFill>
                  <a:schemeClr val="tx1"/>
                </a:solidFill>
              </a:rPr>
              <a:t>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.Проектирование </a:t>
            </a:r>
            <a:r>
              <a:rPr lang="ru-RU" dirty="0">
                <a:solidFill>
                  <a:schemeClr val="tx1"/>
                </a:solidFill>
              </a:rPr>
              <a:t>(планирование),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.Поиск </a:t>
            </a:r>
            <a:r>
              <a:rPr lang="ru-RU" dirty="0">
                <a:solidFill>
                  <a:schemeClr val="tx1"/>
                </a:solidFill>
              </a:rPr>
              <a:t>информации,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.Продукт</a:t>
            </a:r>
            <a:r>
              <a:rPr lang="ru-RU" dirty="0">
                <a:solidFill>
                  <a:schemeClr val="tx1"/>
                </a:solidFill>
              </a:rPr>
              <a:t>,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.Презентация</a:t>
            </a:r>
            <a:r>
              <a:rPr lang="ru-RU" dirty="0">
                <a:solidFill>
                  <a:schemeClr val="tx1"/>
                </a:solidFill>
              </a:rPr>
              <a:t>.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</a:rPr>
              <a:t>Шестое </a:t>
            </a:r>
            <a:r>
              <a:rPr lang="ru-RU" dirty="0">
                <a:solidFill>
                  <a:schemeClr val="tx1"/>
                </a:solidFill>
              </a:rPr>
              <a:t>"П" проекта - это его портфолио, т.е. папка, в которой собраны все рабочие материалы, в том числе черновики, дневные планы, отчеты и др.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50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90502" y="509451"/>
            <a:ext cx="9287691" cy="6191795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extLst>
      <p:ext uri="{BB962C8B-B14F-4D97-AF65-F5344CB8AC3E}">
        <p14:creationId xmlns:p14="http://schemas.microsoft.com/office/powerpoint/2010/main" val="378424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362" y="194785"/>
            <a:ext cx="8218120" cy="114464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8274" y="1497338"/>
            <a:ext cx="10465526" cy="536066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Исследовательский проект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Творческий </a:t>
            </a:r>
            <a:r>
              <a:rPr lang="ru-RU" dirty="0"/>
              <a:t>проект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Ролевой (игровой) проект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Информационный проект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Прикладной </a:t>
            </a:r>
            <a:r>
              <a:rPr lang="ru-RU" dirty="0" smtClean="0"/>
              <a:t>проект        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71604" y="611663"/>
            <a:ext cx="3319126" cy="24853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84302" y="4017747"/>
            <a:ext cx="3193385" cy="218571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9900" y="3513912"/>
            <a:ext cx="4248235" cy="318617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7138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553" y="443753"/>
            <a:ext cx="9224682" cy="660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62153" y="625156"/>
            <a:ext cx="6409893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0" indent="-34290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над проектом развивает у учащихся:</a:t>
            </a: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самостоятельность;</a:t>
            </a: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активность;</a:t>
            </a: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заинтересованность;</a:t>
            </a: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творчество;</a:t>
            </a:r>
          </a:p>
          <a:p>
            <a:pPr marL="808038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повышает интерес учащихся к изучению иностранного языка.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096" y="1680808"/>
            <a:ext cx="4193177" cy="405959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Below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68800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D01B8-816B-49B7-8C81-03AB51D87C54}">
  <ds:schemaRefs>
    <ds:schemaRef ds:uri="a4f35948-e619-41b3-aa29-22878b09cfd2"/>
    <ds:schemaRef ds:uri="http://purl.org/dc/elements/1.1/"/>
    <ds:schemaRef ds:uri="http://schemas.microsoft.com/office/2006/metadata/properties"/>
    <ds:schemaRef ds:uri="40262f94-9f35-4ac3-9a90-690165a166b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835</TotalTime>
  <Words>158</Words>
  <Application>Microsoft Office PowerPoint</Application>
  <PresentationFormat>Широкоэкранный</PresentationFormat>
  <Paragraphs>36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</vt:lpstr>
      <vt:lpstr>Helvetica Neue</vt:lpstr>
      <vt:lpstr>Times New Roman</vt:lpstr>
      <vt:lpstr>Wingdings</vt:lpstr>
      <vt:lpstr>Шаблон в оформлении «Облачный шкипер»</vt:lpstr>
      <vt:lpstr>«Проектная методика в обучении иностранному языку »</vt:lpstr>
      <vt:lpstr>. </vt:lpstr>
      <vt:lpstr> XVI век знаменуется как период предпосылок зарождения метода проектов. В этот период появился сам термин проект в деятельностях техников и архитекторов. Позднее ученые обратили внимание на внутренние способности и задатки ребенка. Предложили на основе этих задатков обучать и воспитывать детей.  Я.А.Коменский высказал идею внесения в деятельность педагога исследовательского стимула для успешного обучения. Он считал, что людей следует учить главнейшим образом тому, чтобы они черпали знания не из книг, а наблюдая сами небо и землю, дубы, буки, т.е. чтобы они исследовали и познавали сами предметы, а не помнили бы только чужие наблюдения и объяснения.</vt:lpstr>
      <vt:lpstr>«Ме́тод прое́ктов — это способ достижения дидактической цели через детальную разработку проблемы (технологию), которая должна завершиться вполне реальным, осязаемым практическим результатом, оформленным тем или иным образом; это совокупность приёмов, действий учащихся в их определённой последовательности для достижения поставленной задачи — решения проблемы, лично значимой для учащихся и оформленной в виде некоего конечного продукта» .                                                                                  Е.С. Полата </vt:lpstr>
      <vt:lpstr>                    Проект – это 5 П 1.Проблема, 2.Проектирование (планирование),  3.Поиск информации,  4.Продукт,  5.Презентация.  -Шестое "П" проекта - это его портфолио, т.е. папка, в которой собраны все рабочие материалы, в том числе черновики, дневные планы, отчеты и др.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«Здоровьесберегающие технологии на уроках                                                 английского языка»</dc:title>
  <dc:creator>Андрей</dc:creator>
  <cp:lastModifiedBy>User</cp:lastModifiedBy>
  <cp:revision>77</cp:revision>
  <dcterms:created xsi:type="dcterms:W3CDTF">2017-08-26T14:45:21Z</dcterms:created>
  <dcterms:modified xsi:type="dcterms:W3CDTF">2022-08-25T19:08:20Z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