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68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EB03-AF81-4AD7-A5F5-FFDF8398C40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EEFB-9B91-4271-BC98-1A86D7888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758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EB03-AF81-4AD7-A5F5-FFDF8398C40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EEFB-9B91-4271-BC98-1A86D7888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933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EB03-AF81-4AD7-A5F5-FFDF8398C40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EEFB-9B91-4271-BC98-1A86D7888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4677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EB03-AF81-4AD7-A5F5-FFDF8398C40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EEFB-9B91-4271-BC98-1A86D7888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008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EB03-AF81-4AD7-A5F5-FFDF8398C40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EEFB-9B91-4271-BC98-1A86D7888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563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EB03-AF81-4AD7-A5F5-FFDF8398C40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EEFB-9B91-4271-BC98-1A86D7888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029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EB03-AF81-4AD7-A5F5-FFDF8398C40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EEFB-9B91-4271-BC98-1A86D7888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090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EB03-AF81-4AD7-A5F5-FFDF8398C40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EEFB-9B91-4271-BC98-1A86D7888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872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EB03-AF81-4AD7-A5F5-FFDF8398C40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EEFB-9B91-4271-BC98-1A86D7888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157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EB03-AF81-4AD7-A5F5-FFDF8398C40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EEFB-9B91-4271-BC98-1A86D7888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937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FEB03-AF81-4AD7-A5F5-FFDF8398C40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7EEFB-9B91-4271-BC98-1A86D7888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892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FEB03-AF81-4AD7-A5F5-FFDF8398C402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7EEFB-9B91-4271-BC98-1A86D7888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2716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69"/>
            <a:ext cx="9185563" cy="68588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" y="1122363"/>
            <a:ext cx="76546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Monotype Corsiva" panose="03010101010201010101" pitchFamily="66" charset="0"/>
              </a:rPr>
              <a:t>Умножение одночленов. Возведение одночлена в степень</a:t>
            </a:r>
            <a:endParaRPr lang="ru-RU" sz="48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23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8667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523587"/>
            <a:ext cx="72597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Monotype Corsiva" panose="03010101010201010101" pitchFamily="66" charset="0"/>
              </a:rPr>
              <a:t>Рассказать правила:</a:t>
            </a:r>
            <a:endParaRPr lang="ru-RU" sz="3200" dirty="0"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5236" y="1357745"/>
            <a:ext cx="72874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anose="03010101010201010101" pitchFamily="66" charset="0"/>
              </a:rPr>
              <a:t>1. Что такое одночлен?</a:t>
            </a:r>
            <a:endParaRPr lang="ru-RU" sz="3200" b="1" dirty="0">
              <a:latin typeface="Monotype Corsiva" panose="03010101010201010101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6800" y="1976460"/>
            <a:ext cx="72597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anose="03010101010201010101" pitchFamily="66" charset="0"/>
              </a:rPr>
              <a:t>2. Стандартный вид одночлена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5236" y="2530641"/>
            <a:ext cx="7398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anose="03010101010201010101" pitchFamily="66" charset="0"/>
              </a:rPr>
              <a:t>3. Степень одночлена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25236" y="3149356"/>
            <a:ext cx="74953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anose="03010101010201010101" pitchFamily="66" charset="0"/>
              </a:rPr>
              <a:t>4. Как умножить одночлен на одночлен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25236" y="3703537"/>
            <a:ext cx="7398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Monotype Corsiva" panose="03010101010201010101" pitchFamily="66" charset="0"/>
              </a:rPr>
              <a:t>5. Как возвести одночлен в степень?</a:t>
            </a:r>
            <a:endParaRPr lang="ru-RU" sz="28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805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86672" cy="685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5535992"/>
                  </p:ext>
                </p:extLst>
              </p:nvPr>
            </p:nvGraphicFramePr>
            <p:xfrm>
              <a:off x="450826" y="676564"/>
              <a:ext cx="8285020" cy="2804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142510">
                      <a:extLst>
                        <a:ext uri="{9D8B030D-6E8A-4147-A177-3AD203B41FA5}">
                          <a16:colId xmlns:a16="http://schemas.microsoft.com/office/drawing/2014/main" val="1199428018"/>
                        </a:ext>
                      </a:extLst>
                    </a:gridCol>
                    <a:gridCol w="4142510">
                      <a:extLst>
                        <a:ext uri="{9D8B030D-6E8A-4147-A177-3AD203B41FA5}">
                          <a16:colId xmlns:a16="http://schemas.microsoft.com/office/drawing/2014/main" val="2721143447"/>
                        </a:ext>
                      </a:extLst>
                    </a:gridCol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 smtClean="0">
                              <a:latin typeface="Monotype Corsiva" panose="03010101010201010101" pitchFamily="66" charset="0"/>
                            </a:rPr>
                            <a:t>Заполнить пустые клетки:   </a:t>
                          </a:r>
                          <a:endParaRPr lang="ru-RU" sz="2800" dirty="0">
                            <a:latin typeface="Monotype Corsiva" panose="03010101010201010101" pitchFamily="66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919375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sz="28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а) </a:t>
                          </a:r>
                          <a14:m>
                            <m:oMath xmlns:m="http://schemas.openxmlformats.org/officeDocument/2006/math">
                              <m:r>
                                <a:rPr lang="ru-RU" sz="2800" b="0" i="1" smtClean="0">
                                  <a:latin typeface="Cambria Math" panose="02040503050406030204" pitchFamily="18" charset="0"/>
                                </a:rPr>
                                <m:t>−2х</m:t>
                              </m:r>
                              <m:sSup>
                                <m:sSupPr>
                                  <m:ctrlPr>
                                    <a:rPr lang="ru-RU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 b="0" i="1" smtClean="0">
                                      <a:latin typeface="Cambria Math" panose="02040503050406030204" pitchFamily="18" charset="0"/>
                                    </a:rPr>
                                    <m:t>у</m:t>
                                  </m:r>
                                </m:e>
                                <m:sup>
                                  <m:r>
                                    <a:rPr lang="ru-RU" sz="28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ru-RU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ru-RU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3х</m:t>
                                  </m:r>
                                </m:e>
                                <m:sup>
                                  <m:r>
                                    <a:rPr lang="ru-RU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ru-RU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=−6</m:t>
                              </m:r>
                            </m:oMath>
                          </a14:m>
                          <a:r>
                            <a:rPr lang="ru-RU" sz="28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   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8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 b="0" i="1" dirty="0" smtClean="0">
                                      <a:latin typeface="Cambria Math" panose="02040503050406030204" pitchFamily="18" charset="0"/>
                                    </a:rPr>
                                    <m:t>у</m:t>
                                  </m:r>
                                </m:e>
                                <m:sup>
                                  <m:r>
                                    <a:rPr lang="ru-RU" sz="2800" b="0" i="1" dirty="0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endParaRPr lang="ru-RU" sz="2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endParaRPr lang="ru-RU" sz="2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r>
                            <a:rPr lang="ru-RU" sz="28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б)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8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sz="2800" i="1" smtClean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sz="2800" b="0" i="1" smtClean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−2</m:t>
                                      </m:r>
                                      <m:sSup>
                                        <m:sSupPr>
                                          <m:ctrlPr>
                                            <a:rPr lang="ru-RU" sz="2800" b="0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2800" b="0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b</m:t>
                                          </m:r>
                                        </m:e>
                                        <m:sup>
                                          <m:r>
                                            <a:rPr lang="ru-RU" sz="2800" b="0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ru-RU" sz="2800" b="0" i="1" smtClean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с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ru-RU" sz="28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ru-RU" sz="28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         </m:t>
                              </m:r>
                              <m:sSup>
                                <m:sSupPr>
                                  <m:ctrlPr>
                                    <a:rPr lang="ru-RU" sz="28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ru-RU" sz="28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6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28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8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с</m:t>
                                  </m:r>
                                </m:e>
                                <m:sup>
                                  <m:r>
                                    <a:rPr lang="ru-RU" sz="28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endParaRPr lang="ru-RU" sz="2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endParaRPr lang="ru-RU" sz="28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r>
                            <a:rPr lang="ru-RU" sz="28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в)                  = 125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8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ru-RU" sz="28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28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n</m:t>
                                  </m:r>
                                </m:e>
                                <m:sup>
                                  <m:r>
                                    <a:rPr lang="ru-RU" sz="28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9</m:t>
                                  </m:r>
                                </m:sup>
                              </m:sSup>
                            </m:oMath>
                          </a14:m>
                          <a:endParaRPr lang="ru-RU" sz="2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2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а) </a:t>
                          </a:r>
                          <a14:m>
                            <m:oMath xmlns:m="http://schemas.openxmlformats.org/officeDocument/2006/math">
                              <m:r>
                                <a:rPr lang="ru-RU" sz="2400" b="0" i="1" smtClean="0">
                                  <a:latin typeface="Cambria Math" panose="02040503050406030204" pitchFamily="18" charset="0"/>
                                </a:rPr>
                                <m:t>−8а</m:t>
                              </m:r>
                              <m:r>
                                <a:rPr lang="ru-R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ru-R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5а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ru-R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ru-RU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ru-RU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=−</m:t>
                              </m:r>
                            </m:oMath>
                          </a14:m>
                          <a:r>
                            <a:rPr lang="ru-RU" sz="2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40      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ru-RU" sz="2400" b="0" i="1" dirty="0" smtClean="0">
                                      <a:latin typeface="Cambria Math" panose="02040503050406030204" pitchFamily="18" charset="0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ru-RU" sz="2400" b="0" i="1" dirty="0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</m:oMath>
                          </a14:m>
                          <a:endParaRPr lang="ru-RU" sz="24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endParaRPr lang="ru-RU" sz="24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r>
                            <a:rPr lang="ru-RU" sz="2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б)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24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sz="2400" i="1" smtClean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sz="2400" b="0" i="1" smtClean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−4</m:t>
                                      </m:r>
                                      <m:sSup>
                                        <m:sSupPr>
                                          <m:ctrlPr>
                                            <a:rPr lang="ru-RU" sz="2400" b="0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ru-RU" sz="2400" b="0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х</m:t>
                                          </m:r>
                                        </m:e>
                                        <m:sup>
                                          <m:r>
                                            <a:rPr lang="ru-RU" sz="2400" b="0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3</m:t>
                                          </m:r>
                                        </m:sup>
                                      </m:sSup>
                                      <m:sSup>
                                        <m:sSupPr>
                                          <m:ctrlPr>
                                            <a:rPr lang="ru-RU" sz="2400" b="0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ru-RU" sz="2400" b="0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у</m:t>
                                          </m:r>
                                        </m:e>
                                        <m:sup>
                                          <m:r>
                                            <a:rPr lang="ru-RU" sz="2400" b="0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ru-RU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r>
                                <a:rPr lang="ru-RU" sz="24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          </m:t>
                              </m:r>
                              <m:sSup>
                                <m:sSupPr>
                                  <m:ctrlPr>
                                    <a:rPr lang="ru-RU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9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у</m:t>
                                  </m:r>
                                </m:e>
                                <m:sup>
                                  <m:r>
                                    <a:rPr lang="ru-RU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6</m:t>
                                  </m:r>
                                </m:sup>
                              </m:sSup>
                            </m:oMath>
                          </a14:m>
                          <a:endParaRPr lang="ru-RU" sz="24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endParaRPr lang="ru-RU" sz="2400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r>
                            <a:rPr lang="ru-RU" sz="24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в)                  = </a:t>
                          </a:r>
                          <a14:m>
                            <m:oMath xmlns:m="http://schemas.openxmlformats.org/officeDocument/2006/math">
                              <m:r>
                                <a:rPr lang="ru-RU" sz="2400" b="0" i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64</m:t>
                              </m:r>
                              <m:sSup>
                                <m:sSupPr>
                                  <m:ctrlPr>
                                    <a:rPr lang="ru-RU" sz="24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240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у</m:t>
                                  </m:r>
                                </m:e>
                                <m:sup>
                                  <m:r>
                                    <a:rPr lang="ru-RU" sz="2400" b="0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12</m:t>
                                  </m:r>
                                </m:sup>
                              </m:sSup>
                            </m:oMath>
                          </a14:m>
                          <a:endParaRPr lang="ru-RU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endParaRPr lang="ru-RU" sz="2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812956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Таблица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85535992"/>
                  </p:ext>
                </p:extLst>
              </p:nvPr>
            </p:nvGraphicFramePr>
            <p:xfrm>
              <a:off x="450826" y="676564"/>
              <a:ext cx="8285020" cy="2804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142510">
                      <a:extLst>
                        <a:ext uri="{9D8B030D-6E8A-4147-A177-3AD203B41FA5}">
                          <a16:colId xmlns:a16="http://schemas.microsoft.com/office/drawing/2014/main" val="1199428018"/>
                        </a:ext>
                      </a:extLst>
                    </a:gridCol>
                    <a:gridCol w="4142510">
                      <a:extLst>
                        <a:ext uri="{9D8B030D-6E8A-4147-A177-3AD203B41FA5}">
                          <a16:colId xmlns:a16="http://schemas.microsoft.com/office/drawing/2014/main" val="2721143447"/>
                        </a:ext>
                      </a:extLst>
                    </a:gridCol>
                  </a:tblGrid>
                  <a:tr h="51816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ru-RU" sz="2800" dirty="0" smtClean="0">
                              <a:latin typeface="Monotype Corsiva" panose="03010101010201010101" pitchFamily="66" charset="0"/>
                            </a:rPr>
                            <a:t>Заполнить пустые клетки:   </a:t>
                          </a:r>
                          <a:endParaRPr lang="ru-RU" sz="2800" dirty="0">
                            <a:latin typeface="Monotype Corsiva" panose="03010101010201010101" pitchFamily="66" charset="0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9193759"/>
                      </a:ext>
                    </a:extLst>
                  </a:tr>
                  <a:tr h="228600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147" t="-25000" r="-100441" b="-47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100294" t="-25000" r="-588" b="-478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9812956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Прямоугольник 5"/>
          <p:cNvSpPr/>
          <p:nvPr/>
        </p:nvSpPr>
        <p:spPr>
          <a:xfrm>
            <a:off x="3387989" y="1267844"/>
            <a:ext cx="720436" cy="3708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394363" y="1222432"/>
                <a:ext cx="5680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х</m:t>
                          </m:r>
                        </m:e>
                        <m:sup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ru-RU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4363" y="1222432"/>
                <a:ext cx="568037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Прямоугольник 7"/>
          <p:cNvSpPr/>
          <p:nvPr/>
        </p:nvSpPr>
        <p:spPr>
          <a:xfrm>
            <a:off x="2833808" y="2062480"/>
            <a:ext cx="554181" cy="4853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833808" y="2061171"/>
            <a:ext cx="623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8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52945" y="2867891"/>
            <a:ext cx="997528" cy="4710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050473" y="2556440"/>
            <a:ext cx="41563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052945" y="2918752"/>
                <a:ext cx="9975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 smtClean="0"/>
                  <a:t>5</a:t>
                </a:r>
                <a:r>
                  <a:rPr lang="en-US" dirty="0" smtClean="0"/>
                  <a:t>m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1" smtClean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p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2945" y="2918752"/>
                <a:ext cx="997528" cy="369332"/>
              </a:xfrm>
              <a:prstGeom prst="rect">
                <a:avLst/>
              </a:prstGeom>
              <a:blipFill>
                <a:blip r:embed="rId5"/>
                <a:stretch>
                  <a:fillRect l="-5521" t="-1000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Прямоугольник 15"/>
          <p:cNvSpPr/>
          <p:nvPr/>
        </p:nvSpPr>
        <p:spPr>
          <a:xfrm>
            <a:off x="7398327" y="1267844"/>
            <a:ext cx="415637" cy="3708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774873" y="1953491"/>
            <a:ext cx="623454" cy="35167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029200" y="2741106"/>
            <a:ext cx="997527" cy="54697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6096000" y="2522836"/>
            <a:ext cx="235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4287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77" y="0"/>
            <a:ext cx="9186671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5964" y="443345"/>
            <a:ext cx="70935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anose="03010101010201010101" pitchFamily="66" charset="0"/>
              </a:rPr>
              <a:t>Найти ошибку в решении примеров и выполнить правильно:</a:t>
            </a:r>
            <a:endParaRPr lang="ru-RU" sz="3200" b="1" dirty="0">
              <a:latin typeface="Monotype Corsiva" panose="03010101010201010101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Таблица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5496235"/>
                  </p:ext>
                </p:extLst>
              </p:nvPr>
            </p:nvGraphicFramePr>
            <p:xfrm>
              <a:off x="138543" y="2089728"/>
              <a:ext cx="9005456" cy="339604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02728">
                      <a:extLst>
                        <a:ext uri="{9D8B030D-6E8A-4147-A177-3AD203B41FA5}">
                          <a16:colId xmlns:a16="http://schemas.microsoft.com/office/drawing/2014/main" val="2887074766"/>
                        </a:ext>
                      </a:extLst>
                    </a:gridCol>
                    <a:gridCol w="4502728">
                      <a:extLst>
                        <a:ext uri="{9D8B030D-6E8A-4147-A177-3AD203B41FA5}">
                          <a16:colId xmlns:a16="http://schemas.microsoft.com/office/drawing/2014/main" val="279772715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ru-RU" sz="32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а)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sz="32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sz="3200" b="1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ru-RU" sz="3200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3200" b="1" i="1" smtClean="0">
                                              <a:latin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num>
                                        <m:den>
                                          <m:r>
                                            <a:rPr lang="ru-RU" sz="3200" b="1" i="1" smtClean="0">
                                              <a:latin typeface="Cambria Math" panose="02040503050406030204" pitchFamily="18" charset="0"/>
                                            </a:rPr>
                                            <m:t>𝟑</m:t>
                                          </m:r>
                                        </m:den>
                                      </m:f>
                                      <m:r>
                                        <a:rPr lang="ru-RU" sz="3200" b="1" i="1" smtClean="0">
                                          <a:latin typeface="Cambria Math" panose="02040503050406030204" pitchFamily="18" charset="0"/>
                                        </a:rPr>
                                        <m:t>х</m:t>
                                      </m:r>
                                      <m:sSup>
                                        <m:sSupPr>
                                          <m:ctrlPr>
                                            <a:rPr lang="ru-RU" sz="3200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ru-RU" sz="3200" b="1" i="1" smtClean="0">
                                              <a:latin typeface="Cambria Math" panose="02040503050406030204" pitchFamily="18" charset="0"/>
                                            </a:rPr>
                                            <m:t>у</m:t>
                                          </m:r>
                                        </m:e>
                                        <m:sup>
                                          <m:r>
                                            <a:rPr lang="ru-RU" sz="3200" b="1" i="1" smtClean="0">
                                              <a:latin typeface="Cambria Math" panose="02040503050406030204" pitchFamily="18" charset="0"/>
                                            </a:rPr>
                                            <m:t>𝟑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ru-RU" sz="3200" b="1" i="1" smtClean="0">
                                  <a:latin typeface="Cambria Math" panose="02040503050406030204" pitchFamily="18" charset="0"/>
                                </a:rPr>
                                <m:t>=−</m:t>
                              </m:r>
                              <m:f>
                                <m:f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  <m:t>у</m:t>
                                  </m:r>
                                </m:e>
                                <m:sup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  <m:t>𝟔</m:t>
                                  </m:r>
                                </m:sup>
                              </m:sSup>
                            </m:oMath>
                          </a14:m>
                          <a:endParaRPr lang="ru-RU" sz="32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endParaRPr lang="ru-RU" sz="32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r>
                            <a:rPr lang="ru-RU" sz="32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б)</a:t>
                          </a:r>
                          <a14:m>
                            <m:oMath xmlns:m="http://schemas.openxmlformats.org/officeDocument/2006/math">
                              <m:r>
                                <a:rPr lang="ru-RU" sz="3200" b="1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𝟏</m:t>
                              </m:r>
                              <m:f>
                                <m:f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а</m:t>
                                  </m:r>
                                </m:e>
                                <m:sup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  <m:r>
                                <a:rPr lang="ru-RU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num>
                                <m:den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𝟓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ru-RU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а</m:t>
                                  </m:r>
                                </m:e>
                                <m:sup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𝟔</m:t>
                                  </m:r>
                                </m:sup>
                              </m:sSup>
                            </m:oMath>
                          </a14:m>
                          <a:endParaRPr lang="ru-RU" sz="32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endParaRPr lang="ru-RU" sz="32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r>
                            <a:rPr lang="ru-RU" sz="32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в)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30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sz="3000" b="1" i="1" smtClean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ru-RU" sz="3000" b="1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ru-RU" sz="3000" b="1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−</m:t>
                                          </m:r>
                                          <m:f>
                                            <m:fPr>
                                              <m:ctrlPr>
                                                <a:rPr lang="ru-RU" sz="3000" b="1" i="1" smtClean="0">
                                                  <a:latin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r>
                                                <a:rPr lang="ru-RU" sz="3000" b="1" i="1" smtClean="0">
                                                  <a:latin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𝟏</m:t>
                                              </m:r>
                                            </m:num>
                                            <m:den>
                                              <m:r>
                                                <a:rPr lang="ru-RU" sz="3000" b="1" i="1" smtClean="0">
                                                  <a:latin typeface="Cambria Math" panose="02040503050406030204" pitchFamily="18" charset="0"/>
                                                  <a:cs typeface="Times New Roman" panose="02020603050405020304" pitchFamily="18" charset="0"/>
                                                </a:rPr>
                                                <m:t>𝟕</m:t>
                                              </m:r>
                                            </m:den>
                                          </m:f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sz="3000" b="1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b</m:t>
                                          </m:r>
                                        </m:e>
                                        <m:sup>
                                          <m:r>
                                            <a:rPr lang="ru-RU" sz="3000" b="1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𝟒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ru-RU" sz="30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  <m:r>
                                <a:rPr lang="ru-RU" sz="3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ru-RU" sz="30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sz="30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sz="30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ru-RU" sz="30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𝟕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30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b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ru-RU" sz="30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32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3200" b="1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3200" b="1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ru-RU" sz="3200" b="1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𝟏𝟎</m:t>
                                  </m:r>
                                </m:sup>
                              </m:sSup>
                            </m:oMath>
                          </a14:m>
                          <a:endParaRPr lang="ru-RU" sz="32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а)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sz="3200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sz="3200" b="1" i="1" smtClean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f>
                                        <m:fPr>
                                          <m:ctrlPr>
                                            <a:rPr lang="ru-RU" sz="3200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ru-RU" sz="3200" b="1" i="1" smtClean="0">
                                              <a:latin typeface="Cambria Math" panose="02040503050406030204" pitchFamily="18" charset="0"/>
                                            </a:rPr>
                                            <m:t>𝟏</m:t>
                                          </m:r>
                                        </m:num>
                                        <m:den>
                                          <m:r>
                                            <a:rPr lang="ru-RU" sz="3200" b="1" i="1" smtClean="0">
                                              <a:latin typeface="Cambria Math" panose="02040503050406030204" pitchFamily="18" charset="0"/>
                                            </a:rPr>
                                            <m:t>𝟓</m:t>
                                          </m:r>
                                        </m:den>
                                      </m:f>
                                      <m:sSup>
                                        <m:sSupPr>
                                          <m:ctrlPr>
                                            <a:rPr lang="ru-RU" sz="3200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ru-RU" sz="3200" b="1" i="1" smtClean="0">
                                              <a:latin typeface="Cambria Math" panose="02040503050406030204" pitchFamily="18" charset="0"/>
                                            </a:rPr>
                                            <m:t>х</m:t>
                                          </m:r>
                                        </m:e>
                                        <m:sup>
                                          <m:r>
                                            <a:rPr lang="ru-RU" sz="3200" b="1" i="1" smtClean="0">
                                              <a:latin typeface="Cambria Math" panose="02040503050406030204" pitchFamily="18" charset="0"/>
                                            </a:rPr>
                                            <m:t>𝟑</m:t>
                                          </m:r>
                                        </m:sup>
                                      </m:sSup>
                                      <m:sSup>
                                        <m:sSupPr>
                                          <m:ctrlPr>
                                            <a:rPr lang="ru-RU" sz="3200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ru-RU" sz="3200" b="1" i="1" smtClean="0">
                                              <a:latin typeface="Cambria Math" panose="02040503050406030204" pitchFamily="18" charset="0"/>
                                            </a:rPr>
                                            <m:t>у</m:t>
                                          </m:r>
                                        </m:e>
                                        <m:sup>
                                          <m:r>
                                            <a:rPr lang="ru-RU" sz="3200" b="1" i="1" smtClean="0">
                                              <a:latin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ru-RU" sz="3200" b="1" i="1" smtClean="0">
                                  <a:latin typeface="Cambria Math" panose="02040503050406030204" pitchFamily="18" charset="0"/>
                                </a:rPr>
                                <m:t>=−</m:t>
                              </m:r>
                              <m:f>
                                <m:f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  <m:t>𝟓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  <m:t>𝟔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  <m:t>у</m:t>
                                  </m:r>
                                </m:e>
                                <m:sup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</a:rPr>
                                    <m:t>𝟔</m:t>
                                  </m:r>
                                </m:sup>
                              </m:sSup>
                            </m:oMath>
                          </a14:m>
                          <a:endParaRPr lang="ru-RU" sz="32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endParaRPr lang="ru-RU" sz="32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r>
                            <a:rPr lang="ru-RU" sz="32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б)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32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32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n</m:t>
                                  </m:r>
                                </m:e>
                                <m:sup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ru-RU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n</m:t>
                                  </m:r>
                                </m:e>
                                <m:sup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  <m:r>
                                <a:rPr lang="ru-RU" sz="3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𝟏</m:t>
                                  </m:r>
                                </m:num>
                                <m:den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m</m:t>
                                  </m:r>
                                </m:e>
                                <m:sup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n</m:t>
                                  </m:r>
                                </m:e>
                                <m:sup>
                                  <m:r>
                                    <a:rPr lang="ru-RU" sz="32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𝟔</m:t>
                                  </m:r>
                                </m:sup>
                              </m:sSup>
                            </m:oMath>
                          </a14:m>
                          <a:endParaRPr lang="ru-RU" sz="32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endParaRPr lang="ru-RU" sz="3200" b="1" dirty="0" smtClean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  <a:p>
                          <a:r>
                            <a:rPr lang="ru-RU" sz="30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в)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30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sz="3000" b="1" i="1" smtClean="0"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sSup>
                                        <m:sSupPr>
                                          <m:ctrlPr>
                                            <a:rPr lang="ru-RU" sz="3000" b="1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ru-RU" sz="3000" b="1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ru-RU" sz="3000" b="1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𝟎</m:t>
                                          </m:r>
                                          <m:r>
                                            <a:rPr lang="ru-RU" sz="3000" b="1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,</m:t>
                                          </m:r>
                                          <m:r>
                                            <a:rPr lang="ru-RU" sz="3000" b="1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𝟐</m:t>
                                          </m:r>
                                          <m:r>
                                            <a:rPr lang="ru-RU" sz="3000" b="1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х</m:t>
                                          </m:r>
                                        </m:e>
                                        <m:sup>
                                          <m:r>
                                            <a:rPr lang="ru-RU" sz="3000" b="1" i="1" smtClean="0"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𝟓</m:t>
                                          </m:r>
                                        </m:sup>
                                      </m:sSup>
                                    </m:e>
                                  </m:d>
                                </m:e>
                                <m:sup>
                                  <m:r>
                                    <a:rPr lang="ru-RU" sz="30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p>
                              </m:sSup>
                              <m:r>
                                <a:rPr lang="ru-RU" sz="3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∙</m:t>
                              </m:r>
                              <m:sSup>
                                <m:sSupPr>
                                  <m:ctrlPr>
                                    <a:rPr lang="ru-RU" sz="30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ru-RU" sz="30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ru-RU" sz="30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ru-RU" sz="30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𝟓</m:t>
                                      </m:r>
                                      <m:r>
                                        <a:rPr lang="ru-RU" sz="3000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х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ru-RU" sz="30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𝟒</m:t>
                                  </m:r>
                                </m:sup>
                              </m:sSup>
                            </m:oMath>
                          </a14:m>
                          <a:r>
                            <a:rPr lang="ru-RU" sz="30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=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ru-RU" sz="3000" b="1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sz="3000" b="1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х</m:t>
                                  </m:r>
                                </m:e>
                                <m:sup>
                                  <m:r>
                                    <a:rPr lang="ru-RU" sz="3000" b="1" i="1" dirty="0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𝟔</m:t>
                                  </m:r>
                                </m:sup>
                              </m:sSup>
                            </m:oMath>
                          </a14:m>
                          <a:endParaRPr lang="ru-RU" sz="3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8011689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Таблица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95496235"/>
                  </p:ext>
                </p:extLst>
              </p:nvPr>
            </p:nvGraphicFramePr>
            <p:xfrm>
              <a:off x="138543" y="2089728"/>
              <a:ext cx="9005456" cy="339604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4502728">
                      <a:extLst>
                        <a:ext uri="{9D8B030D-6E8A-4147-A177-3AD203B41FA5}">
                          <a16:colId xmlns:a16="http://schemas.microsoft.com/office/drawing/2014/main" val="2887074766"/>
                        </a:ext>
                      </a:extLst>
                    </a:gridCol>
                    <a:gridCol w="4502728">
                      <a:extLst>
                        <a:ext uri="{9D8B030D-6E8A-4147-A177-3AD203B41FA5}">
                          <a16:colId xmlns:a16="http://schemas.microsoft.com/office/drawing/2014/main" val="2797727153"/>
                        </a:ext>
                      </a:extLst>
                    </a:gridCol>
                  </a:tblGrid>
                  <a:tr h="339604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135" t="-179" r="-100677" b="-250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>
                          <a:blip r:embed="rId3"/>
                          <a:stretch>
                            <a:fillRect l="-100135" t="-179" r="-677" b="-25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8011689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55711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86672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02327" y="512618"/>
            <a:ext cx="62345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Monotype Corsiva" panose="03010101010201010101" pitchFamily="66" charset="0"/>
              </a:rPr>
              <a:t>Выполнить действия: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514600" y="2221073"/>
                <a:ext cx="3810000" cy="24158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3600" dirty="0" smtClean="0"/>
                  <a:t>а)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ru-RU" sz="36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  <m:t>−ау</m:t>
                            </m:r>
                          </m:e>
                          <m:sup>
                            <m: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ru-RU" sz="3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ru-RU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sSup>
                      <m:sSupPr>
                        <m:ctrlPr>
                          <a:rPr lang="ru-RU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а</m:t>
                        </m:r>
                      </m:e>
                      <m:sup>
                        <m:r>
                          <a:rPr lang="ru-RU" sz="3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  <m:r>
                      <a:rPr lang="ru-RU" sz="3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у</m:t>
                    </m:r>
                  </m:oMath>
                </a14:m>
                <a:endParaRPr lang="ru-RU" sz="3600" b="0" dirty="0" smtClean="0">
                  <a:ea typeface="Cambria Math" panose="02040503050406030204" pitchFamily="18" charset="0"/>
                </a:endParaRPr>
              </a:p>
              <a:p>
                <a:endParaRPr lang="ru-RU" sz="3600" b="0" dirty="0" smtClean="0">
                  <a:ea typeface="Cambria Math" panose="02040503050406030204" pitchFamily="18" charset="0"/>
                </a:endParaRPr>
              </a:p>
              <a:p>
                <a:r>
                  <a:rPr lang="ru-RU" sz="3600" dirty="0"/>
                  <a:t>б</a:t>
                </a:r>
                <a:r>
                  <a:rPr lang="ru-RU" sz="3600" dirty="0" smtClean="0"/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36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36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ru-RU" sz="3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ru-RU" sz="3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ru-RU" sz="3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ru-RU" sz="3600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den>
                            </m:f>
                            <m:sSup>
                              <m:sSupPr>
                                <m:ctrlPr>
                                  <a:rPr lang="ru-RU" sz="3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ru-RU" sz="3600" b="0" i="1" smtClean="0">
                                    <a:latin typeface="Cambria Math" panose="02040503050406030204" pitchFamily="18" charset="0"/>
                                  </a:rPr>
                                  <m:t>с</m:t>
                                </m:r>
                              </m:e>
                              <m:sup>
                                <m:r>
                                  <a:rPr lang="ru-RU" sz="3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ru-RU" sz="3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ru-RU" sz="3600" b="0" i="1" smtClean="0">
                                    <a:latin typeface="Cambria Math" panose="02040503050406030204" pitchFamily="18" charset="0"/>
                                  </a:rPr>
                                  <m:t>р</m:t>
                                </m:r>
                              </m:e>
                              <m:sup>
                                <m:r>
                                  <a:rPr lang="ru-RU" sz="36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ru-RU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3600" dirty="0" smtClean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0" y="2221073"/>
                <a:ext cx="3810000" cy="2415854"/>
              </a:xfrm>
              <a:prstGeom prst="rect">
                <a:avLst/>
              </a:prstGeom>
              <a:blipFill>
                <a:blip r:embed="rId3"/>
                <a:stretch>
                  <a:fillRect l="-4960" t="-35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061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55" y="0"/>
            <a:ext cx="9186671" cy="6857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58562" y="677008"/>
            <a:ext cx="3103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Monotype Corsiva" panose="03010101010201010101" pitchFamily="66" charset="0"/>
              </a:rPr>
              <a:t>Решить:</a:t>
            </a:r>
          </a:p>
          <a:p>
            <a:r>
              <a:rPr lang="ru-RU" sz="4000" dirty="0" smtClean="0">
                <a:latin typeface="Monotype Corsiva" panose="03010101010201010101" pitchFamily="66" charset="0"/>
              </a:rPr>
              <a:t>№ 22.27 а, б</a:t>
            </a:r>
            <a:endParaRPr lang="ru-RU" sz="4000" dirty="0"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1453" y="3015762"/>
            <a:ext cx="75174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Monotype Corsiva" panose="03010101010201010101" pitchFamily="66" charset="0"/>
              </a:rPr>
              <a:t>Дома:</a:t>
            </a:r>
          </a:p>
          <a:p>
            <a:r>
              <a:rPr lang="ru-RU" sz="4800" b="1" dirty="0" smtClean="0">
                <a:latin typeface="Monotype Corsiva" panose="03010101010201010101" pitchFamily="66" charset="0"/>
              </a:rPr>
              <a:t>Алгоритмы, 22.27 в, г ; 22.19</a:t>
            </a:r>
            <a:endParaRPr lang="ru-RU" sz="4800" b="1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49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</TotalTime>
  <Words>96</Words>
  <Application>Microsoft Office PowerPoint</Application>
  <PresentationFormat>Экран 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Cambria Math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User</cp:lastModifiedBy>
  <cp:revision>9</cp:revision>
  <dcterms:created xsi:type="dcterms:W3CDTF">2023-02-05T09:13:17Z</dcterms:created>
  <dcterms:modified xsi:type="dcterms:W3CDTF">2023-02-06T05:11:50Z</dcterms:modified>
</cp:coreProperties>
</file>