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8" r:id="rId8"/>
    <p:sldId id="263" r:id="rId9"/>
    <p:sldId id="269" r:id="rId10"/>
    <p:sldId id="264" r:id="rId11"/>
    <p:sldId id="270" r:id="rId12"/>
    <p:sldId id="26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C020BDF-5F36-4F2F-B699-096F8D3DF809}">
          <p14:sldIdLst>
            <p14:sldId id="256"/>
            <p14:sldId id="257"/>
            <p14:sldId id="258"/>
            <p14:sldId id="259"/>
            <p14:sldId id="261"/>
            <p14:sldId id="262"/>
            <p14:sldId id="268"/>
            <p14:sldId id="263"/>
            <p14:sldId id="269"/>
            <p14:sldId id="264"/>
            <p14:sldId id="270"/>
            <p14:sldId id="265"/>
            <p14:sldId id="266"/>
            <p14:sldId id="267"/>
          </p14:sldIdLst>
        </p14:section>
        <p14:section name="Раздел без заголовка" id="{4D9B7C50-2021-40BD-B807-DF0569BBD38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2924944"/>
            <a:ext cx="6480720" cy="3528392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dirty="0" smtClean="0">
              <a:latin typeface="Comic Sans MS" pitchFamily="66" charset="0"/>
            </a:endParaRPr>
          </a:p>
          <a:p>
            <a:pPr algn="r"/>
            <a:endParaRPr lang="ru-RU" dirty="0">
              <a:latin typeface="Comic Sans MS" pitchFamily="66" charset="0"/>
            </a:endParaRPr>
          </a:p>
          <a:p>
            <a:pPr algn="r"/>
            <a:r>
              <a:rPr lang="ru-RU" i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«Рисунок - это высшая честность искусства. Рисовать вовсе не значит просто обводить контуры. Рисунок - это еще и выразительность, внутренняя форма, план, моделировка. Надо рисовать беспрестанно, рисовать глазами, когда нет возможности рисовать карандашом. » </a:t>
            </a:r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algn="r"/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Жан </a:t>
            </a:r>
            <a:r>
              <a:rPr lang="ru-RU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Огюст </a:t>
            </a:r>
            <a:r>
              <a:rPr lang="ru-RU" b="1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Доминик </a:t>
            </a:r>
            <a:r>
              <a:rPr lang="ru-RU" b="1" i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Энгр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.</a:t>
            </a:r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algn="r"/>
            <a:endParaRPr lang="ru-RU" b="1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  <a:p>
            <a:pPr algn="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Выполнила: </a:t>
            </a:r>
            <a:r>
              <a:rPr lang="ru-RU" b="1" dirty="0" smtClean="0">
                <a:solidFill>
                  <a:schemeClr val="bg2"/>
                </a:solidFill>
                <a:latin typeface="Comic Sans MS" pitchFamily="66" charset="0"/>
              </a:rPr>
              <a:t>РОДИНА ИРИНА НИКОЛАЕВНА</a:t>
            </a:r>
            <a:endParaRPr lang="ru-RU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772400" cy="21602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РИСУНОК как основа изобразительного творчества.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4145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1348" r="-1004"/>
          <a:stretch/>
        </p:blipFill>
        <p:spPr>
          <a:xfrm>
            <a:off x="2123728" y="2420888"/>
            <a:ext cx="5328592" cy="39604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63272" cy="20882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effectLst/>
              </a:rPr>
              <a:t>1. Выбираем </a:t>
            </a:r>
            <a:r>
              <a:rPr lang="ru-RU" dirty="0">
                <a:solidFill>
                  <a:schemeClr val="bg2"/>
                </a:solidFill>
                <a:effectLst/>
              </a:rPr>
              <a:t>референс</a:t>
            </a:r>
            <a:r>
              <a:rPr lang="ru-RU" dirty="0">
                <a:solidFill>
                  <a:schemeClr val="bg2"/>
                </a:solidFill>
                <a:effectLst/>
              </a:rPr>
              <a:t> с изображением растительности и нереальных цветков</a:t>
            </a:r>
            <a:endParaRPr lang="ru-RU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6314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834880" cy="522081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2. Для </a:t>
            </a:r>
            <a:r>
              <a:rPr lang="ru-RU" dirty="0">
                <a:solidFill>
                  <a:schemeClr val="bg2"/>
                </a:solidFill>
                <a:effectLst/>
                <a:latin typeface="Comic Sans MS" pitchFamily="66" charset="0"/>
              </a:rPr>
              <a:t>создания будущего рисунка выбираем один из фрагментов </a:t>
            </a:r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референса.</a:t>
            </a:r>
            <a:endParaRPr lang="ru-RU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4" name="Объект 3" descr="C:\Users\User\AppData\Local\Microsoft\Windows\INetCache\Content.Word\depositphotos_54322507-stock-illustration-black-and-white-flowers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46" t="23256"/>
          <a:stretch/>
        </p:blipFill>
        <p:spPr bwMode="auto">
          <a:xfrm>
            <a:off x="5436096" y="836712"/>
            <a:ext cx="3312368" cy="51845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456153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2000"/>
                    </a14:imgEffect>
                    <a14:imgEffect>
                      <a14:brightnessContrast bright="24000" contrast="3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76598" y="1464162"/>
            <a:ext cx="5019600" cy="37647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330824" cy="63009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3. Создаем эскиз</a:t>
            </a:r>
            <a:b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</a:br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с </a:t>
            </a:r>
            <a:r>
              <a:rPr lang="ru-RU" dirty="0">
                <a:solidFill>
                  <a:schemeClr val="bg2"/>
                </a:solidFill>
                <a:effectLst/>
                <a:latin typeface="Comic Sans MS" pitchFamily="66" charset="0"/>
              </a:rPr>
              <a:t>помощью простого карандаша, добавляя элементы, для удачной композиции убирая </a:t>
            </a:r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лишнее.</a:t>
            </a:r>
            <a:endParaRPr lang="ru-RU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492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6000"/>
                    </a14:imgEffect>
                    <a14:imgEffect>
                      <a14:brightnessContrast bright="31000" contras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74" t="5782" r="775" b="13187"/>
          <a:stretch/>
        </p:blipFill>
        <p:spPr>
          <a:xfrm rot="5400000">
            <a:off x="4346722" y="2358134"/>
            <a:ext cx="4786851" cy="36162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52400"/>
            <a:ext cx="8892480" cy="1620416"/>
          </a:xfrm>
        </p:spPr>
        <p:txBody>
          <a:bodyPr>
            <a:noAutofit/>
          </a:bodyPr>
          <a:lstStyle/>
          <a:p>
            <a:pPr indent="457200"/>
            <a:r>
              <a:rPr lang="ru-RU" sz="2800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Не </a:t>
            </a:r>
            <a:r>
              <a:rPr lang="ru-RU" sz="2800" dirty="0">
                <a:solidFill>
                  <a:schemeClr val="bg2"/>
                </a:solidFill>
                <a:effectLst/>
                <a:latin typeface="Comic Sans MS" pitchFamily="66" charset="0"/>
              </a:rPr>
              <a:t>забываем, что самые темные элементы требуют тщательной проработки, а более светлые могут быть обведены контуром.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251520" y="2132856"/>
            <a:ext cx="4680520" cy="3888432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4. Изображаем </a:t>
            </a:r>
            <a:r>
              <a:rPr lang="ru-RU" dirty="0">
                <a:solidFill>
                  <a:schemeClr val="bg2"/>
                </a:solidFill>
                <a:effectLst/>
                <a:latin typeface="Comic Sans MS" pitchFamily="66" charset="0"/>
              </a:rPr>
              <a:t>растения с помощью шариковой  ручки, не отрывая руки от </a:t>
            </a:r>
            <a:r>
              <a:rPr lang="ru-RU" dirty="0" smtClean="0">
                <a:solidFill>
                  <a:schemeClr val="bg2"/>
                </a:solidFill>
                <a:effectLst/>
                <a:latin typeface="Comic Sans MS" pitchFamily="66" charset="0"/>
              </a:rPr>
              <a:t>листа.</a:t>
            </a:r>
            <a:endParaRPr lang="ru-RU" dirty="0">
              <a:solidFill>
                <a:schemeClr val="bg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677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5720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47248" cy="3636640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   </a:t>
            </a:r>
            <a:r>
              <a:rPr lang="ru-RU" sz="5400" dirty="0" smtClean="0">
                <a:latin typeface="Comic Sans MS" pitchFamily="66" charset="0"/>
              </a:rPr>
              <a:t>Спасибо за внимание!</a:t>
            </a:r>
            <a:endParaRPr lang="ru-RU" sz="5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199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Comic Sans MS" pitchFamily="66" charset="0"/>
              </a:rPr>
              <a:t>Рисунок бывает долгим, изучающим, детальным, выполненным с натуры для закрепления определенных навыков. В этом случае </a:t>
            </a:r>
            <a:r>
              <a:rPr lang="ru-RU" dirty="0" smtClean="0">
                <a:latin typeface="Comic Sans MS" pitchFamily="66" charset="0"/>
              </a:rPr>
              <a:t>его называют</a:t>
            </a:r>
            <a:r>
              <a:rPr lang="ru-RU" dirty="0">
                <a:latin typeface="Comic Sans MS" pitchFamily="66" charset="0"/>
              </a:rPr>
              <a:t> </a:t>
            </a:r>
            <a:r>
              <a:rPr lang="ru-RU" b="1" i="1" dirty="0">
                <a:solidFill>
                  <a:schemeClr val="bg2"/>
                </a:solidFill>
                <a:latin typeface="Comic Sans MS" pitchFamily="66" charset="0"/>
              </a:rPr>
              <a:t>зарисовкой.</a:t>
            </a:r>
            <a:r>
              <a:rPr lang="ru-RU" dirty="0">
                <a:latin typeface="Comic Sans MS" pitchFamily="66" charset="0"/>
              </a:rPr>
              <a:t> Зарисовка выполняет вспомогательную функцию. Художники часто делают зарисовки понравившихся им предметов.</a:t>
            </a:r>
          </a:p>
          <a:p>
            <a:r>
              <a:rPr lang="ru-RU" dirty="0">
                <a:latin typeface="Comic Sans MS" pitchFamily="66" charset="0"/>
              </a:rPr>
              <a:t>Существует </a:t>
            </a:r>
            <a:r>
              <a:rPr lang="ru-RU" b="1" i="1" dirty="0">
                <a:solidFill>
                  <a:schemeClr val="bg2"/>
                </a:solidFill>
                <a:latin typeface="Comic Sans MS" pitchFamily="66" charset="0"/>
              </a:rPr>
              <a:t>технический рисунок</a:t>
            </a:r>
            <a:r>
              <a:rPr lang="ru-RU" i="1" dirty="0">
                <a:latin typeface="Comic Sans MS" pitchFamily="66" charset="0"/>
              </a:rPr>
              <a:t>, он используется </a:t>
            </a:r>
            <a:r>
              <a:rPr lang="ru-RU" dirty="0">
                <a:latin typeface="Comic Sans MS" pitchFamily="66" charset="0"/>
              </a:rPr>
              <a:t>для объяснения работы какого-либо прибора. 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dirty="0" smtClean="0">
                <a:latin typeface="Comic Sans MS" pitchFamily="66" charset="0"/>
              </a:rPr>
              <a:t>Для </a:t>
            </a:r>
            <a:r>
              <a:rPr lang="ru-RU" dirty="0">
                <a:latin typeface="Comic Sans MS" pitchFamily="66" charset="0"/>
              </a:rPr>
              <a:t>того чтобы освоить правила изображения, грамоту изобразительного языка, создают </a:t>
            </a:r>
            <a:r>
              <a:rPr lang="ru-RU" b="1" i="1" dirty="0">
                <a:solidFill>
                  <a:schemeClr val="bg2"/>
                </a:solidFill>
                <a:latin typeface="Comic Sans MS" pitchFamily="66" charset="0"/>
              </a:rPr>
              <a:t>учебный рисунок</a:t>
            </a:r>
            <a:r>
              <a:rPr lang="ru-RU" b="1" dirty="0">
                <a:solidFill>
                  <a:schemeClr val="bg2"/>
                </a:solidFill>
                <a:latin typeface="Comic Sans MS" pitchFamily="66" charset="0"/>
              </a:rPr>
              <a:t>.</a:t>
            </a:r>
            <a:r>
              <a:rPr lang="ru-RU" dirty="0">
                <a:latin typeface="Comic Sans MS" pitchFamily="66" charset="0"/>
              </a:rPr>
              <a:t> </a:t>
            </a:r>
            <a:endParaRPr lang="ru-RU" dirty="0" smtClean="0">
              <a:latin typeface="Comic Sans MS" pitchFamily="66" charset="0"/>
            </a:endParaRPr>
          </a:p>
          <a:p>
            <a:r>
              <a:rPr lang="ru-RU" dirty="0">
                <a:solidFill>
                  <a:schemeClr val="bg2"/>
                </a:solidFill>
                <a:latin typeface="Comic Sans MS" pitchFamily="66" charset="0"/>
              </a:rPr>
              <a:t>Т</a:t>
            </a:r>
            <a:r>
              <a:rPr lang="ru-RU" b="1" i="1" dirty="0" smtClean="0">
                <a:solidFill>
                  <a:schemeClr val="bg2"/>
                </a:solidFill>
                <a:latin typeface="Comic Sans MS" pitchFamily="66" charset="0"/>
              </a:rPr>
              <a:t>ворческий </a:t>
            </a:r>
            <a:r>
              <a:rPr lang="ru-RU" b="1" i="1" dirty="0">
                <a:solidFill>
                  <a:schemeClr val="bg2"/>
                </a:solidFill>
                <a:latin typeface="Comic Sans MS" pitchFamily="66" charset="0"/>
              </a:rPr>
              <a:t>рисунок</a:t>
            </a:r>
            <a:r>
              <a:rPr lang="ru-RU" i="1" dirty="0">
                <a:solidFill>
                  <a:schemeClr val="bg2"/>
                </a:solidFill>
                <a:latin typeface="Comic Sans MS" pitchFamily="66" charset="0"/>
              </a:rPr>
              <a:t>.</a:t>
            </a:r>
            <a:r>
              <a:rPr lang="ru-RU" dirty="0">
                <a:latin typeface="Comic Sans MS" pitchFamily="66" charset="0"/>
              </a:rPr>
              <a:t> С его помощью автор выражает основное отношение к интересующему его предмету.</a:t>
            </a:r>
          </a:p>
          <a:p>
            <a:endParaRPr lang="ru-RU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Рисунок может быть: 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51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Штрих может быть разным.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06" y="1524000"/>
            <a:ext cx="3323026" cy="45720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3931422" cy="4464496"/>
          </a:xfrm>
        </p:spPr>
      </p:pic>
    </p:spTree>
    <p:extLst>
      <p:ext uri="{BB962C8B-B14F-4D97-AF65-F5344CB8AC3E}">
        <p14:creationId xmlns:p14="http://schemas.microsoft.com/office/powerpoint/2010/main" val="2363392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Быстрые наброски.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752" y="1524000"/>
            <a:ext cx="3506134" cy="4572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034" y="1524000"/>
            <a:ext cx="3417570" cy="4572000"/>
          </a:xfrm>
        </p:spPr>
      </p:pic>
    </p:spTree>
    <p:extLst>
      <p:ext uri="{BB962C8B-B14F-4D97-AF65-F5344CB8AC3E}">
        <p14:creationId xmlns:p14="http://schemas.microsoft.com/office/powerpoint/2010/main" val="2436617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Comic Sans MS" pitchFamily="66" charset="0"/>
              </a:rPr>
              <a:t>Винс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Лоу</a:t>
            </a:r>
            <a:r>
              <a:rPr lang="ru-RU" dirty="0" smtClean="0">
                <a:latin typeface="Comic Sans MS" pitchFamily="66" charset="0"/>
              </a:rPr>
              <a:t> – художник, который рисует, не отрывая руки от листа.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19" y="1524000"/>
            <a:ext cx="3810000" cy="4572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819" y="1524000"/>
            <a:ext cx="3810000" cy="4572000"/>
          </a:xfrm>
        </p:spPr>
      </p:pic>
    </p:spTree>
    <p:extLst>
      <p:ext uri="{BB962C8B-B14F-4D97-AF65-F5344CB8AC3E}">
        <p14:creationId xmlns:p14="http://schemas.microsoft.com/office/powerpoint/2010/main" val="4020095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Comic Sans MS" pitchFamily="66" charset="0"/>
              </a:rPr>
              <a:t>Винс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Лоу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09" y="1524000"/>
            <a:ext cx="3401420" cy="45720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2609" y="2276872"/>
            <a:ext cx="4419859" cy="2952328"/>
          </a:xfrm>
        </p:spPr>
      </p:pic>
    </p:spTree>
    <p:extLst>
      <p:ext uri="{BB962C8B-B14F-4D97-AF65-F5344CB8AC3E}">
        <p14:creationId xmlns:p14="http://schemas.microsoft.com/office/powerpoint/2010/main" val="3128517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Рисунки в технике </a:t>
            </a:r>
            <a:r>
              <a:rPr lang="ru-RU" dirty="0" err="1" smtClean="0">
                <a:latin typeface="Comic Sans MS" pitchFamily="66" charset="0"/>
              </a:rPr>
              <a:t>Винс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Лоу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2276872"/>
            <a:ext cx="4325607" cy="288838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818" y="1524000"/>
            <a:ext cx="3306613" cy="4959920"/>
          </a:xfrm>
        </p:spPr>
      </p:pic>
    </p:spTree>
    <p:extLst>
      <p:ext uri="{BB962C8B-B14F-4D97-AF65-F5344CB8AC3E}">
        <p14:creationId xmlns:p14="http://schemas.microsoft.com/office/powerpoint/2010/main" val="1580346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2" t="20644" r="9677"/>
          <a:stretch/>
        </p:blipFill>
        <p:spPr>
          <a:xfrm>
            <a:off x="1496291" y="1759526"/>
            <a:ext cx="6179127" cy="465459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147248" cy="126037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Натюрморт в технике </a:t>
            </a:r>
            <a:r>
              <a:rPr lang="ru-RU" dirty="0" err="1" smtClean="0">
                <a:latin typeface="Comic Sans MS" pitchFamily="66" charset="0"/>
              </a:rPr>
              <a:t>Винс</a:t>
            </a: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err="1" smtClean="0">
                <a:latin typeface="Comic Sans MS" pitchFamily="66" charset="0"/>
              </a:rPr>
              <a:t>Лоу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92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25922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Мастер класс на тему: «Рисунок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как основа изобразительного 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искусства с применением техники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Винс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 </a:t>
            </a:r>
            <a:r>
              <a:rPr lang="ru-RU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Лоу</a:t>
            </a:r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itchFamily="66" charset="0"/>
              </a:rPr>
              <a:t>».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444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198</TotalTime>
  <Words>202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РИСУНОК как основа изобразительного творчества.</vt:lpstr>
      <vt:lpstr>Рисунок может быть: </vt:lpstr>
      <vt:lpstr>Штрих может быть разным.</vt:lpstr>
      <vt:lpstr>Быстрые наброски.</vt:lpstr>
      <vt:lpstr>Винс Лоу – художник, который рисует, не отрывая руки от листа.</vt:lpstr>
      <vt:lpstr>Винс Лоу</vt:lpstr>
      <vt:lpstr>Рисунки в технике Винс Лоу</vt:lpstr>
      <vt:lpstr>Натюрморт в технике Винс Лоу</vt:lpstr>
      <vt:lpstr>Мастер класс на тему: «Рисунок  как основа изобразительного искусства с применением техники Винс Лоу».</vt:lpstr>
      <vt:lpstr>1. Выбираем референс с изображением растительности и нереальных цветков</vt:lpstr>
      <vt:lpstr>2. Для создания будущего рисунка выбираем один из фрагментов референса.</vt:lpstr>
      <vt:lpstr>3. Создаем эскиз с помощью простого карандаша, добавляя элементы, для удачной композиции убирая лишнее.</vt:lpstr>
      <vt:lpstr>Не забываем, что самые темные элементы требуют тщательной проработки, а более светлые могут быть обведены контуром.</vt:lpstr>
      <vt:lpstr>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РИСУНОК как основа изобразительного творчества.</dc:title>
  <dc:creator>User</dc:creator>
  <cp:lastModifiedBy>User</cp:lastModifiedBy>
  <cp:revision>12</cp:revision>
  <dcterms:created xsi:type="dcterms:W3CDTF">2021-04-30T10:37:49Z</dcterms:created>
  <dcterms:modified xsi:type="dcterms:W3CDTF">2021-05-11T12:56:06Z</dcterms:modified>
</cp:coreProperties>
</file>