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D0CDE82E-7EBE-0880-A7AF-650EE3776B6D}">
  <a:tblStyle styleId="{D0CDE82E-7EBE-0880-A7AF-650EE3776B6D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presProps" Target="presProps.xml" /><Relationship Id="rId27" Type="http://schemas.openxmlformats.org/officeDocument/2006/relationships/tableStyles" Target="tableStyles.xml" /><Relationship Id="rId28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Relationship Id="rId3" Type="http://schemas.openxmlformats.org/officeDocument/2006/relationships/image" Target="../media/image37.jpg"/><Relationship Id="rId4" Type="http://schemas.openxmlformats.org/officeDocument/2006/relationships/image" Target="../media/image38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Relationship Id="rId3" Type="http://schemas.openxmlformats.org/officeDocument/2006/relationships/image" Target="../media/image40.png"/><Relationship Id="rId4" Type="http://schemas.openxmlformats.org/officeDocument/2006/relationships/image" Target="../media/image41.jpg"/><Relationship Id="rId5" Type="http://schemas.openxmlformats.org/officeDocument/2006/relationships/image" Target="../media/image42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Relationship Id="rId3" Type="http://schemas.openxmlformats.org/officeDocument/2006/relationships/image" Target="../media/image44.png"/><Relationship Id="rId4" Type="http://schemas.openxmlformats.org/officeDocument/2006/relationships/image" Target="../media/image45.jpg"/><Relationship Id="rId5" Type="http://schemas.openxmlformats.org/officeDocument/2006/relationships/image" Target="../media/image46.jpg"/><Relationship Id="rId6" Type="http://schemas.openxmlformats.org/officeDocument/2006/relationships/image" Target="../media/image47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Relationship Id="rId3" Type="http://schemas.openxmlformats.org/officeDocument/2006/relationships/image" Target="../media/image49.jpg"/><Relationship Id="rId4" Type="http://schemas.openxmlformats.org/officeDocument/2006/relationships/image" Target="../media/image50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51.jpg"/><Relationship Id="rId4" Type="http://schemas.openxmlformats.org/officeDocument/2006/relationships/image" Target="../media/image52.jpg"/><Relationship Id="rId5" Type="http://schemas.openxmlformats.org/officeDocument/2006/relationships/image" Target="../media/image53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8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Объект 11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251520" y="188640"/>
            <a:ext cx="8496944" cy="6389702"/>
          </a:xfrm>
          <a:prstGeom prst="rect">
            <a:avLst/>
          </a:prstGeom>
        </p:spPr>
      </p:pic>
      <p:sp>
        <p:nvSpPr>
          <p:cNvPr id="13" name="TextBox 12" hidden="0"/>
          <p:cNvSpPr txBox="1"/>
          <p:nvPr isPhoto="0" userDrawn="0"/>
        </p:nvSpPr>
        <p:spPr bwMode="auto">
          <a:xfrm>
            <a:off x="2051720" y="260648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>
                <a:latin typeface="Franklin Gothic Demi Cond"/>
              </a:rPr>
              <a:t>МАОУ «СОШ №1»</a:t>
            </a:r>
            <a:endParaRPr/>
          </a:p>
          <a:p>
            <a:pPr algn="ctr">
              <a:defRPr/>
            </a:pPr>
            <a:r>
              <a:rPr lang="ru-RU">
                <a:latin typeface="Franklin Gothic Demi Cond"/>
              </a:rPr>
              <a:t>Воспитательная работа в начальной школе 2021-2022 </a:t>
            </a:r>
            <a:r>
              <a:rPr lang="ru-RU">
                <a:latin typeface="Franklin Gothic Demi Cond"/>
              </a:rPr>
              <a:t>уч</a:t>
            </a:r>
            <a:r>
              <a:rPr lang="ru-RU">
                <a:latin typeface="Franklin Gothic Demi Cond"/>
              </a:rPr>
              <a:t> год</a:t>
            </a:r>
            <a:endParaRPr lang="ru-RU">
              <a:latin typeface="Franklin Gothic Demi Cond"/>
            </a:endParaRPr>
          </a:p>
        </p:txBody>
      </p:sp>
      <p:pic>
        <p:nvPicPr>
          <p:cNvPr id="1026" name="Picture 2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419872" y="5157192"/>
            <a:ext cx="5395913" cy="13176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7" name="Picture 3" descr="D:\сохраненные данные с диска Д\фото\фотки\2019 414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833565" y="836712"/>
            <a:ext cx="5544107" cy="41580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266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79512" y="116632"/>
            <a:ext cx="8585256" cy="64543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26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139951" y="188640"/>
            <a:ext cx="4748535" cy="355918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268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908309" y="3861048"/>
            <a:ext cx="4992687" cy="280987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2303748" y="333374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Franklin Gothic Demi Cond"/>
              </a:rPr>
              <a:t>Экскурсии</a:t>
            </a:r>
            <a:endParaRPr lang="ru-RU" sz="28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0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499992" y="188640"/>
            <a:ext cx="4511431" cy="338357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291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79512" y="3645024"/>
            <a:ext cx="5303527" cy="29846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292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95536" y="260648"/>
            <a:ext cx="3975100" cy="22367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6012159" y="5085184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Franklin Gothic Demi Cond"/>
              </a:rPr>
              <a:t>Профориентация</a:t>
            </a:r>
            <a:endParaRPr lang="ru-RU" sz="28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3314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315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419872" y="116632"/>
            <a:ext cx="5541963" cy="36941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316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22263" y="3787775"/>
            <a:ext cx="4260850" cy="283527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5364088" y="544522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Franklin Gothic Demi Cond"/>
              </a:rPr>
              <a:t>Походы и прогулки</a:t>
            </a:r>
            <a:endParaRPr lang="ru-RU" sz="28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362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07504" y="134634"/>
            <a:ext cx="8856984" cy="664273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3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33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251520" y="172323"/>
            <a:ext cx="3888432" cy="272199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4283969" y="237757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>
                <a:latin typeface="Franklin Gothic Demi Cond"/>
              </a:rPr>
              <a:t>Проект «Начальная школа </a:t>
            </a:r>
            <a:r>
              <a:rPr lang="en-US" sz="4000">
                <a:latin typeface="Franklin Gothic Demi Cond"/>
              </a:rPr>
              <a:t>The best!</a:t>
            </a:r>
            <a:r>
              <a:rPr lang="ru-RU" sz="4000">
                <a:latin typeface="Franklin Gothic Demi Cond"/>
              </a:rPr>
              <a:t>»</a:t>
            </a:r>
            <a:endParaRPr lang="ru-RU" sz="4000">
              <a:latin typeface="Franklin Gothic Demi Cond"/>
            </a:endParaRPr>
          </a:p>
        </p:txBody>
      </p:sp>
      <p:pic>
        <p:nvPicPr>
          <p:cNvPr id="14340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779912" y="1561196"/>
            <a:ext cx="3995936" cy="255011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341" name="Picture 5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3966772" y="3610519"/>
            <a:ext cx="5098889" cy="30735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 hidden="0"/>
          <p:cNvSpPr/>
          <p:nvPr isPhoto="0" userDrawn="0"/>
        </p:nvSpPr>
        <p:spPr bwMode="auto">
          <a:xfrm>
            <a:off x="251520" y="3861048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 Сентябрь начало осени, начало учебного года и у нас начало, знакомство с новыми старыми друзьями. Фотоконкурс в  школьных газетах «Давайте познакомимся» представили все классы 1 А,Б,В ; 2 А,Б,В ; 3 А,Б,В ; 4 А,Б,В.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3" name="Объект 2" hidden="0"/>
          <p:cNvGraphicFramePr>
            <a:graphicFrameLocks xmlns:a="http://schemas.openxmlformats.org/drawingml/2006/main" noGrp="1"/>
          </p:cNvGraphicFramePr>
          <p:nvPr isPhoto="0" userDrawn="0">
            <p:ph idx="1" hasCustomPrompt="0"/>
          </p:nvPr>
        </p:nvGraphicFramePr>
        <p:xfrm>
          <a:off x="457200" y="1600200"/>
          <a:ext cx="8229600" cy="3337560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{D0CDE82E-7EBE-0880-A7AF-650EE3776B6D}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1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 hidden="0"/>
          <p:cNvSpPr txBox="1"/>
          <p:nvPr isPhoto="0" userDrawn="0"/>
        </p:nvSpPr>
        <p:spPr bwMode="auto">
          <a:xfrm>
            <a:off x="3491880" y="23812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Сетка мероприятий</a:t>
            </a:r>
            <a:endParaRPr lang="ru-RU"/>
          </a:p>
        </p:txBody>
      </p:sp>
      <p:graphicFrame>
        <p:nvGraphicFramePr>
          <p:cNvPr id="6" name="Таблица 5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331641" y="692696"/>
          <a:ext cx="7482627" cy="5792548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{D0CDE82E-7EBE-0880-A7AF-650EE3776B6D}</a:tableStyleId>
              </a:tblPr>
              <a:tblGrid>
                <a:gridCol w="2494209"/>
                <a:gridCol w="2494209"/>
                <a:gridCol w="2494209"/>
              </a:tblGrid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Мероприятие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Дата проведения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Ответственные</a:t>
                      </a:r>
                      <a:endParaRPr lang="ru-RU"/>
                    </a:p>
                  </a:txBody>
                  <a:tcPr/>
                </a:tc>
              </a:tr>
              <a:tr h="927146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Запуск проекта «Начальная школа </a:t>
                      </a:r>
                      <a:r>
                        <a:rPr lang="en-US"/>
                        <a:t>The best!</a:t>
                      </a:r>
                      <a:r>
                        <a:rPr lang="ru-RU"/>
                        <a:t>»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сентябрь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Зайцева Е.Л.</a:t>
                      </a:r>
                      <a:endParaRPr lang="ru-RU"/>
                    </a:p>
                  </a:txBody>
                  <a:tcPr/>
                </a:tc>
              </a:tr>
              <a:tr h="425037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Хлеб – наше богатство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октябрь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Чулкова Г.А.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Литературная гостиная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ноябрь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Толстокулакова</a:t>
                      </a:r>
                      <a:r>
                        <a:rPr lang="ru-RU"/>
                        <a:t> А.А., 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ru-RU"/>
                        <a:t>Номоконова</a:t>
                      </a:r>
                      <a:r>
                        <a:rPr lang="ru-RU"/>
                        <a:t> Е.А.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Новогодний марафон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декабрь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Шендрик</a:t>
                      </a:r>
                      <a:r>
                        <a:rPr lang="ru-RU"/>
                        <a:t> Т.В.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Богатства, отданные людям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январь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Наседкина</a:t>
                      </a:r>
                      <a:r>
                        <a:rPr lang="ru-RU"/>
                        <a:t> Л.В.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Математика вокруг нас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февраль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Сидорова Л.В.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Профессии нашего города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март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Артемьева О.В.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Азбука безопасности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март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Комогорцева</a:t>
                      </a:r>
                      <a:r>
                        <a:rPr lang="ru-RU"/>
                        <a:t> И.Н.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Мы</a:t>
                      </a:r>
                      <a:r>
                        <a:rPr lang="ru-RU"/>
                        <a:t> за здоровый образ жизни!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апрель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Шепелина</a:t>
                      </a:r>
                      <a:r>
                        <a:rPr lang="ru-RU"/>
                        <a:t> В.В.</a:t>
                      </a:r>
                      <a:endParaRPr lang="ru-RU"/>
                    </a:p>
                  </a:txBody>
                  <a:tcPr/>
                </a:tc>
              </a:tr>
              <a:tr h="376009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День Солнца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май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Черепанова А.А.</a:t>
                      </a: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" name="Объект 19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79512" y="116632"/>
            <a:ext cx="8784976" cy="6580252"/>
          </a:xfrm>
          <a:prstGeom prst="rect">
            <a:avLst/>
          </a:prstGeom>
        </p:spPr>
      </p:pic>
      <p:pic>
        <p:nvPicPr>
          <p:cNvPr id="16387" name="Picture 3" descr="C:\Users\7349~1\AppData\Local\Temp\Rar$DIa4636.26052\12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427984" y="332656"/>
            <a:ext cx="4427984" cy="3320988"/>
          </a:xfrm>
          <a:prstGeom prst="rect">
            <a:avLst/>
          </a:prstGeom>
          <a:noFill/>
        </p:spPr>
      </p:pic>
      <p:sp>
        <p:nvSpPr>
          <p:cNvPr id="21" name="Прямоугольник 20" hidden="0"/>
          <p:cNvSpPr/>
          <p:nvPr isPhoto="0" userDrawn="0"/>
        </p:nvSpPr>
        <p:spPr bwMode="auto">
          <a:xfrm>
            <a:off x="3275856" y="3861048"/>
            <a:ext cx="5364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Октябрь подарил нам замечательный праздник «Хлеб - наше богатство».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       </a:t>
            </a:r>
            <a:r>
              <a:rPr lang="ru-RU">
                <a:latin typeface="Franklin Gothic Demi Cond"/>
              </a:rPr>
              <a:t>Про хлеб, </a:t>
            </a:r>
            <a:r>
              <a:rPr lang="ru-RU">
                <a:latin typeface="Franklin Gothic Demi Cond"/>
              </a:rPr>
              <a:t>об отношении к хлебу, сценки, весёлые переменки прошли в октябре по классам </a:t>
            </a:r>
            <a:r>
              <a:rPr lang="ru-RU">
                <a:latin typeface="Franklin Gothic Demi Cond"/>
              </a:rPr>
              <a:t>начальной школы под </a:t>
            </a:r>
            <a:r>
              <a:rPr lang="ru-RU">
                <a:latin typeface="Franklin Gothic Demi Cond"/>
              </a:rPr>
              <a:t>руководством Чулковой Г. А. ученики 4 «Б» рассказали детям о </a:t>
            </a:r>
            <a:r>
              <a:rPr lang="ru-RU">
                <a:latin typeface="Franklin Gothic Demi Cond"/>
              </a:rPr>
              <a:t>пользе хлеба. </a:t>
            </a:r>
            <a:endParaRPr lang="ru-RU">
              <a:latin typeface="Franklin Gothic Demi Cond"/>
            </a:endParaRPr>
          </a:p>
          <a:p>
            <a:pPr>
              <a:defRPr/>
            </a:pPr>
            <a:r>
              <a:rPr lang="ru-RU">
                <a:latin typeface="Franklin Gothic Demi Cond"/>
              </a:rPr>
              <a:t>Спасибо ребятам 4 «Б» класса и Чулковой Галине Александровне!!!!. </a:t>
            </a:r>
            <a:endParaRPr/>
          </a:p>
        </p:txBody>
      </p:sp>
      <p:pic>
        <p:nvPicPr>
          <p:cNvPr id="16388" name="Picture 4" descr="C:\Users\7349~1\AppData\Local\Temp\Rar$DIa4636.9230\9.jpg" hidden="0"/>
          <p:cNvPicPr>
            <a:picLocks noChangeAspect="1" noChangeArrowheads="1"/>
          </p:cNvPicPr>
          <p:nvPr isPhoto="0" userDrawn="0"/>
        </p:nvPicPr>
        <p:blipFill>
          <a:blip r:embed="rId4"/>
          <a:srcRect l="11785" t="18571" r="17022" b="12698"/>
          <a:stretch/>
        </p:blipFill>
        <p:spPr bwMode="auto">
          <a:xfrm rot="5400000">
            <a:off x="1396664" y="627673"/>
            <a:ext cx="3182320" cy="23042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539552" y="260648"/>
            <a:ext cx="8169445" cy="6119198"/>
          </a:xfrm>
          <a:prstGeom prst="rect">
            <a:avLst/>
          </a:prstGeom>
        </p:spPr>
      </p:pic>
      <p:pic>
        <p:nvPicPr>
          <p:cNvPr id="17410" name="Picture 2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67544" y="188640"/>
            <a:ext cx="4681537" cy="26892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7411" name="Picture 3" descr="C:\Users\7349~1\AppData\Local\Temp\Rar$DIa4636.26073\NFtn77NOF-s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1520" y="3645024"/>
            <a:ext cx="3923928" cy="2942946"/>
          </a:xfrm>
          <a:prstGeom prst="rect">
            <a:avLst/>
          </a:prstGeom>
          <a:noFill/>
        </p:spPr>
      </p:pic>
      <p:pic>
        <p:nvPicPr>
          <p:cNvPr id="17412" name="Picture 4" descr="C:\Users\7349~1\AppData\Local\Temp\Rar$DIa4636.32241\WHHobFRB8Cg.jp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4715881" y="3609020"/>
            <a:ext cx="3971933" cy="29789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251520" y="260648"/>
            <a:ext cx="8643804" cy="6482853"/>
          </a:xfrm>
          <a:prstGeom prst="rect">
            <a:avLst/>
          </a:prstGeom>
        </p:spPr>
      </p:pic>
      <p:pic>
        <p:nvPicPr>
          <p:cNvPr id="18434" name="Picture 2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115616" y="404664"/>
            <a:ext cx="7128791" cy="26892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6" name="Picture 2" descr="F:\Новогоднее забайкалье\Рисунки\Гаевая Ульяна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539552" y="3103761"/>
            <a:ext cx="2771800" cy="1959622"/>
          </a:xfrm>
          <a:prstGeom prst="rect">
            <a:avLst/>
          </a:prstGeom>
          <a:noFill/>
        </p:spPr>
      </p:pic>
      <p:pic>
        <p:nvPicPr>
          <p:cNvPr id="1027" name="Picture 3" descr="F:\Новогоднее забайкалье\Рисунки\Сенотрусова Валя.jp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5580112" y="3027398"/>
            <a:ext cx="2987824" cy="2112347"/>
          </a:xfrm>
          <a:prstGeom prst="rect">
            <a:avLst/>
          </a:prstGeom>
          <a:noFill/>
        </p:spPr>
      </p:pic>
      <p:pic>
        <p:nvPicPr>
          <p:cNvPr id="1028" name="Picture 4" descr="F:\Новогоднее забайкалье\Рисунки\Черепанова Ирина.jpg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3059832" y="4581128"/>
            <a:ext cx="2843807" cy="20105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" name="Объект 10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251520" y="188640"/>
            <a:ext cx="8577738" cy="6425024"/>
          </a:xfrm>
          <a:prstGeom prst="rect">
            <a:avLst/>
          </a:prstGeom>
        </p:spPr>
      </p:pic>
      <p:sp>
        <p:nvSpPr>
          <p:cNvPr id="4" name="Прямоугольник 3" hidden="0"/>
          <p:cNvSpPr/>
          <p:nvPr isPhoto="0" userDrawn="0"/>
        </p:nvSpPr>
        <p:spPr bwMode="auto">
          <a:xfrm>
            <a:off x="323528" y="33265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Январь 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Наседкина</a:t>
            </a:r>
            <a:r>
              <a:rPr lang="ru-RU">
                <a:latin typeface="Franklin Gothic Demi Cond"/>
              </a:rPr>
              <a:t> Л.В. и учащиеся 3б класса приготовили и провели замечательное и интересное мероприятие под девизом: «Богатства, отданные человеку». Интересная беседа с учащимися 3б класса познакомила ребят начальной школы с людьми, прославившими наш край. Наши знаменитые земляки, писатели, композиторы, актёры, геологи стали героями, которые дарят миру свой талант, и это то богатство, которым они делятся с нами. </a:t>
            </a:r>
            <a:endParaRPr/>
          </a:p>
        </p:txBody>
      </p:sp>
      <p:pic>
        <p:nvPicPr>
          <p:cNvPr id="19458" name="Picture 2" descr="C:\Users\7349~1\AppData\Local\Temp\Rar$DIa4636.6762\cNJA8TRr-1g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23528" y="2265919"/>
            <a:ext cx="4013043" cy="3009782"/>
          </a:xfrm>
          <a:prstGeom prst="rect">
            <a:avLst/>
          </a:prstGeom>
          <a:noFill/>
        </p:spPr>
      </p:pic>
      <p:pic>
        <p:nvPicPr>
          <p:cNvPr id="19459" name="Picture 3" descr="C:\Users\7349~1\AppData\Local\Temp\Rar$DIa4636.10265\zUc8aVdZyBo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4535860" y="2265918"/>
            <a:ext cx="4025923" cy="30194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074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5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22263" y="233363"/>
            <a:ext cx="8547100" cy="13176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6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22398" y="1823669"/>
            <a:ext cx="8609013" cy="484028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Объект 6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251520" y="207073"/>
            <a:ext cx="8568952" cy="6443852"/>
          </a:xfrm>
          <a:prstGeom prst="rect">
            <a:avLst/>
          </a:prstGeom>
        </p:spPr>
      </p:pic>
      <p:sp>
        <p:nvSpPr>
          <p:cNvPr id="4" name="Прямоугольник 3" hidden="0"/>
          <p:cNvSpPr/>
          <p:nvPr isPhoto="0" userDrawn="0"/>
        </p:nvSpPr>
        <p:spPr bwMode="auto">
          <a:xfrm>
            <a:off x="2627784" y="260648"/>
            <a:ext cx="62281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Февраль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Свой проект, «Математика вокруг нас», представили 1в класс и Сидорова Л.В., в рамках декады математики.  Для всех ребят был оформлен стенд с загадками, ребусами по математике. Каждый педагог получил материалы в виде презентации для проведения занимательного урока или классного часа.</a:t>
            </a:r>
            <a:endParaRPr/>
          </a:p>
        </p:txBody>
      </p:sp>
      <p:pic>
        <p:nvPicPr>
          <p:cNvPr id="2050" name="Picture 2" descr="C:\Users\пк\Pictures\images (24)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419872" y="2014974"/>
            <a:ext cx="3321719" cy="2488083"/>
          </a:xfrm>
          <a:prstGeom prst="rect">
            <a:avLst/>
          </a:prstGeom>
          <a:noFill/>
        </p:spPr>
      </p:pic>
      <p:pic>
        <p:nvPicPr>
          <p:cNvPr id="2051" name="Picture 3" descr="C:\Users\пк\Pictures\nedelja_matem2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1520" y="3789040"/>
            <a:ext cx="3863752" cy="2897814"/>
          </a:xfrm>
          <a:prstGeom prst="rect">
            <a:avLst/>
          </a:prstGeom>
          <a:noFill/>
        </p:spPr>
      </p:pic>
      <p:pic>
        <p:nvPicPr>
          <p:cNvPr id="2052" name="Picture 4" descr="C:\Users\пк\Pictures\Без названия (25).jp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6156176" y="4166384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482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293947" y="229218"/>
            <a:ext cx="8572500" cy="644366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угольник 3" hidden="0"/>
          <p:cNvSpPr/>
          <p:nvPr isPhoto="0" userDrawn="0"/>
        </p:nvSpPr>
        <p:spPr bwMode="auto">
          <a:xfrm>
            <a:off x="4067944" y="22921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Март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В марте Артемьева О.В и 3в класс представят проект «Профессии нашего города»., </a:t>
            </a:r>
            <a:r>
              <a:rPr lang="ru-RU">
                <a:latin typeface="Franklin Gothic Demi Cond"/>
              </a:rPr>
              <a:t>Комогорцева</a:t>
            </a:r>
            <a:r>
              <a:rPr lang="ru-RU">
                <a:latin typeface="Franklin Gothic Demi Cond"/>
              </a:rPr>
              <a:t> И.Н. и 3а класс готовят мероприятие «Азбука безопасности» - по правилам дорожного движения. Уже получены задания, работа кипит!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Апрель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Шепелина</a:t>
            </a:r>
            <a:r>
              <a:rPr lang="ru-RU">
                <a:latin typeface="Franklin Gothic Demi Cond"/>
              </a:rPr>
              <a:t> В.В и 4а класс займутся ЗОЖ. Немного открою секреты: планируется введение утренних зарядок, бесед о правильном питании, составлении меню, подготовка видеороликов о полезных продуктах.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Май</a:t>
            </a:r>
            <a:endParaRPr/>
          </a:p>
          <a:p>
            <a:pPr>
              <a:defRPr/>
            </a:pPr>
            <a:r>
              <a:rPr lang="ru-RU">
                <a:latin typeface="Franklin Gothic Demi Cond"/>
              </a:rPr>
              <a:t>Черепанова А.А и 2б класс представят проект «День Солнца».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1506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285750" y="206375"/>
            <a:ext cx="8572500" cy="64436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85750" y="216348"/>
            <a:ext cx="8699426" cy="400474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>
                <a:latin typeface="Franklin Gothic Demi Cond"/>
              </a:rPr>
              <a:t>Цветок растет сам. Его не надо тянуть за верхушку, «пихать» и «пинать». Его надо поливать,   обогревать   и   освещать   солнцем.   Ему   нужно   создавать   условия, удовлетворяя его внутренние нужды и запросы. И тогда растение будет здоровым, как ему предписано быть природой.  Ребенок ­ росток человеческий. В нем изначально заложено неуемное стремление к развитию.</a:t>
            </a:r>
            <a:endParaRPr/>
          </a:p>
          <a:p>
            <a:pPr>
              <a:defRPr/>
            </a:pPr>
            <a:endParaRPr lang="ru-RU"/>
          </a:p>
        </p:txBody>
      </p:sp>
      <p:pic>
        <p:nvPicPr>
          <p:cNvPr id="21507" name="Picture 3" descr="C:\Users\7349~1\AppData\Local\Temp\Rar$DIa6508.17849\FvTzUlrwYcw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932040" y="3641866"/>
            <a:ext cx="3880132" cy="29100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285750" y="206375"/>
            <a:ext cx="8572500" cy="64436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1763687" y="2060848"/>
            <a:ext cx="738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5400">
                <a:latin typeface="Franklin Gothic Demi Cond"/>
              </a:rPr>
              <a:t>Спасибо за внимание!</a:t>
            </a:r>
            <a:endParaRPr lang="ru-RU" sz="54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09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09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65125" y="530225"/>
            <a:ext cx="8413750" cy="579755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 hidden="0"/>
          <p:cNvSpPr txBox="1"/>
          <p:nvPr isPhoto="0" userDrawn="0"/>
        </p:nvSpPr>
        <p:spPr bwMode="auto">
          <a:xfrm>
            <a:off x="1907704" y="2708920"/>
            <a:ext cx="4968552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sz="4800"/>
          </a:p>
        </p:txBody>
      </p:sp>
      <p:pic>
        <p:nvPicPr>
          <p:cNvPr id="5122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2" y="233362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 hidden="0"/>
          <p:cNvSpPr/>
          <p:nvPr isPhoto="0" userDrawn="0"/>
        </p:nvSpPr>
        <p:spPr bwMode="auto">
          <a:xfrm>
            <a:off x="2627784" y="243972"/>
            <a:ext cx="61923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>
                <a:latin typeface="Franklin Gothic Demi Cond"/>
              </a:rPr>
              <a:t> Знание младшим школьником данных социальных норм и традиций, понимание важности следования им имеет особое значение для ребенка этого возраста, поскольку облегчает его вхождение в широкий социальный мир, в открывающуюся ему систему общественных отношений.</a:t>
            </a:r>
            <a:endParaRPr/>
          </a:p>
        </p:txBody>
      </p:sp>
      <p:pic>
        <p:nvPicPr>
          <p:cNvPr id="5123" name="Picture 3" descr="C:\Users\пк\Desktop\воспит работа\Семинар по воспитанию\20210319_162333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2339752" y="1705908"/>
            <a:ext cx="6556190" cy="49171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6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322263" y="233363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4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5004048" y="295529"/>
            <a:ext cx="3816103" cy="298024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48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35508" y="233363"/>
            <a:ext cx="4751907" cy="31915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49" name="Picture 5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322263" y="3428206"/>
            <a:ext cx="3901499" cy="325639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150" name="Picture 6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4427984" y="3541037"/>
            <a:ext cx="4392167" cy="306943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4513162" y="3424900"/>
            <a:ext cx="4639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FFFF00"/>
                </a:solidFill>
                <a:latin typeface="Franklin Gothic Demi Cond"/>
              </a:rPr>
              <a:t>Традиционные мероприятия школы</a:t>
            </a:r>
            <a:endParaRPr lang="ru-RU" sz="3200">
              <a:solidFill>
                <a:srgbClr val="FFFF00"/>
              </a:solidFill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9514" y="37149"/>
            <a:ext cx="8970489" cy="6696744"/>
          </a:xfrm>
          <a:prstGeom prst="rect">
            <a:avLst/>
          </a:prstGeom>
        </p:spPr>
      </p:pic>
      <p:pic>
        <p:nvPicPr>
          <p:cNvPr id="8196" name="Picture 4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636839" y="3573016"/>
            <a:ext cx="5328591" cy="299631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197" name="Picture 5" hidden="0"/>
          <p:cNvPicPr>
            <a:picLocks noChangeAspect="1" noChangeArrowheads="1"/>
          </p:cNvPicPr>
          <p:nvPr isPhoto="0" userDrawn="0"/>
        </p:nvPicPr>
        <p:blipFill>
          <a:blip r:embed="rId4"/>
          <a:srcRect l="0" t="37043" r="0" b="0"/>
          <a:stretch/>
        </p:blipFill>
        <p:spPr bwMode="auto">
          <a:xfrm>
            <a:off x="3619885" y="548680"/>
            <a:ext cx="5430118" cy="256172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194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5"/>
          <a:stretch/>
        </p:blipFill>
        <p:spPr bwMode="auto">
          <a:xfrm>
            <a:off x="79514" y="3316598"/>
            <a:ext cx="3404264" cy="338437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 hidden="0"/>
          <p:cNvSpPr txBox="1"/>
          <p:nvPr isPhoto="0" userDrawn="0"/>
        </p:nvSpPr>
        <p:spPr bwMode="auto">
          <a:xfrm>
            <a:off x="3619885" y="3110402"/>
            <a:ext cx="534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Franklin Gothic Demi Cond"/>
              </a:rPr>
              <a:t>Патриотическое воспитание</a:t>
            </a:r>
            <a:endParaRPr lang="ru-RU" sz="28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1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09538" y="84138"/>
            <a:ext cx="8924925" cy="66881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21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79512" y="99148"/>
            <a:ext cx="3414713" cy="45481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220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6376988" y="99148"/>
            <a:ext cx="2657475" cy="35417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221" name="Picture 5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2941712" y="2852936"/>
            <a:ext cx="4078286" cy="30607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 hidden="0"/>
          <p:cNvSpPr txBox="1"/>
          <p:nvPr isPhoto="0" userDrawn="0"/>
        </p:nvSpPr>
        <p:spPr bwMode="auto">
          <a:xfrm>
            <a:off x="4988562" y="606882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latin typeface="Franklin Gothic Demi Cond"/>
              </a:rPr>
              <a:t>Экологические акции</a:t>
            </a:r>
            <a:endParaRPr lang="ru-RU" sz="24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3" name="Picture 5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07504" y="169862"/>
            <a:ext cx="8924925" cy="66881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2" name="Picture 4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272800" y="3068960"/>
            <a:ext cx="6340475" cy="35671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1" name="Picture 3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4214563" y="191765"/>
            <a:ext cx="4797425" cy="359727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 hidden="0"/>
          <p:cNvSpPr txBox="1"/>
          <p:nvPr isPhoto="0" userDrawn="0"/>
        </p:nvSpPr>
        <p:spPr bwMode="auto">
          <a:xfrm>
            <a:off x="272800" y="908720"/>
            <a:ext cx="3219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Franklin Gothic Demi Cond"/>
              </a:rPr>
              <a:t>Социальные акции</a:t>
            </a:r>
            <a:endParaRPr lang="ru-RU" sz="28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43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79512" y="188640"/>
            <a:ext cx="8497887" cy="63896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42" name="Picture 2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3"/>
          <a:stretch/>
        </p:blipFill>
        <p:spPr bwMode="auto">
          <a:xfrm>
            <a:off x="4662039" y="3545363"/>
            <a:ext cx="4176122" cy="313361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44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4556872" y="203785"/>
            <a:ext cx="4322763" cy="32369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 hidden="0"/>
          <p:cNvSpPr txBox="1"/>
          <p:nvPr isPhoto="0" userDrawn="0"/>
        </p:nvSpPr>
        <p:spPr bwMode="auto">
          <a:xfrm>
            <a:off x="3203848" y="338743"/>
            <a:ext cx="795282" cy="624567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>
              <a:defRPr/>
            </a:pPr>
            <a:r>
              <a:rPr lang="ru-RU" sz="3600">
                <a:latin typeface="Franklin Gothic Demi Cond"/>
              </a:rPr>
              <a:t>Увлечения</a:t>
            </a:r>
            <a:endParaRPr lang="ru-RU" sz="3600">
              <a:latin typeface="Franklin Gothic Demi Con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ONLYOFFICE/7.0.1.37</Application>
  <DocSecurity>0</DocSecurity>
  <PresentationFormat>Экран (4:3)</PresentationFormat>
  <Paragraphs>0</Paragraphs>
  <Slides>23</Slides>
  <Notes>23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пк</dc:creator>
  <cp:keywords/>
  <dc:description/>
  <dc:identifier/>
  <dc:language/>
  <cp:lastModifiedBy/>
  <cp:revision>13</cp:revision>
  <dcterms:created xsi:type="dcterms:W3CDTF">2022-03-08T02:08:46Z</dcterms:created>
  <dcterms:modified xsi:type="dcterms:W3CDTF">2022-09-12T13:45:22Z</dcterms:modified>
  <cp:category/>
  <cp:contentStatus/>
  <cp:version/>
</cp:coreProperties>
</file>