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9"/>
  </p:notesMasterIdLst>
  <p:sldIdLst>
    <p:sldId id="296" r:id="rId2"/>
    <p:sldId id="295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4" r:id="rId11"/>
    <p:sldId id="280" r:id="rId12"/>
    <p:sldId id="289" r:id="rId13"/>
    <p:sldId id="290" r:id="rId14"/>
    <p:sldId id="291" r:id="rId15"/>
    <p:sldId id="281" r:id="rId16"/>
    <p:sldId id="283" r:id="rId17"/>
    <p:sldId id="29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A558F-E57E-4E78-AF9C-B7E77EC66A43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70709-6BD5-430F-BFF3-866A96FC27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23.08.2021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642918"/>
            <a:ext cx="8260034" cy="261610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i="1" cap="none" spc="0" dirty="0" smtClean="0">
                <a:ln w="11430"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</a:t>
            </a:r>
            <a:endParaRPr lang="ru-RU" sz="4000" b="1" i="1" dirty="0">
              <a:ln w="11430">
                <a:solidFill>
                  <a:schemeClr val="tx1"/>
                </a:solidFill>
              </a:ln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i="1" dirty="0" smtClean="0">
                <a:ln w="11430"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4000" b="1" i="1" dirty="0" smtClean="0">
                <a:ln w="11430"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итательской грамотности учащихся</a:t>
            </a:r>
            <a:endParaRPr lang="ru-RU" sz="4000" b="1" i="1" dirty="0">
              <a:ln w="11430">
                <a:solidFill>
                  <a:schemeClr val="tx1"/>
                </a:solidFill>
              </a:ln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i="1" dirty="0">
                <a:ln w="11430"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средствами УМК </a:t>
            </a:r>
            <a:r>
              <a:rPr lang="ru-RU" sz="4000" b="1" i="1" dirty="0" smtClean="0">
                <a:ln w="11430"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4000" b="1" i="1" dirty="0" smtClean="0">
                <a:ln w="11430"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Enjoy English</a:t>
            </a:r>
            <a:r>
              <a:rPr lang="ru-RU" sz="4000" b="1" i="1" dirty="0" smtClean="0">
                <a:ln w="11430"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b="1" i="1" cap="none" spc="0" dirty="0">
              <a:ln w="11430">
                <a:solidFill>
                  <a:schemeClr val="tx1"/>
                </a:solidFill>
              </a:ln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5143512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89454B1-8961-4D0C-9165-D08B71588401}"/>
              </a:ext>
            </a:extLst>
          </p:cNvPr>
          <p:cNvSpPr txBox="1"/>
          <p:nvPr/>
        </p:nvSpPr>
        <p:spPr>
          <a:xfrm>
            <a:off x="4000496" y="4214818"/>
            <a:ext cx="4493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/>
              <a:t>Китайцева</a:t>
            </a:r>
            <a:r>
              <a:rPr lang="ru-RU" sz="2400" b="1" dirty="0" smtClean="0"/>
              <a:t> Лидия Васильевна,</a:t>
            </a:r>
            <a:endParaRPr lang="ru-RU" sz="2400" b="1" dirty="0"/>
          </a:p>
          <a:p>
            <a:r>
              <a:rPr lang="ru-RU" sz="2400" b="1" dirty="0"/>
              <a:t>учитель </a:t>
            </a:r>
            <a:r>
              <a:rPr lang="ru-RU" sz="2400" b="1" dirty="0" smtClean="0"/>
              <a:t>первой </a:t>
            </a:r>
            <a:r>
              <a:rPr lang="ru-RU" sz="2400" b="1" dirty="0"/>
              <a:t>категории</a:t>
            </a:r>
          </a:p>
        </p:txBody>
      </p:sp>
    </p:spTree>
    <p:extLst>
      <p:ext uri="{BB962C8B-B14F-4D97-AF65-F5344CB8AC3E}">
        <p14:creationId xmlns:p14="http://schemas.microsoft.com/office/powerpoint/2010/main" xmlns="" val="446344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500042"/>
            <a:ext cx="8143932" cy="5693866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endParaRPr lang="ru-RU" sz="2800" dirty="0"/>
          </a:p>
          <a:p>
            <a:r>
              <a:rPr lang="ru-RU" sz="2400" dirty="0"/>
              <a:t>С нашей точки зрения суть процесса обучения чтению на иностранном языке состоит в том, чтобы научить будущего читателя: </a:t>
            </a:r>
            <a:endParaRPr lang="en-US" sz="2400" dirty="0"/>
          </a:p>
          <a:p>
            <a:endParaRPr lang="ru-RU" sz="2400" dirty="0"/>
          </a:p>
          <a:p>
            <a:r>
              <a:rPr lang="ru-RU" sz="2400" dirty="0"/>
              <a:t>•правильно определить для себя цель, с которой требуется прочитать </a:t>
            </a:r>
            <a:r>
              <a:rPr lang="en-US" sz="2400" dirty="0"/>
              <a:t> </a:t>
            </a:r>
            <a:r>
              <a:rPr lang="ru-RU" sz="2400" dirty="0"/>
              <a:t>текст на иностранном языке; </a:t>
            </a:r>
            <a:endParaRPr lang="en-US" sz="2400" dirty="0"/>
          </a:p>
          <a:p>
            <a:endParaRPr lang="ru-RU" sz="2400" dirty="0"/>
          </a:p>
          <a:p>
            <a:r>
              <a:rPr lang="ru-RU" sz="2400" dirty="0"/>
              <a:t>•выбрать вид чтения (ознакомительное, изучающее, поисковое/ просмотровое) и адекватные приемы, которые помогут понять читаемый текст; </a:t>
            </a:r>
          </a:p>
          <a:p>
            <a:endParaRPr lang="ru-RU" sz="2400" dirty="0"/>
          </a:p>
          <a:p>
            <a:r>
              <a:rPr lang="ru-RU" sz="2400" dirty="0"/>
              <a:t>•распорядиться извлеченной из текста информацией в соответствии с целью, которая была поставлена перед чтением. </a:t>
            </a:r>
          </a:p>
        </p:txBody>
      </p:sp>
    </p:spTree>
    <p:extLst>
      <p:ext uri="{BB962C8B-B14F-4D97-AF65-F5344CB8AC3E}">
        <p14:creationId xmlns:p14="http://schemas.microsoft.com/office/powerpoint/2010/main" xmlns="" val="2740520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928669"/>
            <a:ext cx="8001056" cy="4832092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Поэтому важнейшим умением, которое надо формировать с самого начала обучения смысловому чтению на ИЯ является осознание того, что </a:t>
            </a:r>
            <a:r>
              <a:rPr lang="ru-RU" sz="2800" i="1" dirty="0"/>
              <a:t>иноязычные тексты можно читать </a:t>
            </a:r>
            <a:r>
              <a:rPr lang="ru-RU" sz="2800" b="1" i="1" dirty="0"/>
              <a:t>по-разному, </a:t>
            </a:r>
            <a:r>
              <a:rPr lang="ru-RU" sz="2800" i="1" dirty="0"/>
              <a:t>адаптируя под поставленные цели (или решаемые коммуникативные задачи) вид чтения, применяемые приемы и скорость чтения</a:t>
            </a:r>
            <a:r>
              <a:rPr lang="ru-RU" sz="2800" b="1" i="1" dirty="0"/>
              <a:t>. </a:t>
            </a:r>
            <a:endParaRPr lang="en-US" sz="2800" b="1" i="1" dirty="0"/>
          </a:p>
          <a:p>
            <a:pPr algn="ctr"/>
            <a:endParaRPr lang="ru-RU" sz="2800" b="1" i="1" dirty="0"/>
          </a:p>
          <a:p>
            <a:pPr algn="ctr"/>
            <a:r>
              <a:rPr lang="ru-RU" sz="2800" dirty="0"/>
              <a:t>Приведем некоторые примеры того, как происходит целенаправленное обучения </a:t>
            </a:r>
            <a:r>
              <a:rPr lang="ru-RU" sz="2800" b="1" dirty="0"/>
              <a:t>разным видам чтения и на разных текстах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16684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405200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214290"/>
            <a:ext cx="7715304" cy="584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Ознакомительное </a:t>
            </a:r>
            <a:r>
              <a:rPr lang="ru-RU" sz="3200" b="1" dirty="0"/>
              <a:t>+ поисковое </a:t>
            </a:r>
            <a:r>
              <a:rPr lang="ru-RU" sz="3200" b="1" dirty="0" smtClean="0"/>
              <a:t>чтение</a:t>
            </a:r>
            <a:endParaRPr lang="ru-RU" sz="3200" dirty="0"/>
          </a:p>
        </p:txBody>
      </p:sp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250" y="928737"/>
            <a:ext cx="9143705" cy="5928973"/>
            <a:chOff x="-416" y="447"/>
            <a:chExt cx="14398" cy="9338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-416" y="447"/>
              <a:ext cx="11057" cy="6764"/>
            </a:xfrm>
            <a:prstGeom prst="rect">
              <a:avLst/>
            </a:prstGeom>
            <a:noFill/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696" y="5793"/>
              <a:ext cx="9286" cy="399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xmlns="" val="2740520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14290"/>
            <a:ext cx="3620928" cy="107721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3200" b="1" dirty="0"/>
              <a:t>Поисковое и </a:t>
            </a:r>
            <a:endParaRPr lang="ru-RU" sz="3200" b="1" dirty="0" smtClean="0"/>
          </a:p>
          <a:p>
            <a:r>
              <a:rPr lang="ru-RU" sz="3200" b="1" dirty="0" smtClean="0"/>
              <a:t>изучающее </a:t>
            </a:r>
            <a:r>
              <a:rPr lang="ru-RU" sz="3200" b="1" dirty="0"/>
              <a:t>чтение</a:t>
            </a:r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85560" y="214560"/>
            <a:ext cx="8602175" cy="6643440"/>
            <a:chOff x="703" y="593"/>
            <a:chExt cx="13616" cy="8664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03" y="2511"/>
              <a:ext cx="10526" cy="6746"/>
            </a:xfrm>
            <a:prstGeom prst="rect">
              <a:avLst/>
            </a:prstGeom>
            <a:noFill/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696" y="593"/>
              <a:ext cx="7623" cy="3207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xmlns="" val="2740520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4071942"/>
            <a:ext cx="3429024" cy="58477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Чтение как цель</a:t>
            </a:r>
            <a:endParaRPr lang="ru-RU" sz="3200" b="1" dirty="0"/>
          </a:p>
        </p:txBody>
      </p:sp>
      <p:grpSp>
        <p:nvGrpSpPr>
          <p:cNvPr id="3077" name="Group 5"/>
          <p:cNvGrpSpPr>
            <a:grpSpLocks/>
          </p:cNvGrpSpPr>
          <p:nvPr/>
        </p:nvGrpSpPr>
        <p:grpSpPr bwMode="auto">
          <a:xfrm>
            <a:off x="3781388" y="1904979"/>
            <a:ext cx="5362612" cy="4953021"/>
            <a:chOff x="10447" y="1384"/>
            <a:chExt cx="8446" cy="7802"/>
          </a:xfrm>
        </p:grpSpPr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447" y="1384"/>
              <a:ext cx="8446" cy="7802"/>
            </a:xfrm>
            <a:prstGeom prst="rect">
              <a:avLst/>
            </a:prstGeom>
            <a:noFill/>
          </p:spPr>
        </p:pic>
        <p:sp>
          <p:nvSpPr>
            <p:cNvPr id="3080" name="AutoShape 8"/>
            <p:cNvSpPr>
              <a:spLocks/>
            </p:cNvSpPr>
            <p:nvPr/>
          </p:nvSpPr>
          <p:spPr bwMode="auto">
            <a:xfrm>
              <a:off x="10982" y="7050"/>
              <a:ext cx="4168" cy="433"/>
            </a:xfrm>
            <a:custGeom>
              <a:avLst/>
              <a:gdLst/>
              <a:ahLst/>
              <a:cxnLst>
                <a:cxn ang="0">
                  <a:pos x="2501" y="0"/>
                </a:cxn>
                <a:cxn ang="0">
                  <a:pos x="4168" y="1"/>
                </a:cxn>
                <a:cxn ang="0">
                  <a:pos x="0" y="432"/>
                </a:cxn>
                <a:cxn ang="0">
                  <a:pos x="1667" y="433"/>
                </a:cxn>
              </a:cxnLst>
              <a:rect l="0" t="0" r="r" b="b"/>
              <a:pathLst>
                <a:path w="4168" h="433">
                  <a:moveTo>
                    <a:pt x="2501" y="0"/>
                  </a:moveTo>
                  <a:lnTo>
                    <a:pt x="4168" y="1"/>
                  </a:lnTo>
                  <a:moveTo>
                    <a:pt x="0" y="432"/>
                  </a:moveTo>
                  <a:lnTo>
                    <a:pt x="1667" y="433"/>
                  </a:lnTo>
                </a:path>
              </a:pathLst>
            </a:custGeom>
            <a:noFill/>
            <a:ln w="12700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5403215" cy="19466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405200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571480"/>
            <a:ext cx="8143932" cy="5293757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2000" b="1" dirty="0"/>
              <a:t>Сказанное отражается в: </a:t>
            </a:r>
          </a:p>
          <a:p>
            <a:endParaRPr lang="ru-RU" sz="2000" b="1" dirty="0"/>
          </a:p>
          <a:p>
            <a:r>
              <a:rPr lang="ru-RU" sz="2000" dirty="0"/>
              <a:t>•</a:t>
            </a:r>
            <a:r>
              <a:rPr lang="ru-RU" sz="2000" b="1" dirty="0"/>
              <a:t>целях обучения АЯ по УМК </a:t>
            </a:r>
            <a:r>
              <a:rPr lang="ru-RU" sz="2000" b="1" dirty="0" smtClean="0"/>
              <a:t>«</a:t>
            </a:r>
            <a:r>
              <a:rPr lang="en-US" sz="2000" b="1" dirty="0" smtClean="0"/>
              <a:t>Enjoy English</a:t>
            </a:r>
            <a:r>
              <a:rPr lang="ru-RU" sz="2000" b="1" dirty="0" smtClean="0"/>
              <a:t>»: </a:t>
            </a:r>
            <a:r>
              <a:rPr lang="ru-RU" sz="2000" dirty="0"/>
              <a:t>соответствуют ФГОС </a:t>
            </a:r>
          </a:p>
          <a:p>
            <a:endParaRPr lang="ru-RU" sz="2000" b="1" dirty="0"/>
          </a:p>
          <a:p>
            <a:r>
              <a:rPr lang="ru-RU" sz="2000" dirty="0"/>
              <a:t>•</a:t>
            </a:r>
            <a:r>
              <a:rPr lang="ru-RU" sz="2000" b="1" dirty="0"/>
              <a:t>содержании учебного материала: </a:t>
            </a:r>
            <a:r>
              <a:rPr lang="ru-RU" sz="2000" dirty="0"/>
              <a:t>соответствует возрасту и интересам школьников; мотивирующий, аутентичный, </a:t>
            </a:r>
            <a:r>
              <a:rPr lang="ru-RU" sz="2000" dirty="0" err="1"/>
              <a:t>социокультурный</a:t>
            </a:r>
            <a:r>
              <a:rPr lang="ru-RU" sz="2000" dirty="0"/>
              <a:t>, развивающий, информативный, разнообразный… </a:t>
            </a:r>
          </a:p>
          <a:p>
            <a:endParaRPr lang="ru-RU" sz="2000" dirty="0"/>
          </a:p>
          <a:p>
            <a:r>
              <a:rPr lang="ru-RU" sz="2000" dirty="0"/>
              <a:t>•</a:t>
            </a:r>
            <a:r>
              <a:rPr lang="ru-RU" sz="2000" b="1" dirty="0"/>
              <a:t>структуре изложения и организации учебного материала: </a:t>
            </a:r>
          </a:p>
          <a:p>
            <a:r>
              <a:rPr lang="ru-RU" sz="2000" dirty="0"/>
              <a:t>он четко структурирован с использованием аппарата </a:t>
            </a:r>
          </a:p>
          <a:p>
            <a:r>
              <a:rPr lang="ru-RU" sz="2000" dirty="0"/>
              <a:t>ориентировки, способствующем развитию у школьника навыков </a:t>
            </a:r>
          </a:p>
          <a:p>
            <a:r>
              <a:rPr lang="ru-RU" sz="2000" dirty="0"/>
              <a:t>самостоятельной </a:t>
            </a:r>
            <a:r>
              <a:rPr lang="ru-RU" sz="2000" dirty="0" smtClean="0"/>
              <a:t>работы</a:t>
            </a:r>
            <a:r>
              <a:rPr lang="ru-RU" sz="2000" dirty="0" smtClean="0"/>
              <a:t>; </a:t>
            </a:r>
            <a:r>
              <a:rPr lang="ru-RU" sz="2000" dirty="0" smtClean="0"/>
              <a:t>обеспечивает </a:t>
            </a:r>
            <a:r>
              <a:rPr lang="ru-RU" sz="2000" dirty="0"/>
              <a:t>повторяемость изученного</a:t>
            </a:r>
          </a:p>
          <a:p>
            <a:r>
              <a:rPr lang="ru-RU" sz="2000" dirty="0"/>
              <a:t> </a:t>
            </a:r>
          </a:p>
          <a:p>
            <a:r>
              <a:rPr lang="ru-RU" sz="2000" dirty="0"/>
              <a:t>•</a:t>
            </a:r>
            <a:r>
              <a:rPr lang="ru-RU" sz="2000" b="1" dirty="0"/>
              <a:t>управлении деятельностью школьников: </a:t>
            </a:r>
            <a:r>
              <a:rPr lang="ru-RU" sz="2000" dirty="0"/>
              <a:t>логике последовательного и осознанного выполнения речевых и учебных действий, инструментах контроля и самоконтроля с учетом ОГЭ, ЕГЭ и других форм аттестации </a:t>
            </a:r>
          </a:p>
        </p:txBody>
      </p:sp>
    </p:spTree>
    <p:extLst>
      <p:ext uri="{BB962C8B-B14F-4D97-AF65-F5344CB8AC3E}">
        <p14:creationId xmlns:p14="http://schemas.microsoft.com/office/powerpoint/2010/main" xmlns="" val="27405200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642919"/>
            <a:ext cx="7929618" cy="4708981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2400" b="1" dirty="0"/>
              <a:t>Таким образом, в курсе </a:t>
            </a:r>
            <a:r>
              <a:rPr lang="ru-RU" sz="2400" b="1" dirty="0" smtClean="0"/>
              <a:t>«</a:t>
            </a:r>
            <a:r>
              <a:rPr lang="en-US" sz="2400" b="1" dirty="0" smtClean="0"/>
              <a:t>Enjoy English</a:t>
            </a:r>
            <a:r>
              <a:rPr lang="ru-RU" sz="2400" b="1" dirty="0" smtClean="0"/>
              <a:t>» </a:t>
            </a:r>
            <a:r>
              <a:rPr lang="ru-RU" sz="2400" b="1" dirty="0"/>
              <a:t>отчетливо прослеживается его </a:t>
            </a:r>
            <a:r>
              <a:rPr lang="ru-RU" sz="2400" b="1" dirty="0" err="1"/>
              <a:t>метапредметный</a:t>
            </a:r>
            <a:r>
              <a:rPr lang="ru-RU" sz="2400" b="1" dirty="0"/>
              <a:t> потенциал</a:t>
            </a:r>
            <a:r>
              <a:rPr lang="en-US" sz="2400" dirty="0"/>
              <a:t>, </a:t>
            </a:r>
            <a:r>
              <a:rPr lang="ru-RU" sz="2400" dirty="0"/>
              <a:t>учитывающий изменения в психологии современных школьников, повышение их восприимчивости к новым технологиям. </a:t>
            </a:r>
            <a:endParaRPr lang="ru-RU" sz="2400" dirty="0" smtClean="0"/>
          </a:p>
          <a:p>
            <a:pPr algn="ctr"/>
            <a:r>
              <a:rPr lang="ru-RU" sz="2400" dirty="0" smtClean="0"/>
              <a:t>Это позволяет вывести </a:t>
            </a:r>
            <a:r>
              <a:rPr lang="ru-RU" sz="2400" dirty="0" smtClean="0"/>
              <a:t>владение английским языком на новый, </a:t>
            </a:r>
            <a:r>
              <a:rPr lang="ru-RU" sz="2400" b="1" dirty="0" smtClean="0"/>
              <a:t>более высокий уровень и соответствует проекту Концепции модернизации содержания и технологий преподавания предмета «Иностранный язык». </a:t>
            </a:r>
            <a:endParaRPr lang="ru-RU" sz="2400" dirty="0" smtClean="0"/>
          </a:p>
          <a:p>
            <a:pPr algn="ctr"/>
            <a:endParaRPr lang="en-US" sz="2400" dirty="0"/>
          </a:p>
          <a:p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405200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A4D15BF4-509F-4676-8041-B90BBC60D491}"/>
              </a:ext>
            </a:extLst>
          </p:cNvPr>
          <p:cNvSpPr/>
          <p:nvPr/>
        </p:nvSpPr>
        <p:spPr>
          <a:xfrm>
            <a:off x="642910" y="1357298"/>
            <a:ext cx="81439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8000" b="1" i="1" dirty="0">
                <a:solidFill>
                  <a:schemeClr val="tx2"/>
                </a:solidFill>
                <a:latin typeface="Times New Roman" panose="02020603050405020304" pitchFamily="18" charset="0"/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274052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71480"/>
            <a:ext cx="8501122" cy="5539978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400" dirty="0"/>
              <a:t>В действующих нормативных документах в области общего среднего образования наряду с </a:t>
            </a:r>
            <a:r>
              <a:rPr lang="ru-RU" sz="2400" b="1" i="1" dirty="0"/>
              <a:t>личностными и предметными умениями обозначена важность формирования </a:t>
            </a:r>
            <a:r>
              <a:rPr lang="ru-RU" sz="2400" b="1" i="1" dirty="0" err="1"/>
              <a:t>метапредметных</a:t>
            </a:r>
            <a:r>
              <a:rPr lang="ru-RU" sz="2400" b="1" i="1" dirty="0"/>
              <a:t> умений средствами всех учебных предметов: </a:t>
            </a:r>
          </a:p>
          <a:p>
            <a:endParaRPr lang="ru-RU" sz="2400" b="1" i="1" dirty="0"/>
          </a:p>
          <a:p>
            <a:r>
              <a:rPr lang="ru-RU" sz="2400" dirty="0"/>
              <a:t>•Федеральный государственный образовательный стандарт среднего общего образования (ФГОС СОО) регламентирует цели, содержание и условия общего образования в российской школе </a:t>
            </a:r>
          </a:p>
          <a:p>
            <a:endParaRPr lang="ru-RU" sz="2400" dirty="0"/>
          </a:p>
          <a:p>
            <a:r>
              <a:rPr lang="ru-RU" sz="2400" dirty="0"/>
              <a:t>•Программа развития универсальных учебных действий (УУД), направлена на овладение ключевыми компетенциями как основы для саморазвития и непрерывного образования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928670"/>
            <a:ext cx="8143932" cy="4801314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3600" dirty="0"/>
              <a:t>На всех этапах обучения </a:t>
            </a:r>
            <a:endParaRPr lang="en-US" sz="3600" dirty="0"/>
          </a:p>
          <a:p>
            <a:pPr algn="ctr"/>
            <a:r>
              <a:rPr lang="ru-RU" sz="3600" dirty="0"/>
              <a:t>приоритетное внимание уделяется </a:t>
            </a:r>
            <a:r>
              <a:rPr lang="ru-RU" sz="3600" b="1" dirty="0"/>
              <a:t>читательской грамотности </a:t>
            </a:r>
            <a:endParaRPr lang="en-US" sz="3600" b="1" dirty="0"/>
          </a:p>
          <a:p>
            <a:pPr algn="ctr"/>
            <a:r>
              <a:rPr lang="ru-RU" sz="3600" dirty="0"/>
              <a:t>как одному из центральных </a:t>
            </a:r>
            <a:r>
              <a:rPr lang="ru-RU" sz="3600" dirty="0" err="1"/>
              <a:t>метапредметных</a:t>
            </a:r>
            <a:r>
              <a:rPr lang="ru-RU" sz="3600" dirty="0"/>
              <a:t> умений,</a:t>
            </a:r>
            <a:endParaRPr lang="en-US" sz="3600" dirty="0"/>
          </a:p>
          <a:p>
            <a:pPr algn="ctr"/>
            <a:r>
              <a:rPr lang="ru-RU" sz="3600" dirty="0"/>
              <a:t> формируемых средствами всех предметов, в том числе предметом «Иностранный язык» </a:t>
            </a:r>
          </a:p>
        </p:txBody>
      </p:sp>
    </p:spTree>
    <p:extLst>
      <p:ext uri="{BB962C8B-B14F-4D97-AF65-F5344CB8AC3E}">
        <p14:creationId xmlns:p14="http://schemas.microsoft.com/office/powerpoint/2010/main" xmlns="" val="2740520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2357430"/>
            <a:ext cx="7786742" cy="4247317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2800" dirty="0"/>
              <a:t>Большинство определений </a:t>
            </a:r>
            <a:r>
              <a:rPr lang="ru-RU" sz="2800" b="1" i="1" dirty="0"/>
              <a:t>читательской грамотности</a:t>
            </a:r>
            <a:r>
              <a:rPr lang="ru-RU" sz="2800" b="1" dirty="0"/>
              <a:t> </a:t>
            </a:r>
            <a:r>
              <a:rPr lang="ru-RU" sz="2800" dirty="0"/>
              <a:t>в научной литературе основывается на том, что она является составной частью </a:t>
            </a:r>
            <a:r>
              <a:rPr lang="ru-RU" sz="2800" b="1" i="1" dirty="0"/>
              <a:t>функциональной грамотности </a:t>
            </a:r>
            <a:r>
              <a:rPr lang="ru-RU" sz="2800" dirty="0"/>
              <a:t>как понятия, которое было впервые предложено ЮНЕСКО в 1957 году для выделения совокупности характеристик, позволяющих человеку существовать в условиях социума в ХХ веке.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7" y="714356"/>
            <a:ext cx="8001056" cy="1200329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/>
              <a:t>Что такое читательская грамотность? </a:t>
            </a:r>
          </a:p>
        </p:txBody>
      </p:sp>
    </p:spTree>
    <p:extLst>
      <p:ext uri="{BB962C8B-B14F-4D97-AF65-F5344CB8AC3E}">
        <p14:creationId xmlns:p14="http://schemas.microsoft.com/office/powerpoint/2010/main" xmlns="" val="2740520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2910" y="474345"/>
            <a:ext cx="8072494" cy="5909310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2400" dirty="0"/>
              <a:t>Согласно определению Н.Ф. Виноградовой </a:t>
            </a:r>
            <a:r>
              <a:rPr lang="ru-RU" sz="2400" b="1" i="1" dirty="0"/>
              <a:t>читательская грамотность предусматривает</a:t>
            </a:r>
            <a:r>
              <a:rPr lang="ru-RU" sz="2400" i="1" dirty="0"/>
              <a:t>: </a:t>
            </a:r>
          </a:p>
          <a:p>
            <a:r>
              <a:rPr lang="ru-RU" sz="2400" dirty="0"/>
              <a:t>•совокупность умений и навыков, отражающих способность обучающегося осуществлять </a:t>
            </a:r>
            <a:r>
              <a:rPr lang="ru-RU" sz="2400" b="1" i="1" dirty="0"/>
              <a:t>смысловое чтение</a:t>
            </a:r>
            <a:r>
              <a:rPr lang="ru-RU" sz="2400" i="1" dirty="0"/>
              <a:t> – </a:t>
            </a:r>
            <a:r>
              <a:rPr lang="ru-RU" sz="2400" dirty="0"/>
              <a:t>воспринимать письменный текст, анализировать, оценивать, обобщать представленные в нем сведения</a:t>
            </a:r>
            <a:r>
              <a:rPr lang="ru-RU" sz="2400" i="1" dirty="0"/>
              <a:t>; </a:t>
            </a:r>
          </a:p>
          <a:p>
            <a:endParaRPr lang="ru-RU" sz="2400" dirty="0"/>
          </a:p>
          <a:p>
            <a:r>
              <a:rPr lang="ru-RU" sz="2400" dirty="0"/>
              <a:t>•способность извлекать необходимую информацию для ее преобразования в соответствии с учебной задачей; ориентироваться с помощью различной текстовой информации в жизненных ситуациях; </a:t>
            </a:r>
          </a:p>
          <a:p>
            <a:endParaRPr lang="ru-RU" sz="2400" dirty="0"/>
          </a:p>
          <a:p>
            <a:r>
              <a:rPr lang="ru-RU" sz="2400" dirty="0"/>
              <a:t>•потребность в читательской деятельности с целью успешной социализации, дальнейшего образования, саморазвития. </a:t>
            </a:r>
          </a:p>
        </p:txBody>
      </p:sp>
    </p:spTree>
    <p:extLst>
      <p:ext uri="{BB962C8B-B14F-4D97-AF65-F5344CB8AC3E}">
        <p14:creationId xmlns:p14="http://schemas.microsoft.com/office/powerpoint/2010/main" xmlns="" val="2740520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785794"/>
            <a:ext cx="8072494" cy="5632311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endParaRPr lang="ru-RU" sz="2400" dirty="0"/>
          </a:p>
          <a:p>
            <a:pPr algn="ctr"/>
            <a:r>
              <a:rPr lang="ru-RU" sz="2400" dirty="0"/>
              <a:t>Из определения Н.Ф. Виноградовой видно, что читательская деятельность в процессе школьного образования соотносится с понятием «смысловое чтение» и тем самым приближается к трактовке, которая дается в ФГОС. </a:t>
            </a:r>
            <a:endParaRPr lang="en-US" sz="2400" dirty="0"/>
          </a:p>
          <a:p>
            <a:pPr algn="ctr"/>
            <a:endParaRPr lang="en-US" sz="2400" dirty="0"/>
          </a:p>
          <a:p>
            <a:pPr algn="ctr"/>
            <a:r>
              <a:rPr lang="ru-RU" sz="2400" dirty="0"/>
              <a:t>В ФГОС говорится, что в связи с глобальной информатизацией современного общества и возникновением особых требований к ее анализу, систематизации и скорости ее переработки умения </a:t>
            </a:r>
          </a:p>
          <a:p>
            <a:pPr algn="ctr"/>
            <a:r>
              <a:rPr lang="ru-RU" sz="2400" b="1" i="1" dirty="0"/>
              <a:t>смыслового чтения и умения работать с информацией </a:t>
            </a:r>
            <a:r>
              <a:rPr lang="ru-RU" sz="2400" dirty="0"/>
              <a:t>определяются в качестве наиболее важных </a:t>
            </a:r>
            <a:r>
              <a:rPr lang="ru-RU" sz="2400" dirty="0" err="1"/>
              <a:t>метапредметных</a:t>
            </a:r>
            <a:r>
              <a:rPr lang="ru-RU" sz="2400" dirty="0"/>
              <a:t> результатов освоения основных образовательных программ НОО, ООО и СОО. </a:t>
            </a:r>
          </a:p>
        </p:txBody>
      </p:sp>
    </p:spTree>
    <p:extLst>
      <p:ext uri="{BB962C8B-B14F-4D97-AF65-F5344CB8AC3E}">
        <p14:creationId xmlns:p14="http://schemas.microsoft.com/office/powerpoint/2010/main" xmlns="" val="2740520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642918"/>
            <a:ext cx="7929618" cy="5539978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2800" dirty="0"/>
              <a:t>Умения </a:t>
            </a:r>
            <a:r>
              <a:rPr lang="ru-RU" sz="2800" b="1" i="1" dirty="0"/>
              <a:t>смыслового чтения </a:t>
            </a:r>
            <a:r>
              <a:rPr lang="ru-RU" sz="2800" dirty="0"/>
              <a:t>формируются при изучении всех школьных предметов, в том числе и на уроках иностранного языка</a:t>
            </a:r>
            <a:r>
              <a:rPr lang="ru-RU" sz="2800" i="1" dirty="0"/>
              <a:t>. </a:t>
            </a:r>
            <a:endParaRPr lang="en-US" sz="2800" i="1" dirty="0"/>
          </a:p>
          <a:p>
            <a:endParaRPr lang="ru-RU" sz="2800" i="1" dirty="0"/>
          </a:p>
          <a:p>
            <a:pPr algn="ctr"/>
            <a:r>
              <a:rPr lang="ru-RU" sz="2800" dirty="0"/>
              <a:t>Смысловое чтение – это общее понятие, включающее в себя </a:t>
            </a:r>
            <a:r>
              <a:rPr lang="ru-RU" sz="2800" b="1" i="1" dirty="0"/>
              <a:t>все виды чтения</a:t>
            </a:r>
            <a:r>
              <a:rPr lang="ru-RU" sz="2800" i="1" dirty="0"/>
              <a:t>, </a:t>
            </a:r>
            <a:r>
              <a:rPr lang="ru-RU" sz="2800" dirty="0"/>
              <a:t>под которыми принято понимать набор операций, обусловленных целью чтения и характеризующихся «специфическим сочетанием приемов смысловой и </a:t>
            </a:r>
            <a:r>
              <a:rPr lang="ru-RU" sz="2800" dirty="0" err="1"/>
              <a:t>перцептивной</a:t>
            </a:r>
            <a:r>
              <a:rPr lang="ru-RU" sz="2800" dirty="0"/>
              <a:t> переработки материала, воспринимаемого зрительно»</a:t>
            </a:r>
            <a:r>
              <a:rPr lang="ru-RU" sz="2800" i="1" dirty="0"/>
              <a:t> (С.К. Фоломкина)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740520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785794"/>
            <a:ext cx="7500990" cy="5293757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3200" dirty="0"/>
              <a:t>Наиболее распространенными </a:t>
            </a:r>
            <a:r>
              <a:rPr lang="ru-RU" sz="3200" b="1" i="1" dirty="0"/>
              <a:t>видами чтения признаются следующие: </a:t>
            </a:r>
            <a:endParaRPr lang="en-US" sz="3200" b="1" i="1" dirty="0"/>
          </a:p>
          <a:p>
            <a:pPr algn="ctr"/>
            <a:endParaRPr lang="ru-RU" sz="3200" b="1" i="1" dirty="0"/>
          </a:p>
          <a:p>
            <a:pPr algn="ctr"/>
            <a:r>
              <a:rPr lang="ru-RU" sz="3200" dirty="0"/>
              <a:t>•Ознакомительное чтение </a:t>
            </a:r>
            <a:r>
              <a:rPr lang="ru-RU" sz="3200" i="1" dirty="0"/>
              <a:t>(</a:t>
            </a:r>
            <a:r>
              <a:rPr lang="en-US" sz="3200" i="1" dirty="0"/>
              <a:t>reading for gist, skimming) </a:t>
            </a:r>
          </a:p>
          <a:p>
            <a:pPr algn="ctr"/>
            <a:endParaRPr lang="en-US" sz="3200" i="1" dirty="0"/>
          </a:p>
          <a:p>
            <a:pPr algn="ctr"/>
            <a:r>
              <a:rPr lang="ru-RU" sz="3200" dirty="0"/>
              <a:t>•Изучающее чтение </a:t>
            </a:r>
            <a:r>
              <a:rPr lang="ru-RU" sz="3200" i="1" dirty="0"/>
              <a:t>(</a:t>
            </a:r>
            <a:r>
              <a:rPr lang="en-US" sz="3200" i="1" dirty="0"/>
              <a:t>reading for detail)</a:t>
            </a:r>
          </a:p>
          <a:p>
            <a:pPr algn="ctr"/>
            <a:r>
              <a:rPr lang="en-US" sz="3200" i="1" dirty="0"/>
              <a:t> </a:t>
            </a:r>
          </a:p>
          <a:p>
            <a:pPr algn="ctr"/>
            <a:r>
              <a:rPr lang="ru-RU" sz="3200" dirty="0"/>
              <a:t>•Поисковое чтение </a:t>
            </a:r>
            <a:r>
              <a:rPr lang="ru-RU" sz="3200" i="1" dirty="0"/>
              <a:t>(</a:t>
            </a:r>
            <a:r>
              <a:rPr lang="en-US" sz="3200" i="1" dirty="0"/>
              <a:t>reading for specific information, scanning) </a:t>
            </a:r>
          </a:p>
        </p:txBody>
      </p:sp>
    </p:spTree>
    <p:extLst>
      <p:ext uri="{BB962C8B-B14F-4D97-AF65-F5344CB8AC3E}">
        <p14:creationId xmlns:p14="http://schemas.microsoft.com/office/powerpoint/2010/main" xmlns="" val="2740520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571480"/>
            <a:ext cx="8001056" cy="5786199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algn="ctr"/>
            <a:endParaRPr lang="ru-RU" dirty="0"/>
          </a:p>
          <a:p>
            <a:pPr algn="ctr"/>
            <a:r>
              <a:rPr lang="ru-RU" sz="3200" dirty="0"/>
              <a:t>Наряду с такими понятиями как </a:t>
            </a:r>
          </a:p>
          <a:p>
            <a:pPr algn="ctr"/>
            <a:r>
              <a:rPr lang="ru-RU" sz="3200" i="1" dirty="0"/>
              <a:t>читательская грамотность, </a:t>
            </a:r>
          </a:p>
          <a:p>
            <a:pPr algn="ctr"/>
            <a:r>
              <a:rPr lang="ru-RU" sz="3200" i="1" dirty="0"/>
              <a:t>смысловое чтение </a:t>
            </a:r>
          </a:p>
          <a:p>
            <a:pPr algn="ctr"/>
            <a:r>
              <a:rPr lang="ru-RU" sz="3200" i="1" dirty="0"/>
              <a:t>виды чтения, </a:t>
            </a:r>
          </a:p>
          <a:p>
            <a:pPr algn="ctr"/>
            <a:r>
              <a:rPr lang="ru-RU" sz="3200" dirty="0"/>
              <a:t>в методике используется понятие </a:t>
            </a:r>
            <a:r>
              <a:rPr lang="ru-RU" sz="3200" b="1" i="1" dirty="0"/>
              <a:t>стратегии чтения</a:t>
            </a:r>
            <a:r>
              <a:rPr lang="ru-RU" sz="3200" i="1" dirty="0"/>
              <a:t>. </a:t>
            </a:r>
          </a:p>
          <a:p>
            <a:pPr algn="ctr"/>
            <a:r>
              <a:rPr lang="ru-RU" sz="3200" dirty="0"/>
              <a:t>Под этим термином часто подразумеваются приемы, действия, операции, применяемые читающим в процессе чтения, то есть фактически, это те же виды чтения, которые рассматриваются с позиции читающего. </a:t>
            </a:r>
          </a:p>
        </p:txBody>
      </p:sp>
    </p:spTree>
    <p:extLst>
      <p:ext uri="{BB962C8B-B14F-4D97-AF65-F5344CB8AC3E}">
        <p14:creationId xmlns:p14="http://schemas.microsoft.com/office/powerpoint/2010/main" xmlns="" val="27405200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446</TotalTime>
  <Words>778</Words>
  <Application>Microsoft Office PowerPoint</Application>
  <PresentationFormat>Экран (4:3)</PresentationFormat>
  <Paragraphs>84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55</cp:revision>
  <dcterms:created xsi:type="dcterms:W3CDTF">2018-04-23T19:23:12Z</dcterms:created>
  <dcterms:modified xsi:type="dcterms:W3CDTF">2021-08-23T10:07:30Z</dcterms:modified>
</cp:coreProperties>
</file>