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0" r:id="rId3"/>
    <p:sldId id="292" r:id="rId4"/>
    <p:sldId id="294" r:id="rId5"/>
    <p:sldId id="295" r:id="rId6"/>
    <p:sldId id="283" r:id="rId7"/>
    <p:sldId id="291" r:id="rId8"/>
    <p:sldId id="286" r:id="rId9"/>
    <p:sldId id="282" r:id="rId10"/>
    <p:sldId id="290" r:id="rId11"/>
    <p:sldId id="296" r:id="rId12"/>
    <p:sldId id="265" r:id="rId13"/>
    <p:sldId id="297" r:id="rId14"/>
    <p:sldId id="298" r:id="rId15"/>
    <p:sldId id="263" r:id="rId16"/>
    <p:sldId id="272" r:id="rId17"/>
    <p:sldId id="299" r:id="rId18"/>
    <p:sldId id="300" r:id="rId19"/>
    <p:sldId id="301" r:id="rId20"/>
    <p:sldId id="302" r:id="rId2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40C"/>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61" autoAdjust="0"/>
    <p:restoredTop sz="94660"/>
  </p:normalViewPr>
  <p:slideViewPr>
    <p:cSldViewPr>
      <p:cViewPr varScale="1">
        <p:scale>
          <a:sx n="67" d="100"/>
          <a:sy n="67" d="100"/>
        </p:scale>
        <p:origin x="-1122"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742505F0-5E66-4D6F-9E97-CD4BA5D03543}" type="datetimeFigureOut">
              <a:rPr lang="ru-RU"/>
              <a:pPr>
                <a:defRPr/>
              </a:pPr>
              <a:t>15.05.2022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D4B40019-75D0-47D2-A5E7-B29AD6F56EA7}" type="slidenum">
              <a:rPr lang="ru-RU"/>
              <a:pPr/>
              <a:t>‹#›</a:t>
            </a:fld>
            <a:endParaRPr lang="ru-RU"/>
          </a:p>
        </p:txBody>
      </p:sp>
    </p:spTree>
    <p:extLst>
      <p:ext uri="{BB962C8B-B14F-4D97-AF65-F5344CB8AC3E}">
        <p14:creationId xmlns:p14="http://schemas.microsoft.com/office/powerpoint/2010/main" val="1991145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1711E6A-3492-4E1B-8881-86E7D41E40C6}" type="datetimeFigureOut">
              <a:rPr lang="ru-RU"/>
              <a:pPr>
                <a:defRPr/>
              </a:pPr>
              <a:t>15.05.2022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AEE6789F-0140-49DB-A957-6D3334D0A71F}" type="slidenum">
              <a:rPr lang="ru-RU"/>
              <a:pPr/>
              <a:t>‹#›</a:t>
            </a:fld>
            <a:endParaRPr lang="ru-RU"/>
          </a:p>
        </p:txBody>
      </p:sp>
    </p:spTree>
    <p:extLst>
      <p:ext uri="{BB962C8B-B14F-4D97-AF65-F5344CB8AC3E}">
        <p14:creationId xmlns:p14="http://schemas.microsoft.com/office/powerpoint/2010/main" val="3498574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837D391E-DD32-40CF-A993-AF97829429A9}" type="datetimeFigureOut">
              <a:rPr lang="ru-RU"/>
              <a:pPr>
                <a:defRPr/>
              </a:pPr>
              <a:t>15.05.2022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60E31850-3AAA-4D47-8E35-1262AF01A77C}" type="slidenum">
              <a:rPr lang="ru-RU"/>
              <a:pPr/>
              <a:t>‹#›</a:t>
            </a:fld>
            <a:endParaRPr lang="ru-RU"/>
          </a:p>
        </p:txBody>
      </p:sp>
    </p:spTree>
    <p:extLst>
      <p:ext uri="{BB962C8B-B14F-4D97-AF65-F5344CB8AC3E}">
        <p14:creationId xmlns:p14="http://schemas.microsoft.com/office/powerpoint/2010/main" val="28983662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DEA52FA1-67F0-40BF-9E10-F7B30C5C964D}" type="datetimeFigureOut">
              <a:rPr lang="ru-RU"/>
              <a:pPr>
                <a:defRPr/>
              </a:pPr>
              <a:t>15.05.2022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00563988-F15C-495F-9744-983AE1D7E518}" type="slidenum">
              <a:rPr lang="ru-RU"/>
              <a:pPr/>
              <a:t>‹#›</a:t>
            </a:fld>
            <a:endParaRPr lang="ru-RU"/>
          </a:p>
        </p:txBody>
      </p:sp>
    </p:spTree>
    <p:extLst>
      <p:ext uri="{BB962C8B-B14F-4D97-AF65-F5344CB8AC3E}">
        <p14:creationId xmlns:p14="http://schemas.microsoft.com/office/powerpoint/2010/main" val="3723997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42677FE4-15A3-438A-8375-C40790720775}" type="datetimeFigureOut">
              <a:rPr lang="ru-RU"/>
              <a:pPr>
                <a:defRPr/>
              </a:pPr>
              <a:t>15.05.2022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C81A6A18-0F7D-4E1D-A839-16E85CB27034}" type="slidenum">
              <a:rPr lang="ru-RU"/>
              <a:pPr/>
              <a:t>‹#›</a:t>
            </a:fld>
            <a:endParaRPr lang="ru-RU"/>
          </a:p>
        </p:txBody>
      </p:sp>
    </p:spTree>
    <p:extLst>
      <p:ext uri="{BB962C8B-B14F-4D97-AF65-F5344CB8AC3E}">
        <p14:creationId xmlns:p14="http://schemas.microsoft.com/office/powerpoint/2010/main" val="15008035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E6C1E8B7-C54D-46CD-86CD-BD382D850A8F}" type="datetimeFigureOut">
              <a:rPr lang="ru-RU"/>
              <a:pPr>
                <a:defRPr/>
              </a:pPr>
              <a:t>15.05.2022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fld id="{2E30AD0C-88CA-4172-A1AF-716A2CDED925}" type="slidenum">
              <a:rPr lang="ru-RU"/>
              <a:pPr/>
              <a:t>‹#›</a:t>
            </a:fld>
            <a:endParaRPr lang="ru-RU"/>
          </a:p>
        </p:txBody>
      </p:sp>
    </p:spTree>
    <p:extLst>
      <p:ext uri="{BB962C8B-B14F-4D97-AF65-F5344CB8AC3E}">
        <p14:creationId xmlns:p14="http://schemas.microsoft.com/office/powerpoint/2010/main" val="25900200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20D1B716-9FB7-4E53-98F6-76F8AE5E9753}" type="datetimeFigureOut">
              <a:rPr lang="ru-RU"/>
              <a:pPr>
                <a:defRPr/>
              </a:pPr>
              <a:t>15.05.2022</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fld id="{0DB0096A-8C35-4F13-A5A4-0F2A9C10AAC7}" type="slidenum">
              <a:rPr lang="ru-RU"/>
              <a:pPr/>
              <a:t>‹#›</a:t>
            </a:fld>
            <a:endParaRPr lang="ru-RU"/>
          </a:p>
        </p:txBody>
      </p:sp>
    </p:spTree>
    <p:extLst>
      <p:ext uri="{BB962C8B-B14F-4D97-AF65-F5344CB8AC3E}">
        <p14:creationId xmlns:p14="http://schemas.microsoft.com/office/powerpoint/2010/main" val="35040558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0BDBAAF3-410B-4E05-88E5-DFF00A99B16B}" type="datetimeFigureOut">
              <a:rPr lang="ru-RU"/>
              <a:pPr>
                <a:defRPr/>
              </a:pPr>
              <a:t>15.05.2022</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fld id="{A33617AA-00FF-4A65-964C-08012F6BBC1E}" type="slidenum">
              <a:rPr lang="ru-RU"/>
              <a:pPr/>
              <a:t>‹#›</a:t>
            </a:fld>
            <a:endParaRPr lang="ru-RU"/>
          </a:p>
        </p:txBody>
      </p:sp>
    </p:spTree>
    <p:extLst>
      <p:ext uri="{BB962C8B-B14F-4D97-AF65-F5344CB8AC3E}">
        <p14:creationId xmlns:p14="http://schemas.microsoft.com/office/powerpoint/2010/main" val="20706962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74032637-63C9-4950-91E9-9299EC3F40BB}" type="datetimeFigureOut">
              <a:rPr lang="ru-RU"/>
              <a:pPr>
                <a:defRPr/>
              </a:pPr>
              <a:t>15.05.2022</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fld id="{AD96CB9C-CF20-4A0F-B5A2-7892DCBEE78B}" type="slidenum">
              <a:rPr lang="ru-RU"/>
              <a:pPr/>
              <a:t>‹#›</a:t>
            </a:fld>
            <a:endParaRPr lang="ru-RU"/>
          </a:p>
        </p:txBody>
      </p:sp>
    </p:spTree>
    <p:extLst>
      <p:ext uri="{BB962C8B-B14F-4D97-AF65-F5344CB8AC3E}">
        <p14:creationId xmlns:p14="http://schemas.microsoft.com/office/powerpoint/2010/main" val="4050012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5529DDE9-0492-482C-A85A-1CBBBD54C204}" type="datetimeFigureOut">
              <a:rPr lang="ru-RU"/>
              <a:pPr>
                <a:defRPr/>
              </a:pPr>
              <a:t>15.05.2022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fld id="{11F78F63-CB13-4155-AA9B-97AABCE9A3DC}" type="slidenum">
              <a:rPr lang="ru-RU"/>
              <a:pPr/>
              <a:t>‹#›</a:t>
            </a:fld>
            <a:endParaRPr lang="ru-RU"/>
          </a:p>
        </p:txBody>
      </p:sp>
    </p:spTree>
    <p:extLst>
      <p:ext uri="{BB962C8B-B14F-4D97-AF65-F5344CB8AC3E}">
        <p14:creationId xmlns:p14="http://schemas.microsoft.com/office/powerpoint/2010/main" val="1415018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EA75B7AF-44D8-4CB1-B434-E670851E5E64}" type="datetimeFigureOut">
              <a:rPr lang="ru-RU"/>
              <a:pPr>
                <a:defRPr/>
              </a:pPr>
              <a:t>15.05.2022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fld id="{21F47B70-80B1-468A-8529-CDBADAF69835}" type="slidenum">
              <a:rPr lang="ru-RU"/>
              <a:pPr/>
              <a:t>‹#›</a:t>
            </a:fld>
            <a:endParaRPr lang="ru-RU"/>
          </a:p>
        </p:txBody>
      </p:sp>
    </p:spTree>
    <p:extLst>
      <p:ext uri="{BB962C8B-B14F-4D97-AF65-F5344CB8AC3E}">
        <p14:creationId xmlns:p14="http://schemas.microsoft.com/office/powerpoint/2010/main" val="3923617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F8ACA685-6AE1-487F-A222-44AC6287AEED}" type="datetimeFigureOut">
              <a:rPr lang="ru-RU"/>
              <a:pPr>
                <a:defRPr/>
              </a:pPr>
              <a:t>15.05.2022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B6DD97"/>
                </a:solidFill>
                <a:latin typeface="Calibri" panose="020F0502020204030204" pitchFamily="34" charset="0"/>
              </a:defRPr>
            </a:lvl1pPr>
          </a:lstStyle>
          <a:p>
            <a:fld id="{B3AC43F8-B89F-4C8A-98CD-2C3373B60027}"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p:titleStyle>
    <p:bodyStyle>
      <a:lvl1pPr marL="342900" indent="-342900" algn="l"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059832" y="3212976"/>
            <a:ext cx="5904656" cy="3645024"/>
          </a:xfrm>
        </p:spPr>
        <p:style>
          <a:lnRef idx="0">
            <a:scrgbClr r="0" g="0" b="0"/>
          </a:lnRef>
          <a:fillRef idx="1001">
            <a:schemeClr val="lt1"/>
          </a:fillRef>
          <a:effectRef idx="0">
            <a:scrgbClr r="0" g="0" b="0"/>
          </a:effectRef>
          <a:fontRef idx="major"/>
        </p:style>
        <p:txBody>
          <a:bodyPr rtlCol="0">
            <a:normAutofit lnSpcReduction="10000"/>
          </a:bodyPr>
          <a:lstStyle/>
          <a:p>
            <a:pPr fontAlgn="auto">
              <a:spcAft>
                <a:spcPts val="0"/>
              </a:spcAft>
              <a:defRPr/>
            </a:pPr>
            <a:r>
              <a:rPr lang="ru-RU" b="1" dirty="0" smtClean="0">
                <a:ln w="12700">
                  <a:solidFill>
                    <a:schemeClr val="accent3">
                      <a:lumMod val="75000"/>
                    </a:schemeClr>
                  </a:solidFill>
                </a:ln>
                <a:solidFill>
                  <a:srgbClr val="002060"/>
                </a:solidFill>
                <a:latin typeface="Monotype Corsiva" panose="03010101010201010101" pitchFamily="66" charset="0"/>
              </a:rPr>
              <a:t/>
            </a:r>
            <a:br>
              <a:rPr lang="ru-RU" b="1" dirty="0" smtClean="0">
                <a:ln w="12700">
                  <a:solidFill>
                    <a:schemeClr val="accent3">
                      <a:lumMod val="75000"/>
                    </a:schemeClr>
                  </a:solidFill>
                </a:ln>
                <a:solidFill>
                  <a:srgbClr val="002060"/>
                </a:solidFill>
                <a:latin typeface="Monotype Corsiva" panose="03010101010201010101" pitchFamily="66" charset="0"/>
              </a:rPr>
            </a:br>
            <a:r>
              <a:rPr lang="ru-RU" b="1" dirty="0" smtClean="0">
                <a:ln w="12700">
                  <a:solidFill>
                    <a:schemeClr val="accent3">
                      <a:lumMod val="75000"/>
                    </a:schemeClr>
                  </a:solidFill>
                </a:ln>
                <a:solidFill>
                  <a:srgbClr val="00040C"/>
                </a:solidFill>
                <a:latin typeface="Times New Roman" pitchFamily="18" charset="0"/>
                <a:cs typeface="Times New Roman" pitchFamily="18" charset="0"/>
              </a:rPr>
              <a:t>«Использование мнемотехники в развитии связной речи детей старшего дошкольного возраста»</a:t>
            </a:r>
            <a:endParaRPr lang="ru-RU" i="1" dirty="0" smtClean="0">
              <a:solidFill>
                <a:srgbClr val="00040C"/>
              </a:solidFill>
              <a:latin typeface="Times New Roman" panose="02020603050405020304" pitchFamily="18" charset="0"/>
              <a:cs typeface="Times New Roman" panose="02020603050405020304" pitchFamily="18" charset="0"/>
            </a:endParaRPr>
          </a:p>
          <a:p>
            <a:pPr algn="r" fontAlgn="auto">
              <a:spcAft>
                <a:spcPts val="0"/>
              </a:spcAft>
              <a:defRPr/>
            </a:pPr>
            <a:endParaRPr lang="ru-RU" sz="2300" i="1" dirty="0" smtClean="0">
              <a:solidFill>
                <a:srgbClr val="00040C"/>
              </a:solidFill>
              <a:latin typeface="Times New Roman" panose="02020603050405020304" pitchFamily="18" charset="0"/>
              <a:cs typeface="Times New Roman" panose="02020603050405020304" pitchFamily="18" charset="0"/>
            </a:endParaRPr>
          </a:p>
          <a:p>
            <a:pPr algn="r" fontAlgn="auto">
              <a:spcAft>
                <a:spcPts val="0"/>
              </a:spcAft>
              <a:defRPr/>
            </a:pPr>
            <a:r>
              <a:rPr lang="ru-RU" sz="2000" i="1" dirty="0" smtClean="0">
                <a:solidFill>
                  <a:srgbClr val="00040C"/>
                </a:solidFill>
                <a:latin typeface="Times New Roman" panose="02020603050405020304" pitchFamily="18" charset="0"/>
                <a:cs typeface="Times New Roman" panose="02020603050405020304" pitchFamily="18" charset="0"/>
              </a:rPr>
              <a:t>Составила:</a:t>
            </a:r>
          </a:p>
          <a:p>
            <a:pPr algn="r" fontAlgn="auto">
              <a:spcAft>
                <a:spcPts val="0"/>
              </a:spcAft>
              <a:defRPr/>
            </a:pPr>
            <a:r>
              <a:rPr lang="ru-RU" sz="2000" i="1" dirty="0" smtClean="0">
                <a:solidFill>
                  <a:srgbClr val="00040C"/>
                </a:solidFill>
                <a:latin typeface="Times New Roman" panose="02020603050405020304" pitchFamily="18" charset="0"/>
                <a:cs typeface="Times New Roman" panose="02020603050405020304" pitchFamily="18" charset="0"/>
              </a:rPr>
              <a:t>Рыльская Елена Александровна</a:t>
            </a:r>
          </a:p>
          <a:p>
            <a:pPr fontAlgn="auto">
              <a:spcAft>
                <a:spcPts val="0"/>
              </a:spcAft>
              <a:defRPr/>
            </a:pPr>
            <a:endParaRPr lang="ru-RU" sz="2800" i="1" dirty="0" smtClean="0">
              <a:solidFill>
                <a:srgbClr val="002060"/>
              </a:solidFill>
              <a:latin typeface="Times New Roman" panose="02020603050405020304" pitchFamily="18" charset="0"/>
              <a:cs typeface="Times New Roman" panose="02020603050405020304" pitchFamily="18" charset="0"/>
            </a:endParaRPr>
          </a:p>
        </p:txBody>
      </p:sp>
      <p:sp>
        <p:nvSpPr>
          <p:cNvPr id="4" name="Заголовок 3"/>
          <p:cNvSpPr>
            <a:spLocks noGrp="1"/>
          </p:cNvSpPr>
          <p:nvPr>
            <p:ph type="ctrTitle"/>
          </p:nvPr>
        </p:nvSpPr>
        <p:spPr/>
        <p:txBody>
          <a:bodyPr/>
          <a:lstStyle/>
          <a:p>
            <a:r>
              <a:rPr lang="ru-RU" b="1" dirty="0" smtClean="0">
                <a:solidFill>
                  <a:srgbClr val="00040C"/>
                </a:solidFill>
                <a:latin typeface="Times New Roman" pitchFamily="18" charset="0"/>
                <a:cs typeface="Times New Roman" pitchFamily="18" charset="0"/>
              </a:rPr>
              <a:t>Отчёт по самообразованию</a:t>
            </a:r>
            <a:endParaRPr lang="ru-RU" b="1" dirty="0">
              <a:solidFill>
                <a:srgbClr val="00040C"/>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071546"/>
          </a:xfrm>
          <a:solidFill>
            <a:srgbClr val="92D050"/>
          </a:solidFill>
        </p:spPr>
        <p:txBody>
          <a:bodyPr rtlCol="0">
            <a:normAutofit/>
          </a:bodyPr>
          <a:lstStyle/>
          <a:p>
            <a:pPr fontAlgn="auto">
              <a:spcAft>
                <a:spcPts val="0"/>
              </a:spcAft>
              <a:defRPr/>
            </a:pPr>
            <a:r>
              <a:rPr lang="ru-RU" sz="3200" b="1" dirty="0" smtClean="0">
                <a:ln>
                  <a:solidFill>
                    <a:schemeClr val="accent3">
                      <a:lumMod val="75000"/>
                    </a:schemeClr>
                  </a:solidFill>
                </a:ln>
                <a:solidFill>
                  <a:srgbClr val="00040C"/>
                </a:solidFill>
                <a:latin typeface="Times New Roman" pitchFamily="18" charset="0"/>
                <a:cs typeface="Times New Roman" pitchFamily="18" charset="0"/>
              </a:rPr>
              <a:t>Составление рассказа по сюжетной картине «Зимние забавы»</a:t>
            </a:r>
          </a:p>
        </p:txBody>
      </p:sp>
      <p:sp>
        <p:nvSpPr>
          <p:cNvPr id="5" name="Содержимое 4"/>
          <p:cNvSpPr>
            <a:spLocks noGrp="1"/>
          </p:cNvSpPr>
          <p:nvPr>
            <p:ph idx="1"/>
          </p:nvPr>
        </p:nvSpPr>
        <p:spPr>
          <a:xfrm>
            <a:off x="1714480" y="2285992"/>
            <a:ext cx="3929090" cy="2428892"/>
          </a:xfrm>
        </p:spPr>
        <p:txBody>
          <a:bodyPr/>
          <a:lstStyle/>
          <a:p>
            <a:pPr algn="just">
              <a:buNone/>
            </a:pPr>
            <a:r>
              <a:rPr lang="ru-RU" sz="2400" dirty="0" smtClean="0">
                <a:solidFill>
                  <a:schemeClr val="accent5"/>
                </a:solidFill>
                <a:latin typeface="Times New Roman" pitchFamily="18" charset="0"/>
                <a:cs typeface="Times New Roman" pitchFamily="18" charset="0"/>
              </a:rPr>
              <a:t>     </a:t>
            </a:r>
            <a:endParaRPr lang="ru-RU" sz="2800" dirty="0">
              <a:solidFill>
                <a:schemeClr val="accent5"/>
              </a:solidFill>
              <a:latin typeface="Times New Roman" pitchFamily="18" charset="0"/>
              <a:cs typeface="Times New Roman" pitchFamily="18" charset="0"/>
            </a:endParaRPr>
          </a:p>
        </p:txBody>
      </p:sp>
      <p:pic>
        <p:nvPicPr>
          <p:cNvPr id="6" name="Рисунок 5" descr="981601.jpg"/>
          <p:cNvPicPr>
            <a:picLocks noChangeAspect="1"/>
          </p:cNvPicPr>
          <p:nvPr/>
        </p:nvPicPr>
        <p:blipFill>
          <a:blip r:embed="rId3" cstate="screen"/>
          <a:stretch>
            <a:fillRect/>
          </a:stretch>
        </p:blipFill>
        <p:spPr>
          <a:xfrm>
            <a:off x="3707904" y="1340768"/>
            <a:ext cx="5250160" cy="3937620"/>
          </a:xfrm>
          <a:prstGeom prst="rect">
            <a:avLst/>
          </a:prstGeom>
        </p:spPr>
      </p:pic>
      <p:pic>
        <p:nvPicPr>
          <p:cNvPr id="7" name="Рисунок 6" descr="IMG_6202.JPG"/>
          <p:cNvPicPr>
            <a:picLocks noChangeAspect="1"/>
          </p:cNvPicPr>
          <p:nvPr/>
        </p:nvPicPr>
        <p:blipFill>
          <a:blip r:embed="rId4" cstate="screen">
            <a:lum bright="20000"/>
          </a:blip>
          <a:srcRect/>
          <a:stretch>
            <a:fillRect/>
          </a:stretch>
        </p:blipFill>
        <p:spPr>
          <a:xfrm>
            <a:off x="500034" y="1643050"/>
            <a:ext cx="2928958" cy="321471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071546"/>
          </a:xfrm>
          <a:solidFill>
            <a:srgbClr val="92D050"/>
          </a:solidFill>
        </p:spPr>
        <p:txBody>
          <a:bodyPr rtlCol="0">
            <a:normAutofit/>
          </a:bodyPr>
          <a:lstStyle/>
          <a:p>
            <a:pPr fontAlgn="auto">
              <a:spcAft>
                <a:spcPts val="0"/>
              </a:spcAft>
              <a:defRPr/>
            </a:pPr>
            <a:r>
              <a:rPr lang="ru-RU" sz="4000" b="1" dirty="0" smtClean="0">
                <a:solidFill>
                  <a:srgbClr val="00040C"/>
                </a:solidFill>
                <a:latin typeface="Times New Roman" pitchFamily="18" charset="0"/>
                <a:cs typeface="Times New Roman" pitchFamily="18" charset="0"/>
              </a:rPr>
              <a:t>Заучивание стихотворений</a:t>
            </a:r>
          </a:p>
        </p:txBody>
      </p:sp>
      <p:sp>
        <p:nvSpPr>
          <p:cNvPr id="4" name="Объект 3"/>
          <p:cNvSpPr>
            <a:spLocks noGrp="1"/>
          </p:cNvSpPr>
          <p:nvPr>
            <p:ph idx="1"/>
          </p:nvPr>
        </p:nvSpPr>
        <p:spPr>
          <a:xfrm>
            <a:off x="457200" y="1196752"/>
            <a:ext cx="8229600" cy="4929411"/>
          </a:xfrm>
        </p:spPr>
        <p:txBody>
          <a:bodyPr/>
          <a:lstStyle/>
          <a:p>
            <a:pPr marL="0" indent="0">
              <a:buNone/>
            </a:pPr>
            <a:r>
              <a:rPr lang="ru-RU" sz="2400" dirty="0">
                <a:solidFill>
                  <a:srgbClr val="00040C"/>
                </a:solidFill>
                <a:latin typeface="Times New Roman" pitchFamily="18" charset="0"/>
                <a:cs typeface="Times New Roman" pitchFamily="18" charset="0"/>
              </a:rPr>
              <a:t>У</a:t>
            </a:r>
            <a:r>
              <a:rPr lang="ru-RU" sz="2400" dirty="0" smtClean="0">
                <a:solidFill>
                  <a:srgbClr val="00040C"/>
                </a:solidFill>
                <a:latin typeface="Times New Roman" pitchFamily="18" charset="0"/>
                <a:cs typeface="Times New Roman" pitchFamily="18" charset="0"/>
              </a:rPr>
              <a:t> </a:t>
            </a:r>
            <a:r>
              <a:rPr lang="ru-RU" sz="2400" dirty="0">
                <a:solidFill>
                  <a:srgbClr val="00040C"/>
                </a:solidFill>
                <a:latin typeface="Times New Roman" pitchFamily="18" charset="0"/>
                <a:cs typeface="Times New Roman" pitchFamily="18" charset="0"/>
              </a:rPr>
              <a:t>детей вызывает большие трудности. Очень важно пробудить интерес, увлечь их, раскрепостить и превратить этот процесс в любимый и самый доступный вид деятельности – игру. Суть </a:t>
            </a:r>
            <a:r>
              <a:rPr lang="ru-RU" sz="2400" dirty="0" err="1">
                <a:solidFill>
                  <a:srgbClr val="00040C"/>
                </a:solidFill>
                <a:latin typeface="Times New Roman" pitchFamily="18" charset="0"/>
                <a:cs typeface="Times New Roman" pitchFamily="18" charset="0"/>
              </a:rPr>
              <a:t>мнемотаблиц</a:t>
            </a:r>
            <a:r>
              <a:rPr lang="ru-RU" sz="2400" dirty="0">
                <a:solidFill>
                  <a:srgbClr val="00040C"/>
                </a:solidFill>
                <a:latin typeface="Times New Roman" pitchFamily="18" charset="0"/>
                <a:cs typeface="Times New Roman" pitchFamily="18" charset="0"/>
              </a:rPr>
              <a:t> при заучивании стихотворений заключается в следующем: на каждое слово или маленькое словосочетание придумывается картинка (изображение), таким образом, всё стихотворение зарисовывается схематически. После этого ребенок по памяти, используя графическое изображение, воспроизводит стихотворение целиком. На начальном этапе дети с большим трудом запоминали маленькие четверостишия, но в дальнейшем объем запоминаемой информации увеличился.</a:t>
            </a:r>
          </a:p>
          <a:p>
            <a:pPr marL="0" indent="0">
              <a:buNone/>
            </a:pPr>
            <a:endParaRPr lang="ru-RU" sz="2400" dirty="0">
              <a:solidFill>
                <a:srgbClr val="00040C"/>
              </a:solidFill>
              <a:latin typeface="Times New Roman" pitchFamily="18" charset="0"/>
              <a:cs typeface="Times New Roman" pitchFamily="18" charset="0"/>
            </a:endParaRPr>
          </a:p>
        </p:txBody>
      </p:sp>
    </p:spTree>
    <p:extLst>
      <p:ext uri="{BB962C8B-B14F-4D97-AF65-F5344CB8AC3E}">
        <p14:creationId xmlns:p14="http://schemas.microsoft.com/office/powerpoint/2010/main" val="16584206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052736"/>
          </a:xfrm>
          <a:solidFill>
            <a:srgbClr val="92D050"/>
          </a:solidFill>
        </p:spPr>
        <p:txBody>
          <a:bodyPr rtlCol="0">
            <a:normAutofit/>
            <a:scene3d>
              <a:camera prst="orthographicFront"/>
              <a:lightRig rig="soft" dir="t">
                <a:rot lat="0" lon="0" rev="10800000"/>
              </a:lightRig>
            </a:scene3d>
            <a:sp3d>
              <a:bevelT w="27940" h="12700"/>
              <a:contourClr>
                <a:srgbClr val="DDDDDD"/>
              </a:contourClr>
            </a:sp3d>
          </a:bodyPr>
          <a:lstStyle/>
          <a:p>
            <a:pPr fontAlgn="auto">
              <a:spcAft>
                <a:spcPts val="0"/>
              </a:spcAft>
              <a:defRPr/>
            </a:pPr>
            <a:r>
              <a:rPr lang="ru-RU" sz="3600" b="1" spc="150" dirty="0" smtClean="0">
                <a:ln w="28575">
                  <a:solidFill>
                    <a:schemeClr val="accent6"/>
                  </a:solidFill>
                </a:ln>
                <a:solidFill>
                  <a:srgbClr val="00040C"/>
                </a:solidFill>
                <a:latin typeface="Times New Roman" pitchFamily="18" charset="0"/>
                <a:cs typeface="Times New Roman" pitchFamily="18" charset="0"/>
              </a:rPr>
              <a:t>Подарок маме</a:t>
            </a:r>
          </a:p>
        </p:txBody>
      </p:sp>
      <p:sp>
        <p:nvSpPr>
          <p:cNvPr id="3" name="Объект 2"/>
          <p:cNvSpPr>
            <a:spLocks noGrp="1"/>
          </p:cNvSpPr>
          <p:nvPr>
            <p:ph idx="1"/>
          </p:nvPr>
        </p:nvSpPr>
        <p:spPr>
          <a:xfrm>
            <a:off x="5292080" y="1484784"/>
            <a:ext cx="3240360" cy="4641379"/>
          </a:xfrm>
        </p:spPr>
        <p:txBody>
          <a:bodyPr/>
          <a:lstStyle/>
          <a:p>
            <a:pPr algn="ctr">
              <a:buNone/>
            </a:pPr>
            <a:r>
              <a:rPr lang="ru-RU" sz="2000" dirty="0" smtClean="0">
                <a:solidFill>
                  <a:srgbClr val="00040C"/>
                </a:solidFill>
                <a:latin typeface="Times New Roman" pitchFamily="18" charset="0"/>
                <a:cs typeface="Times New Roman" pitchFamily="18" charset="0"/>
              </a:rPr>
              <a:t>Сорвала я в поле</a:t>
            </a:r>
          </a:p>
          <a:p>
            <a:pPr algn="ctr">
              <a:buNone/>
            </a:pPr>
            <a:r>
              <a:rPr lang="ru-RU" sz="2000" dirty="0" smtClean="0">
                <a:solidFill>
                  <a:srgbClr val="00040C"/>
                </a:solidFill>
                <a:latin typeface="Times New Roman" pitchFamily="18" charset="0"/>
                <a:cs typeface="Times New Roman" pitchFamily="18" charset="0"/>
              </a:rPr>
              <a:t>Цветик голубой,</a:t>
            </a:r>
          </a:p>
          <a:p>
            <a:pPr algn="ctr">
              <a:buNone/>
            </a:pPr>
            <a:r>
              <a:rPr lang="ru-RU" sz="2000" dirty="0" smtClean="0">
                <a:solidFill>
                  <a:srgbClr val="00040C"/>
                </a:solidFill>
                <a:latin typeface="Times New Roman" pitchFamily="18" charset="0"/>
                <a:cs typeface="Times New Roman" pitchFamily="18" charset="0"/>
              </a:rPr>
              <a:t>Принесу в подарок</a:t>
            </a:r>
          </a:p>
          <a:p>
            <a:pPr algn="ctr">
              <a:buNone/>
            </a:pPr>
            <a:r>
              <a:rPr lang="ru-RU" sz="2000" dirty="0" smtClean="0">
                <a:solidFill>
                  <a:srgbClr val="00040C"/>
                </a:solidFill>
                <a:latin typeface="Times New Roman" pitchFamily="18" charset="0"/>
                <a:cs typeface="Times New Roman" pitchFamily="18" charset="0"/>
              </a:rPr>
              <a:t>Маме дорогой.</a:t>
            </a:r>
          </a:p>
          <a:p>
            <a:pPr algn="ctr">
              <a:buNone/>
            </a:pPr>
            <a:r>
              <a:rPr lang="ru-RU" sz="2000" dirty="0" smtClean="0">
                <a:solidFill>
                  <a:srgbClr val="00040C"/>
                </a:solidFill>
                <a:latin typeface="Times New Roman" pitchFamily="18" charset="0"/>
                <a:cs typeface="Times New Roman" pitchFamily="18" charset="0"/>
              </a:rPr>
              <a:t>Я его на платье</a:t>
            </a:r>
          </a:p>
          <a:p>
            <a:pPr algn="ctr">
              <a:buNone/>
            </a:pPr>
            <a:r>
              <a:rPr lang="ru-RU" sz="2000" dirty="0" smtClean="0">
                <a:solidFill>
                  <a:srgbClr val="00040C"/>
                </a:solidFill>
                <a:latin typeface="Times New Roman" pitchFamily="18" charset="0"/>
                <a:cs typeface="Times New Roman" pitchFamily="18" charset="0"/>
              </a:rPr>
              <a:t>Маме приколю.</a:t>
            </a:r>
          </a:p>
          <a:p>
            <a:pPr algn="ctr">
              <a:buNone/>
            </a:pPr>
            <a:r>
              <a:rPr lang="ru-RU" sz="2000" dirty="0" smtClean="0">
                <a:solidFill>
                  <a:srgbClr val="00040C"/>
                </a:solidFill>
                <a:latin typeface="Times New Roman" pitchFamily="18" charset="0"/>
                <a:cs typeface="Times New Roman" pitchFamily="18" charset="0"/>
              </a:rPr>
              <a:t>Больше всех на свете</a:t>
            </a:r>
          </a:p>
          <a:p>
            <a:pPr algn="ctr">
              <a:buNone/>
            </a:pPr>
            <a:r>
              <a:rPr lang="ru-RU" sz="2000" dirty="0" smtClean="0">
                <a:solidFill>
                  <a:srgbClr val="00040C"/>
                </a:solidFill>
                <a:latin typeface="Times New Roman" pitchFamily="18" charset="0"/>
                <a:cs typeface="Times New Roman" pitchFamily="18" charset="0"/>
              </a:rPr>
              <a:t>Маму я люблю.</a:t>
            </a:r>
          </a:p>
          <a:p>
            <a:pPr algn="r">
              <a:buNone/>
            </a:pPr>
            <a:r>
              <a:rPr lang="ru-RU" sz="2000" dirty="0" smtClean="0">
                <a:solidFill>
                  <a:srgbClr val="00040C"/>
                </a:solidFill>
                <a:latin typeface="Times New Roman" pitchFamily="18" charset="0"/>
                <a:cs typeface="Times New Roman" pitchFamily="18" charset="0"/>
              </a:rPr>
              <a:t>Т. Волгина</a:t>
            </a:r>
            <a:endParaRPr lang="ru-RU" sz="2000" dirty="0">
              <a:solidFill>
                <a:srgbClr val="00040C"/>
              </a:solidFill>
              <a:latin typeface="Times New Roman" pitchFamily="18" charset="0"/>
              <a:cs typeface="Times New Roman" pitchFamily="18" charset="0"/>
            </a:endParaRPr>
          </a:p>
        </p:txBody>
      </p:sp>
      <p:pic>
        <p:nvPicPr>
          <p:cNvPr id="4" name="Picture 2" descr="http://30ahtub-dou1.caduk.ru/images/bezyimyannyiy1.jpg"/>
          <p:cNvPicPr>
            <a:picLocks noChangeAspect="1" noChangeArrowheads="1"/>
          </p:cNvPicPr>
          <p:nvPr/>
        </p:nvPicPr>
        <p:blipFill>
          <a:blip r:embed="rId3" cstate="screen"/>
          <a:srcRect/>
          <a:stretch>
            <a:fillRect/>
          </a:stretch>
        </p:blipFill>
        <p:spPr bwMode="auto">
          <a:xfrm>
            <a:off x="827584" y="1196752"/>
            <a:ext cx="3456384" cy="4984905"/>
          </a:xfrm>
          <a:prstGeom prst="rect">
            <a:avLst/>
          </a:prstGeom>
          <a:noFill/>
        </p:spPr>
      </p:pic>
    </p:spTree>
    <p:extLst>
      <p:ext uri="{BB962C8B-B14F-4D97-AF65-F5344CB8AC3E}">
        <p14:creationId xmlns:p14="http://schemas.microsoft.com/office/powerpoint/2010/main" val="34050879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071546"/>
          </a:xfrm>
          <a:solidFill>
            <a:srgbClr val="92D050"/>
          </a:solidFill>
        </p:spPr>
        <p:txBody>
          <a:bodyPr rtlCol="0">
            <a:normAutofit/>
          </a:bodyPr>
          <a:lstStyle/>
          <a:p>
            <a:pPr fontAlgn="auto">
              <a:spcAft>
                <a:spcPts val="0"/>
              </a:spcAft>
              <a:defRPr/>
            </a:pPr>
            <a:r>
              <a:rPr lang="ru-RU" sz="4000" b="1" dirty="0" smtClean="0">
                <a:solidFill>
                  <a:srgbClr val="00040C"/>
                </a:solidFill>
                <a:latin typeface="Times New Roman" pitchFamily="18" charset="0"/>
                <a:cs typeface="Times New Roman" pitchFamily="18" charset="0"/>
              </a:rPr>
              <a:t>Художественная литература</a:t>
            </a:r>
          </a:p>
        </p:txBody>
      </p:sp>
      <p:sp>
        <p:nvSpPr>
          <p:cNvPr id="4" name="Объект 3"/>
          <p:cNvSpPr>
            <a:spLocks noGrp="1"/>
          </p:cNvSpPr>
          <p:nvPr>
            <p:ph idx="1"/>
          </p:nvPr>
        </p:nvSpPr>
        <p:spPr>
          <a:xfrm>
            <a:off x="457200" y="1196752"/>
            <a:ext cx="8229600" cy="4929411"/>
          </a:xfrm>
        </p:spPr>
        <p:txBody>
          <a:bodyPr/>
          <a:lstStyle/>
          <a:p>
            <a:pPr marL="0" indent="0">
              <a:buNone/>
            </a:pPr>
            <a:endParaRPr lang="ru-RU" sz="2400" dirty="0">
              <a:solidFill>
                <a:srgbClr val="00040C"/>
              </a:solidFill>
              <a:latin typeface="Times New Roman" pitchFamily="18" charset="0"/>
              <a:cs typeface="Times New Roman" pitchFamily="18" charset="0"/>
            </a:endParaRPr>
          </a:p>
          <a:p>
            <a:pPr marL="0" indent="0">
              <a:buNone/>
            </a:pPr>
            <a:endParaRPr lang="ru-RU" sz="2400" dirty="0">
              <a:solidFill>
                <a:srgbClr val="00040C"/>
              </a:solidFill>
              <a:latin typeface="Times New Roman" pitchFamily="18" charset="0"/>
              <a:cs typeface="Times New Roman" pitchFamily="18" charset="0"/>
            </a:endParaRPr>
          </a:p>
        </p:txBody>
      </p:sp>
      <p:sp>
        <p:nvSpPr>
          <p:cNvPr id="3" name="Прямоугольник 2"/>
          <p:cNvSpPr/>
          <p:nvPr/>
        </p:nvSpPr>
        <p:spPr>
          <a:xfrm>
            <a:off x="323528" y="1268760"/>
            <a:ext cx="8640960" cy="1384995"/>
          </a:xfrm>
          <a:prstGeom prst="rect">
            <a:avLst/>
          </a:prstGeom>
        </p:spPr>
        <p:txBody>
          <a:bodyPr wrap="square">
            <a:spAutoFit/>
          </a:bodyPr>
          <a:lstStyle/>
          <a:p>
            <a:r>
              <a:rPr lang="ru-RU" sz="2800" dirty="0">
                <a:solidFill>
                  <a:srgbClr val="00040C"/>
                </a:solidFill>
                <a:latin typeface="Times New Roman" pitchFamily="18" charset="0"/>
                <a:cs typeface="Times New Roman" pitchFamily="18" charset="0"/>
              </a:rPr>
              <a:t>При ознакомлении с художественной литературой мы вместе с детьми беседовали по тексту, рассматривали и отслеживали последовательность по схеме.</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0992" y="2653755"/>
            <a:ext cx="4896544" cy="3670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56996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071546"/>
          </a:xfrm>
          <a:solidFill>
            <a:srgbClr val="92D050"/>
          </a:solidFill>
        </p:spPr>
        <p:txBody>
          <a:bodyPr rtlCol="0">
            <a:normAutofit/>
          </a:bodyPr>
          <a:lstStyle/>
          <a:p>
            <a:pPr fontAlgn="auto">
              <a:spcAft>
                <a:spcPts val="0"/>
              </a:spcAft>
              <a:defRPr/>
            </a:pPr>
            <a:endParaRPr lang="ru-RU" sz="4000" b="1" dirty="0" smtClean="0">
              <a:solidFill>
                <a:srgbClr val="00040C"/>
              </a:solidFill>
              <a:latin typeface="Times New Roman" pitchFamily="18" charset="0"/>
              <a:cs typeface="Times New Roman" pitchFamily="18" charset="0"/>
            </a:endParaRPr>
          </a:p>
        </p:txBody>
      </p:sp>
      <p:sp>
        <p:nvSpPr>
          <p:cNvPr id="4" name="Объект 3"/>
          <p:cNvSpPr>
            <a:spLocks noGrp="1"/>
          </p:cNvSpPr>
          <p:nvPr>
            <p:ph idx="1"/>
          </p:nvPr>
        </p:nvSpPr>
        <p:spPr>
          <a:xfrm>
            <a:off x="457200" y="1196752"/>
            <a:ext cx="8229600" cy="4929411"/>
          </a:xfrm>
        </p:spPr>
        <p:txBody>
          <a:bodyPr/>
          <a:lstStyle/>
          <a:p>
            <a:pPr marL="0" indent="0">
              <a:buNone/>
            </a:pPr>
            <a:endParaRPr lang="ru-RU" sz="2400" dirty="0">
              <a:solidFill>
                <a:srgbClr val="00040C"/>
              </a:solidFill>
              <a:latin typeface="Times New Roman" pitchFamily="18" charset="0"/>
              <a:cs typeface="Times New Roman" pitchFamily="18" charset="0"/>
            </a:endParaRPr>
          </a:p>
          <a:p>
            <a:pPr marL="0" indent="0">
              <a:buNone/>
            </a:pPr>
            <a:endParaRPr lang="ru-RU" sz="2400" dirty="0">
              <a:solidFill>
                <a:srgbClr val="00040C"/>
              </a:solidFill>
              <a:latin typeface="Times New Roman" pitchFamily="18" charset="0"/>
              <a:cs typeface="Times New Roman" pitchFamily="18" charset="0"/>
            </a:endParaRPr>
          </a:p>
        </p:txBody>
      </p:sp>
      <p:sp>
        <p:nvSpPr>
          <p:cNvPr id="3" name="Прямоугольник 2"/>
          <p:cNvSpPr/>
          <p:nvPr/>
        </p:nvSpPr>
        <p:spPr>
          <a:xfrm>
            <a:off x="323528" y="1268760"/>
            <a:ext cx="8640960" cy="523220"/>
          </a:xfrm>
          <a:prstGeom prst="rect">
            <a:avLst/>
          </a:prstGeom>
        </p:spPr>
        <p:txBody>
          <a:bodyPr wrap="square">
            <a:spAutoFit/>
          </a:bodyPr>
          <a:lstStyle/>
          <a:p>
            <a:r>
              <a:rPr lang="ru-RU" sz="2800" dirty="0" smtClean="0">
                <a:solidFill>
                  <a:srgbClr val="00040C"/>
                </a:solidFill>
                <a:latin typeface="Times New Roman" pitchFamily="18" charset="0"/>
                <a:cs typeface="Times New Roman" pitchFamily="18" charset="0"/>
              </a:rPr>
              <a:t>.</a:t>
            </a:r>
            <a:endParaRPr lang="ru-RU" sz="2800" dirty="0">
              <a:solidFill>
                <a:srgbClr val="00040C"/>
              </a:solidFill>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13" y="-1292225"/>
            <a:ext cx="9242426" cy="944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69251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836712"/>
          </a:xfrm>
          <a:solidFill>
            <a:srgbClr val="92D050"/>
          </a:solidFill>
        </p:spPr>
        <p:txBody>
          <a:bodyPr rtlCol="0">
            <a:normAutofit/>
          </a:bodyPr>
          <a:lstStyle/>
          <a:p>
            <a:pPr lvl="0" fontAlgn="auto">
              <a:spcAft>
                <a:spcPts val="0"/>
              </a:spcAft>
              <a:defRPr/>
            </a:pPr>
            <a:endParaRPr lang="ru-RU" i="1" dirty="0" smtClean="0"/>
          </a:p>
        </p:txBody>
      </p:sp>
      <p:sp>
        <p:nvSpPr>
          <p:cNvPr id="10" name="Содержимое 9"/>
          <p:cNvSpPr>
            <a:spLocks noGrp="1"/>
          </p:cNvSpPr>
          <p:nvPr>
            <p:ph idx="1"/>
          </p:nvPr>
        </p:nvSpPr>
        <p:spPr>
          <a:xfrm flipV="1">
            <a:off x="457200" y="6126163"/>
            <a:ext cx="6851104" cy="45719"/>
          </a:xfrm>
        </p:spPr>
        <p:txBody>
          <a:bodyPr/>
          <a:lstStyle/>
          <a:p>
            <a:endParaRPr lang="ru-RU" dirty="0"/>
          </a:p>
        </p:txBody>
      </p:sp>
      <p:sp>
        <p:nvSpPr>
          <p:cNvPr id="3" name="Прямоугольник 2"/>
          <p:cNvSpPr/>
          <p:nvPr/>
        </p:nvSpPr>
        <p:spPr>
          <a:xfrm>
            <a:off x="107504" y="9748"/>
            <a:ext cx="8496944" cy="3108543"/>
          </a:xfrm>
          <a:prstGeom prst="rect">
            <a:avLst/>
          </a:prstGeom>
        </p:spPr>
        <p:txBody>
          <a:bodyPr wrap="square">
            <a:spAutoFit/>
          </a:bodyPr>
          <a:lstStyle/>
          <a:p>
            <a:r>
              <a:rPr lang="ru-RU" sz="2800" dirty="0">
                <a:solidFill>
                  <a:srgbClr val="00040C"/>
                </a:solidFill>
                <a:latin typeface="Times New Roman" pitchFamily="18" charset="0"/>
                <a:cs typeface="Times New Roman" pitchFamily="18" charset="0"/>
              </a:rPr>
              <a:t>Начинала работу от простого - к сложному. Иногда использовала цветные </a:t>
            </a:r>
            <a:r>
              <a:rPr lang="ru-RU" sz="2800" dirty="0" err="1">
                <a:solidFill>
                  <a:srgbClr val="00040C"/>
                </a:solidFill>
                <a:latin typeface="Times New Roman" pitchFamily="18" charset="0"/>
                <a:cs typeface="Times New Roman" pitchFamily="18" charset="0"/>
              </a:rPr>
              <a:t>мнемотаблицы</a:t>
            </a:r>
            <a:r>
              <a:rPr lang="ru-RU" sz="2800" dirty="0">
                <a:solidFill>
                  <a:srgbClr val="00040C"/>
                </a:solidFill>
                <a:latin typeface="Times New Roman" pitchFamily="18" charset="0"/>
                <a:cs typeface="Times New Roman" pitchFamily="18" charset="0"/>
              </a:rPr>
              <a:t>, т.к. у детей остаются в памяти отдельные образы: елочка – зеленая, ягода – красная. Для изготовления схем не требуются художественные способности, любой педагог в состоянии нарисовать символы и предметы к выбранному стихотворению, рассказу или загадке.</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2996952"/>
            <a:ext cx="5760640" cy="3861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958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0770" y="188640"/>
            <a:ext cx="8229600" cy="792088"/>
          </a:xfrm>
          <a:solidFill>
            <a:srgbClr val="92D050"/>
          </a:solidFill>
        </p:spPr>
        <p:txBody>
          <a:bodyPr rtlCol="0">
            <a:normAutofit/>
          </a:bodyPr>
          <a:lstStyle/>
          <a:p>
            <a:pPr fontAlgn="auto">
              <a:spcAft>
                <a:spcPts val="0"/>
              </a:spcAft>
              <a:defRPr/>
            </a:pPr>
            <a:r>
              <a:rPr lang="ru-RU" sz="3200" b="1" dirty="0" smtClean="0">
                <a:ln>
                  <a:solidFill>
                    <a:schemeClr val="accent3">
                      <a:lumMod val="75000"/>
                    </a:schemeClr>
                  </a:solidFill>
                </a:ln>
                <a:solidFill>
                  <a:srgbClr val="00040C"/>
                </a:solidFill>
                <a:latin typeface="Times New Roman" pitchFamily="18" charset="0"/>
                <a:cs typeface="Times New Roman" pitchFamily="18" charset="0"/>
              </a:rPr>
              <a:t>В результате использования </a:t>
            </a:r>
            <a:r>
              <a:rPr lang="ru-RU" sz="3200" b="1" dirty="0" err="1" smtClean="0">
                <a:ln>
                  <a:solidFill>
                    <a:schemeClr val="accent3">
                      <a:lumMod val="75000"/>
                    </a:schemeClr>
                  </a:solidFill>
                </a:ln>
                <a:solidFill>
                  <a:srgbClr val="00040C"/>
                </a:solidFill>
                <a:latin typeface="Times New Roman" pitchFamily="18" charset="0"/>
                <a:cs typeface="Times New Roman" pitchFamily="18" charset="0"/>
              </a:rPr>
              <a:t>мнемотаблиц</a:t>
            </a:r>
            <a:r>
              <a:rPr lang="ru-RU" sz="3200" b="1" dirty="0" smtClean="0">
                <a:ln>
                  <a:solidFill>
                    <a:schemeClr val="accent3">
                      <a:lumMod val="75000"/>
                    </a:schemeClr>
                  </a:solidFill>
                </a:ln>
                <a:solidFill>
                  <a:srgbClr val="00040C"/>
                </a:solidFill>
                <a:latin typeface="Times New Roman" pitchFamily="18" charset="0"/>
                <a:cs typeface="Times New Roman" pitchFamily="18" charset="0"/>
              </a:rPr>
              <a:t>:</a:t>
            </a:r>
          </a:p>
        </p:txBody>
      </p:sp>
      <p:sp>
        <p:nvSpPr>
          <p:cNvPr id="3" name="Объект 2"/>
          <p:cNvSpPr>
            <a:spLocks noGrp="1"/>
          </p:cNvSpPr>
          <p:nvPr>
            <p:ph idx="1"/>
          </p:nvPr>
        </p:nvSpPr>
        <p:spPr>
          <a:xfrm>
            <a:off x="323528" y="1052736"/>
            <a:ext cx="8640960" cy="4608512"/>
          </a:xfrm>
        </p:spPr>
        <p:txBody>
          <a:bodyPr/>
          <a:lstStyle/>
          <a:p>
            <a:pPr marL="0" indent="0">
              <a:buNone/>
              <a:defRPr/>
            </a:pPr>
            <a:r>
              <a:rPr lang="ru-RU" sz="2800" dirty="0" smtClean="0">
                <a:solidFill>
                  <a:srgbClr val="00040C"/>
                </a:solidFill>
                <a:latin typeface="Times New Roman" pitchFamily="18" charset="0"/>
                <a:cs typeface="Times New Roman" pitchFamily="18" charset="0"/>
              </a:rPr>
              <a:t>Расширился не только словарный запас, но и знания об окружающем мире.</a:t>
            </a:r>
          </a:p>
          <a:p>
            <a:pPr marL="0" indent="0">
              <a:buNone/>
              <a:defRPr/>
            </a:pPr>
            <a:r>
              <a:rPr lang="ru-RU" sz="2800" dirty="0" smtClean="0">
                <a:solidFill>
                  <a:srgbClr val="00040C"/>
                </a:solidFill>
                <a:latin typeface="Times New Roman" pitchFamily="18" charset="0"/>
                <a:cs typeface="Times New Roman" pitchFamily="18" charset="0"/>
              </a:rPr>
              <a:t>Появилось желание пересказывать — ребенок понимает, что это совсем не трудно.</a:t>
            </a:r>
          </a:p>
          <a:p>
            <a:pPr marL="0" indent="0">
              <a:buNone/>
              <a:defRPr/>
            </a:pPr>
            <a:r>
              <a:rPr lang="ru-RU" sz="2800" dirty="0" smtClean="0">
                <a:solidFill>
                  <a:srgbClr val="00040C"/>
                </a:solidFill>
                <a:latin typeface="Times New Roman" pitchFamily="18" charset="0"/>
                <a:cs typeface="Times New Roman" pitchFamily="18" charset="0"/>
              </a:rPr>
              <a:t>Заучивание стихов превратилось  в игру, которая очень нравится детям.</a:t>
            </a:r>
          </a:p>
          <a:p>
            <a:pPr marL="0" indent="0">
              <a:buNone/>
              <a:defRPr/>
            </a:pPr>
            <a:r>
              <a:rPr lang="ru-RU" sz="2800" dirty="0" smtClean="0">
                <a:solidFill>
                  <a:srgbClr val="00040C"/>
                </a:solidFill>
                <a:latin typeface="Times New Roman" pitchFamily="18" charset="0"/>
                <a:cs typeface="Times New Roman" pitchFamily="18" charset="0"/>
              </a:rPr>
              <a:t>Это является одним из эффективных способов развития связной речи дошкольников.</a:t>
            </a:r>
          </a:p>
          <a:p>
            <a:pPr>
              <a:buNone/>
              <a:defRPr/>
            </a:pPr>
            <a:endParaRPr lang="ru-RU" sz="1600" i="1" u="sng" dirty="0" smtClean="0">
              <a:solidFill>
                <a:srgbClr val="00040C"/>
              </a:solidFill>
              <a:latin typeface="Bookman Old Style" pitchFamily="18" charset="0"/>
            </a:endParaRPr>
          </a:p>
          <a:p>
            <a:pPr marL="0" indent="0" algn="ctr">
              <a:buNone/>
            </a:pPr>
            <a:r>
              <a:rPr lang="ru-RU" dirty="0" smtClean="0">
                <a:solidFill>
                  <a:srgbClr val="00040C"/>
                </a:solidFill>
                <a:latin typeface="Times New Roman" panose="02020603050405020304" pitchFamily="18" charset="0"/>
                <a:cs typeface="Times New Roman" panose="02020603050405020304" pitchFamily="18" charset="0"/>
              </a:rPr>
              <a:t>	</a:t>
            </a:r>
            <a:endParaRPr lang="ru-RU" i="1" dirty="0">
              <a:solidFill>
                <a:srgbClr val="00040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971727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0770" y="188640"/>
            <a:ext cx="8229600" cy="792088"/>
          </a:xfrm>
          <a:solidFill>
            <a:srgbClr val="92D050"/>
          </a:solidFill>
        </p:spPr>
        <p:txBody>
          <a:bodyPr rtlCol="0">
            <a:normAutofit/>
          </a:bodyPr>
          <a:lstStyle/>
          <a:p>
            <a:pPr fontAlgn="auto">
              <a:spcAft>
                <a:spcPts val="0"/>
              </a:spcAft>
              <a:defRPr/>
            </a:pPr>
            <a:endParaRPr lang="ru-RU" sz="3200" b="1" dirty="0" smtClean="0">
              <a:ln>
                <a:solidFill>
                  <a:schemeClr val="accent3">
                    <a:lumMod val="75000"/>
                  </a:schemeClr>
                </a:solidFill>
              </a:ln>
              <a:solidFill>
                <a:srgbClr val="00040C"/>
              </a:solidFill>
              <a:latin typeface="Times New Roman" pitchFamily="18" charset="0"/>
              <a:cs typeface="Times New Roman" pitchFamily="18" charset="0"/>
            </a:endParaRPr>
          </a:p>
        </p:txBody>
      </p:sp>
      <p:sp>
        <p:nvSpPr>
          <p:cNvPr id="3" name="Объект 2"/>
          <p:cNvSpPr>
            <a:spLocks noGrp="1"/>
          </p:cNvSpPr>
          <p:nvPr>
            <p:ph idx="1"/>
          </p:nvPr>
        </p:nvSpPr>
        <p:spPr>
          <a:xfrm>
            <a:off x="611560" y="1268760"/>
            <a:ext cx="7920880" cy="4464496"/>
          </a:xfrm>
        </p:spPr>
        <p:txBody>
          <a:bodyPr/>
          <a:lstStyle/>
          <a:p>
            <a:pPr>
              <a:buNone/>
              <a:defRPr/>
            </a:pPr>
            <a:endParaRPr lang="ru-RU" sz="1600" i="1" u="sng" dirty="0" smtClean="0">
              <a:solidFill>
                <a:srgbClr val="00040C"/>
              </a:solidFill>
              <a:latin typeface="Bookman Old Style" pitchFamily="18" charset="0"/>
            </a:endParaRPr>
          </a:p>
          <a:p>
            <a:pPr algn="ctr">
              <a:buNone/>
              <a:defRPr/>
            </a:pPr>
            <a:r>
              <a:rPr lang="ru-RU" sz="2800" b="1" i="1" u="sng" dirty="0" smtClean="0">
                <a:solidFill>
                  <a:srgbClr val="00040C"/>
                </a:solidFill>
                <a:latin typeface="Times New Roman" pitchFamily="18" charset="0"/>
                <a:cs typeface="Times New Roman" pitchFamily="18" charset="0"/>
              </a:rPr>
              <a:t>Необходимо помнить: </a:t>
            </a:r>
          </a:p>
          <a:p>
            <a:pPr algn="ctr">
              <a:buNone/>
              <a:defRPr/>
            </a:pPr>
            <a:r>
              <a:rPr lang="ru-RU" sz="2800" dirty="0" smtClean="0">
                <a:solidFill>
                  <a:srgbClr val="00040C"/>
                </a:solidFill>
                <a:latin typeface="Times New Roman" pitchFamily="18" charset="0"/>
                <a:cs typeface="Times New Roman" pitchFamily="18" charset="0"/>
              </a:rPr>
              <a:t>уровень речевого развития определяется словарным запасом ребёнка. </a:t>
            </a:r>
          </a:p>
          <a:p>
            <a:pPr algn="ctr">
              <a:buNone/>
              <a:defRPr/>
            </a:pPr>
            <a:r>
              <a:rPr lang="ru-RU" sz="2800" dirty="0" smtClean="0">
                <a:solidFill>
                  <a:srgbClr val="00040C"/>
                </a:solidFill>
                <a:latin typeface="Times New Roman" pitchFamily="18" charset="0"/>
                <a:cs typeface="Times New Roman" pitchFamily="18" charset="0"/>
              </a:rPr>
              <a:t>И всего несколько шагов, сделанных в этом направлении, помогут нам в развитии связной речи дошкольника.</a:t>
            </a:r>
          </a:p>
          <a:p>
            <a:pPr marL="0" indent="0" algn="ctr">
              <a:buNone/>
            </a:pPr>
            <a:r>
              <a:rPr lang="ru-RU" sz="2800" dirty="0" smtClean="0">
                <a:solidFill>
                  <a:srgbClr val="00040C"/>
                </a:solidFill>
                <a:latin typeface="Times New Roman" pitchFamily="18" charset="0"/>
                <a:cs typeface="Times New Roman" pitchFamily="18" charset="0"/>
              </a:rPr>
              <a:t>	</a:t>
            </a:r>
            <a:endParaRPr lang="ru-RU" sz="2800" i="1" dirty="0">
              <a:solidFill>
                <a:srgbClr val="00040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058098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0770" y="188640"/>
            <a:ext cx="8229600" cy="792088"/>
          </a:xfrm>
          <a:solidFill>
            <a:srgbClr val="92D050"/>
          </a:solidFill>
        </p:spPr>
        <p:txBody>
          <a:bodyPr rtlCol="0">
            <a:normAutofit/>
          </a:bodyPr>
          <a:lstStyle/>
          <a:p>
            <a:pPr fontAlgn="auto">
              <a:spcAft>
                <a:spcPts val="0"/>
              </a:spcAft>
              <a:defRPr/>
            </a:pPr>
            <a:endParaRPr lang="ru-RU" sz="3200" b="1" dirty="0" smtClean="0">
              <a:ln>
                <a:solidFill>
                  <a:schemeClr val="accent3">
                    <a:lumMod val="75000"/>
                  </a:schemeClr>
                </a:solidFill>
              </a:ln>
              <a:solidFill>
                <a:srgbClr val="00040C"/>
              </a:solidFill>
              <a:latin typeface="Times New Roman" pitchFamily="18" charset="0"/>
              <a:cs typeface="Times New Roman" pitchFamily="18" charset="0"/>
            </a:endParaRPr>
          </a:p>
        </p:txBody>
      </p:sp>
      <p:sp>
        <p:nvSpPr>
          <p:cNvPr id="3" name="Объект 2"/>
          <p:cNvSpPr>
            <a:spLocks noGrp="1"/>
          </p:cNvSpPr>
          <p:nvPr>
            <p:ph idx="1"/>
          </p:nvPr>
        </p:nvSpPr>
        <p:spPr>
          <a:xfrm>
            <a:off x="611560" y="1268760"/>
            <a:ext cx="7920880" cy="4464496"/>
          </a:xfrm>
        </p:spPr>
        <p:txBody>
          <a:bodyPr/>
          <a:lstStyle/>
          <a:p>
            <a:pPr>
              <a:buNone/>
              <a:defRPr/>
            </a:pPr>
            <a:endParaRPr lang="ru-RU" sz="1600" i="1" u="sng" dirty="0" smtClean="0">
              <a:solidFill>
                <a:srgbClr val="00040C"/>
              </a:solidFill>
              <a:latin typeface="Bookman Old Style" pitchFamily="18" charset="0"/>
            </a:endParaRPr>
          </a:p>
          <a:p>
            <a:pPr marL="0" indent="0" algn="ctr">
              <a:buNone/>
            </a:pPr>
            <a:r>
              <a:rPr lang="ru-RU" sz="2800" dirty="0" smtClean="0">
                <a:solidFill>
                  <a:srgbClr val="00040C"/>
                </a:solidFill>
                <a:latin typeface="Times New Roman" panose="02020603050405020304" pitchFamily="18" charset="0"/>
                <a:cs typeface="Times New Roman" panose="02020603050405020304" pitchFamily="18" charset="0"/>
              </a:rPr>
              <a:t>	</a:t>
            </a:r>
            <a:endParaRPr lang="ru-RU" sz="2800" i="1" dirty="0">
              <a:solidFill>
                <a:srgbClr val="00040C"/>
              </a:solidFill>
              <a:latin typeface="Times New Roman" panose="02020603050405020304" pitchFamily="18" charset="0"/>
              <a:cs typeface="Times New Roman" panose="02020603050405020304" pitchFamily="18" charset="0"/>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41" y="0"/>
            <a:ext cx="509949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
            <a:ext cx="45720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03634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95700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865325"/>
          </a:xfrm>
          <a:solidFill>
            <a:srgbClr val="92D050"/>
          </a:solidFill>
        </p:spPr>
        <p:txBody>
          <a:bodyPr rtlCol="0">
            <a:normAutofit/>
          </a:bodyPr>
          <a:lstStyle/>
          <a:p>
            <a:pPr fontAlgn="auto">
              <a:spcAft>
                <a:spcPts val="0"/>
              </a:spcAft>
              <a:defRPr/>
            </a:pPr>
            <a:r>
              <a:rPr lang="ru-RU" b="1" i="1" dirty="0" smtClean="0">
                <a:ln>
                  <a:solidFill>
                    <a:schemeClr val="accent3">
                      <a:lumMod val="75000"/>
                    </a:schemeClr>
                  </a:solidFill>
                </a:ln>
                <a:solidFill>
                  <a:srgbClr val="00040C"/>
                </a:solidFill>
                <a:latin typeface="Times New Roman" pitchFamily="18" charset="0"/>
                <a:cs typeface="Times New Roman" pitchFamily="18" charset="0"/>
              </a:rPr>
              <a:t>Цель и задачи </a:t>
            </a:r>
          </a:p>
        </p:txBody>
      </p:sp>
      <p:sp>
        <p:nvSpPr>
          <p:cNvPr id="5" name="Содержимое 4"/>
          <p:cNvSpPr>
            <a:spLocks noGrp="1"/>
          </p:cNvSpPr>
          <p:nvPr>
            <p:ph idx="1"/>
          </p:nvPr>
        </p:nvSpPr>
        <p:spPr>
          <a:xfrm>
            <a:off x="323528" y="548680"/>
            <a:ext cx="8640960" cy="5256585"/>
          </a:xfrm>
        </p:spPr>
        <p:txBody>
          <a:bodyPr/>
          <a:lstStyle/>
          <a:p>
            <a:pPr>
              <a:buNone/>
            </a:pPr>
            <a:endParaRPr lang="ru-RU" sz="2000" dirty="0" smtClean="0">
              <a:solidFill>
                <a:srgbClr val="00040C"/>
              </a:solidFill>
              <a:latin typeface="Times New Roman" pitchFamily="18" charset="0"/>
              <a:cs typeface="Times New Roman" pitchFamily="18" charset="0"/>
            </a:endParaRPr>
          </a:p>
          <a:p>
            <a:pPr>
              <a:buNone/>
            </a:pPr>
            <a:r>
              <a:rPr lang="ru-RU" sz="2000" dirty="0" smtClean="0">
                <a:solidFill>
                  <a:srgbClr val="00040C"/>
                </a:solidFill>
                <a:latin typeface="Times New Roman" pitchFamily="18" charset="0"/>
                <a:cs typeface="Times New Roman" pitchFamily="18" charset="0"/>
              </a:rPr>
              <a:t>Цель: </a:t>
            </a:r>
            <a:r>
              <a:rPr lang="ru-RU" sz="2000" dirty="0">
                <a:solidFill>
                  <a:srgbClr val="00040C"/>
                </a:solidFill>
                <a:latin typeface="Times New Roman" pitchFamily="18" charset="0"/>
                <a:cs typeface="Times New Roman" pitchFamily="18" charset="0"/>
              </a:rPr>
              <a:t>повышение своего теоретического уровня знаний, профессионального мастерства и компетентности по теме самообразования. Изучение и анализ эффективности использования методов мнемотехники для развития связной речи детей старшего дошкольного возраста.</a:t>
            </a:r>
          </a:p>
          <a:p>
            <a:pPr>
              <a:buNone/>
            </a:pPr>
            <a:endParaRPr lang="ru-RU" sz="2000" dirty="0" smtClean="0">
              <a:solidFill>
                <a:srgbClr val="00040C"/>
              </a:solidFill>
              <a:latin typeface="Times New Roman" pitchFamily="18" charset="0"/>
              <a:cs typeface="Times New Roman" pitchFamily="18" charset="0"/>
            </a:endParaRPr>
          </a:p>
          <a:p>
            <a:pPr>
              <a:buNone/>
            </a:pPr>
            <a:r>
              <a:rPr lang="ru-RU" sz="2000" dirty="0" smtClean="0">
                <a:solidFill>
                  <a:srgbClr val="00040C"/>
                </a:solidFill>
                <a:latin typeface="Times New Roman" pitchFamily="18" charset="0"/>
                <a:cs typeface="Times New Roman" pitchFamily="18" charset="0"/>
              </a:rPr>
              <a:t>Задачи:</a:t>
            </a:r>
          </a:p>
          <a:p>
            <a:pPr>
              <a:buNone/>
            </a:pPr>
            <a:r>
              <a:rPr lang="ru-RU" sz="2000" dirty="0">
                <a:solidFill>
                  <a:srgbClr val="00040C"/>
                </a:solidFill>
                <a:latin typeface="Times New Roman" pitchFamily="18" charset="0"/>
                <a:cs typeface="Times New Roman" pitchFamily="18" charset="0"/>
              </a:rPr>
              <a:t>-</a:t>
            </a:r>
            <a:r>
              <a:rPr lang="ru-RU" sz="2000" dirty="0" smtClean="0">
                <a:solidFill>
                  <a:srgbClr val="00040C"/>
                </a:solidFill>
                <a:latin typeface="Times New Roman" pitchFamily="18" charset="0"/>
                <a:cs typeface="Times New Roman" pitchFamily="18" charset="0"/>
              </a:rPr>
              <a:t>создать </a:t>
            </a:r>
            <a:r>
              <a:rPr lang="ru-RU" sz="2000" dirty="0">
                <a:solidFill>
                  <a:srgbClr val="00040C"/>
                </a:solidFill>
                <a:latin typeface="Times New Roman" pitchFamily="18" charset="0"/>
                <a:cs typeface="Times New Roman" pitchFamily="18" charset="0"/>
              </a:rPr>
              <a:t>условия для развития связной речи у детей старшего дошкольного возраста в совместной и самостоятельной деятельности посредством метода мнемотехники: пополнение словарного запаса, умения преобразовывать образы в символы, развитие памяти, внимания и образного мышления, развитие мелкой моторики, развитие творческих способностей, фантазии.</a:t>
            </a:r>
          </a:p>
          <a:p>
            <a:pPr marL="0" lvl="0" indent="0">
              <a:buNone/>
            </a:pPr>
            <a:r>
              <a:rPr lang="ru-RU" sz="2000" dirty="0" smtClean="0">
                <a:solidFill>
                  <a:srgbClr val="00040C"/>
                </a:solidFill>
                <a:latin typeface="Times New Roman" pitchFamily="18" charset="0"/>
                <a:cs typeface="Times New Roman" pitchFamily="18" charset="0"/>
              </a:rPr>
              <a:t>-познакомить </a:t>
            </a:r>
            <a:r>
              <a:rPr lang="ru-RU" sz="2000" dirty="0">
                <a:solidFill>
                  <a:srgbClr val="00040C"/>
                </a:solidFill>
                <a:latin typeface="Times New Roman" pitchFamily="18" charset="0"/>
                <a:cs typeface="Times New Roman" pitchFamily="18" charset="0"/>
              </a:rPr>
              <a:t>родителей с приемами и методами развития речи детей. Вовлечь родителей в процесс речевого развития детей.</a:t>
            </a:r>
          </a:p>
          <a:p>
            <a:pPr marL="0" indent="0">
              <a:buNone/>
            </a:pPr>
            <a:endParaRPr lang="ru-RU" sz="2000" dirty="0">
              <a:solidFill>
                <a:srgbClr val="00040C"/>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88024" y="0"/>
            <a:ext cx="4464496" cy="3356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0" y="2924944"/>
            <a:ext cx="4788024" cy="3356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05520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980728"/>
          </a:xfrm>
          <a:solidFill>
            <a:srgbClr val="92D050"/>
          </a:solidFill>
        </p:spPr>
        <p:txBody>
          <a:bodyPr rtlCol="0">
            <a:normAutofit/>
          </a:bodyPr>
          <a:lstStyle/>
          <a:p>
            <a:pPr fontAlgn="auto">
              <a:spcAft>
                <a:spcPts val="0"/>
              </a:spcAft>
              <a:defRPr/>
            </a:pPr>
            <a:r>
              <a:rPr lang="ru-RU" sz="4000" b="1" dirty="0" smtClean="0">
                <a:ln>
                  <a:solidFill>
                    <a:schemeClr val="accent3">
                      <a:lumMod val="75000"/>
                    </a:schemeClr>
                  </a:solidFill>
                </a:ln>
                <a:solidFill>
                  <a:srgbClr val="00040C"/>
                </a:solidFill>
                <a:latin typeface="Times New Roman" pitchFamily="18" charset="0"/>
                <a:cs typeface="Times New Roman" pitchFamily="18" charset="0"/>
              </a:rPr>
              <a:t>Актуальность</a:t>
            </a:r>
          </a:p>
        </p:txBody>
      </p:sp>
      <p:sp>
        <p:nvSpPr>
          <p:cNvPr id="3" name="Объект 2"/>
          <p:cNvSpPr>
            <a:spLocks noGrp="1"/>
          </p:cNvSpPr>
          <p:nvPr>
            <p:ph idx="1"/>
          </p:nvPr>
        </p:nvSpPr>
        <p:spPr>
          <a:xfrm>
            <a:off x="714348" y="1071546"/>
            <a:ext cx="7715304" cy="5515265"/>
          </a:xfrm>
        </p:spPr>
        <p:txBody>
          <a:bodyPr/>
          <a:lstStyle/>
          <a:p>
            <a:pPr marL="0" indent="0" algn="ctr">
              <a:buNone/>
            </a:pPr>
            <a:r>
              <a:rPr lang="ru-RU" sz="2000" dirty="0" smtClean="0">
                <a:solidFill>
                  <a:srgbClr val="002060"/>
                </a:solidFill>
                <a:latin typeface="Monotype Corsiva" panose="03010101010201010101" pitchFamily="66" charset="0"/>
                <a:ea typeface="Calibri" panose="020F0502020204030204" pitchFamily="34" charset="0"/>
              </a:rPr>
              <a:t>   </a:t>
            </a:r>
          </a:p>
          <a:p>
            <a:pPr marL="0" indent="0" algn="just">
              <a:buNone/>
            </a:pPr>
            <a:r>
              <a:rPr lang="ru-RU" sz="2000" b="1" i="1" dirty="0" smtClean="0">
                <a:solidFill>
                  <a:srgbClr val="00040C"/>
                </a:solidFill>
                <a:latin typeface="Times New Roman" pitchFamily="18" charset="0"/>
                <a:cs typeface="Times New Roman" pitchFamily="18" charset="0"/>
              </a:rPr>
              <a:t>    </a:t>
            </a:r>
            <a:r>
              <a:rPr lang="ru-RU" dirty="0" smtClean="0">
                <a:solidFill>
                  <a:srgbClr val="00040C"/>
                </a:solidFill>
                <a:latin typeface="Times New Roman" pitchFamily="18" charset="0"/>
                <a:cs typeface="Times New Roman" pitchFamily="18" charset="0"/>
              </a:rPr>
              <a:t>На сегодняшний день – образная, богатая синонимами, дополнениями и описаниями речь у детей дошкольного возраста – явление очень редкое. Наблюдаются проблемы: односложная, состоящая из простых предложений речь, неспособность грамматически правильно построить распространенное предложение.</a:t>
            </a:r>
          </a:p>
          <a:p>
            <a:pPr marL="0" indent="0" algn="just">
              <a:buNone/>
            </a:pPr>
            <a:endParaRPr lang="ru-RU" sz="2000" dirty="0">
              <a:solidFill>
                <a:srgbClr val="002060"/>
              </a:solidFill>
              <a:latin typeface="Monotype Corsiva" panose="03010101010201010101" pitchFamily="66" charset="0"/>
              <a:cs typeface="Times New Roman" panose="02020603050405020304" pitchFamily="18" charset="0"/>
            </a:endParaRPr>
          </a:p>
        </p:txBody>
      </p:sp>
    </p:spTree>
    <p:extLst>
      <p:ext uri="{BB962C8B-B14F-4D97-AF65-F5344CB8AC3E}">
        <p14:creationId xmlns:p14="http://schemas.microsoft.com/office/powerpoint/2010/main" val="14349391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980728"/>
          </a:xfrm>
          <a:solidFill>
            <a:srgbClr val="92D050"/>
          </a:solidFill>
        </p:spPr>
        <p:txBody>
          <a:bodyPr rtlCol="0">
            <a:normAutofit/>
          </a:bodyPr>
          <a:lstStyle/>
          <a:p>
            <a:pPr fontAlgn="auto">
              <a:spcAft>
                <a:spcPts val="0"/>
              </a:spcAft>
              <a:defRPr/>
            </a:pPr>
            <a:endParaRPr lang="ru-RU" sz="4000" b="1" dirty="0" smtClean="0">
              <a:ln>
                <a:solidFill>
                  <a:schemeClr val="accent3">
                    <a:lumMod val="75000"/>
                  </a:schemeClr>
                </a:solidFill>
              </a:ln>
              <a:solidFill>
                <a:srgbClr val="00040C"/>
              </a:solidFill>
              <a:latin typeface="Times New Roman" pitchFamily="18" charset="0"/>
              <a:cs typeface="Times New Roman" pitchFamily="18" charset="0"/>
            </a:endParaRPr>
          </a:p>
        </p:txBody>
      </p:sp>
      <p:sp>
        <p:nvSpPr>
          <p:cNvPr id="3" name="Объект 2"/>
          <p:cNvSpPr>
            <a:spLocks noGrp="1"/>
          </p:cNvSpPr>
          <p:nvPr>
            <p:ph idx="1"/>
          </p:nvPr>
        </p:nvSpPr>
        <p:spPr>
          <a:xfrm>
            <a:off x="714348" y="1071546"/>
            <a:ext cx="7715304" cy="5515265"/>
          </a:xfrm>
        </p:spPr>
        <p:txBody>
          <a:bodyPr/>
          <a:lstStyle/>
          <a:p>
            <a:pPr marL="0" indent="0" algn="ctr">
              <a:buNone/>
            </a:pPr>
            <a:r>
              <a:rPr lang="ru-RU" sz="2000" dirty="0" smtClean="0">
                <a:solidFill>
                  <a:srgbClr val="002060"/>
                </a:solidFill>
                <a:latin typeface="Monotype Corsiva" panose="03010101010201010101" pitchFamily="66" charset="0"/>
                <a:ea typeface="Calibri" panose="020F0502020204030204" pitchFamily="34" charset="0"/>
              </a:rPr>
              <a:t>   </a:t>
            </a:r>
          </a:p>
          <a:p>
            <a:pPr marL="0" indent="0" algn="just">
              <a:buNone/>
            </a:pPr>
            <a:r>
              <a:rPr lang="ru-RU" sz="2400" dirty="0">
                <a:solidFill>
                  <a:srgbClr val="00040C"/>
                </a:solidFill>
                <a:latin typeface="Times New Roman" pitchFamily="18" charset="0"/>
                <a:cs typeface="Times New Roman" pitchFamily="18" charset="0"/>
              </a:rPr>
              <a:t>Наблюдая за детьми во время их общения со взрослыми и сверстниками, во время организованной образовательной деятельности и в режимных моментах, я поняла, что проблема развития связной речи касается почти всех моих воспитанников. Большинство детей не умеют вступать в диалог и поддерживать его, их ответы на вопросы односложны, они затрудняются описать предмет, рассказать о каком-либо событии, не умеют рассуждать. В речи детей существуют множество проблем: их речь скудная, односложная, состоящая лишь из простых предложений, часто предложения грамматически не связаны между собой и т.д. </a:t>
            </a:r>
          </a:p>
          <a:p>
            <a:pPr marL="0" indent="0" algn="just">
              <a:buNone/>
            </a:pPr>
            <a:endParaRPr lang="ru-RU" sz="2000" dirty="0">
              <a:solidFill>
                <a:srgbClr val="002060"/>
              </a:solidFill>
              <a:latin typeface="Monotype Corsiva" panose="03010101010201010101" pitchFamily="66" charset="0"/>
              <a:cs typeface="Times New Roman" panose="02020603050405020304" pitchFamily="18" charset="0"/>
            </a:endParaRPr>
          </a:p>
        </p:txBody>
      </p:sp>
    </p:spTree>
    <p:extLst>
      <p:ext uri="{BB962C8B-B14F-4D97-AF65-F5344CB8AC3E}">
        <p14:creationId xmlns:p14="http://schemas.microsoft.com/office/powerpoint/2010/main" val="9516569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980728"/>
          </a:xfrm>
          <a:solidFill>
            <a:srgbClr val="92D050"/>
          </a:solidFill>
        </p:spPr>
        <p:txBody>
          <a:bodyPr rtlCol="0">
            <a:normAutofit/>
          </a:bodyPr>
          <a:lstStyle/>
          <a:p>
            <a:pPr fontAlgn="auto">
              <a:spcAft>
                <a:spcPts val="0"/>
              </a:spcAft>
              <a:defRPr/>
            </a:pPr>
            <a:r>
              <a:rPr lang="ru-RU" sz="4000" b="1" dirty="0" smtClean="0">
                <a:ln>
                  <a:solidFill>
                    <a:schemeClr val="accent3">
                      <a:lumMod val="75000"/>
                    </a:schemeClr>
                  </a:solidFill>
                </a:ln>
                <a:solidFill>
                  <a:srgbClr val="00040C"/>
                </a:solidFill>
                <a:latin typeface="Times New Roman" pitchFamily="18" charset="0"/>
                <a:cs typeface="Times New Roman" pitchFamily="18" charset="0"/>
              </a:rPr>
              <a:t>Проблема</a:t>
            </a:r>
          </a:p>
        </p:txBody>
      </p:sp>
      <p:sp>
        <p:nvSpPr>
          <p:cNvPr id="3" name="Объект 2"/>
          <p:cNvSpPr>
            <a:spLocks noGrp="1"/>
          </p:cNvSpPr>
          <p:nvPr>
            <p:ph idx="1"/>
          </p:nvPr>
        </p:nvSpPr>
        <p:spPr>
          <a:xfrm>
            <a:off x="714348" y="1071546"/>
            <a:ext cx="7715304" cy="5515265"/>
          </a:xfrm>
        </p:spPr>
        <p:txBody>
          <a:bodyPr/>
          <a:lstStyle/>
          <a:p>
            <a:pPr marL="0" indent="0">
              <a:buNone/>
            </a:pPr>
            <a:r>
              <a:rPr lang="ru-RU" sz="2000" dirty="0" smtClean="0">
                <a:solidFill>
                  <a:srgbClr val="002060"/>
                </a:solidFill>
                <a:latin typeface="Monotype Corsiva" panose="03010101010201010101" pitchFamily="66" charset="0"/>
                <a:ea typeface="Calibri" panose="020F0502020204030204" pitchFamily="34" charset="0"/>
              </a:rPr>
              <a:t>   </a:t>
            </a:r>
            <a:r>
              <a:rPr lang="ru-RU" sz="2400" dirty="0" smtClean="0">
                <a:solidFill>
                  <a:srgbClr val="00040C"/>
                </a:solidFill>
                <a:latin typeface="Times New Roman" pitchFamily="18" charset="0"/>
                <a:cs typeface="Times New Roman" pitchFamily="18" charset="0"/>
              </a:rPr>
              <a:t>Все </a:t>
            </a:r>
            <a:r>
              <a:rPr lang="ru-RU" sz="2400" dirty="0">
                <a:solidFill>
                  <a:srgbClr val="00040C"/>
                </a:solidFill>
                <a:latin typeface="Times New Roman" pitchFamily="18" charset="0"/>
                <a:cs typeface="Times New Roman" pitchFamily="18" charset="0"/>
              </a:rPr>
              <a:t>это привело меня к мысли о том, что существует </a:t>
            </a:r>
            <a:r>
              <a:rPr lang="ru-RU" sz="2400" dirty="0" smtClean="0">
                <a:solidFill>
                  <a:srgbClr val="00040C"/>
                </a:solidFill>
                <a:latin typeface="Times New Roman" pitchFamily="18" charset="0"/>
                <a:cs typeface="Times New Roman" pitchFamily="18" charset="0"/>
              </a:rPr>
              <a:t>необходимость </a:t>
            </a:r>
            <a:r>
              <a:rPr lang="ru-RU" sz="2400" dirty="0">
                <a:solidFill>
                  <a:srgbClr val="00040C"/>
                </a:solidFill>
                <a:latin typeface="Times New Roman" pitchFamily="18" charset="0"/>
                <a:cs typeface="Times New Roman" pitchFamily="18" charset="0"/>
              </a:rPr>
              <a:t>внедрения в образовательную деятельность эффективного средства по развитию связной речи детей, таким средством является мнемотехника, которая представляет собой совокупность правил и приемов наглядности, облегчающих процесс запоминания словесной информации и на этой основе – развитие речи детей дошкольного возраста.</a:t>
            </a:r>
          </a:p>
          <a:p>
            <a:pPr marL="0" indent="0" algn="just">
              <a:buNone/>
            </a:pPr>
            <a:r>
              <a:rPr lang="ru-RU" sz="2400" dirty="0">
                <a:solidFill>
                  <a:srgbClr val="00040C"/>
                </a:solidFill>
                <a:latin typeface="Times New Roman" pitchFamily="18" charset="0"/>
                <a:cs typeface="Times New Roman" pitchFamily="18" charset="0"/>
              </a:rPr>
              <a:t>Выделенная проблема определила мою тему по самообразованию «Использование методов мнемотехники для развития речи детей старшего дошкольного возраста»</a:t>
            </a:r>
          </a:p>
          <a:p>
            <a:pPr marL="0" indent="0" algn="just">
              <a:buNone/>
            </a:pPr>
            <a:endParaRPr lang="ru-RU" sz="2000" dirty="0">
              <a:solidFill>
                <a:srgbClr val="002060"/>
              </a:solidFill>
              <a:latin typeface="Monotype Corsiva" panose="03010101010201010101" pitchFamily="66" charset="0"/>
              <a:cs typeface="Times New Roman" panose="02020603050405020304" pitchFamily="18" charset="0"/>
            </a:endParaRPr>
          </a:p>
        </p:txBody>
      </p:sp>
    </p:spTree>
    <p:extLst>
      <p:ext uri="{BB962C8B-B14F-4D97-AF65-F5344CB8AC3E}">
        <p14:creationId xmlns:p14="http://schemas.microsoft.com/office/powerpoint/2010/main" val="19336748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071546"/>
          </a:xfrm>
          <a:solidFill>
            <a:srgbClr val="92D050"/>
          </a:solidFill>
        </p:spPr>
        <p:txBody>
          <a:bodyPr rtlCol="0">
            <a:normAutofit fontScale="90000"/>
          </a:bodyPr>
          <a:lstStyle/>
          <a:p>
            <a:pPr fontAlgn="auto">
              <a:spcAft>
                <a:spcPts val="0"/>
              </a:spcAft>
              <a:defRPr/>
            </a:pPr>
            <a:r>
              <a:rPr lang="ru-RU" b="1" dirty="0" smtClean="0">
                <a:ln>
                  <a:solidFill>
                    <a:schemeClr val="accent3">
                      <a:lumMod val="75000"/>
                    </a:schemeClr>
                  </a:solidFill>
                </a:ln>
                <a:solidFill>
                  <a:srgbClr val="00040C"/>
                </a:solidFill>
                <a:latin typeface="Times New Roman" pitchFamily="18" charset="0"/>
                <a:cs typeface="Times New Roman" pitchFamily="18" charset="0"/>
              </a:rPr>
              <a:t/>
            </a:r>
            <a:br>
              <a:rPr lang="ru-RU" b="1" dirty="0" smtClean="0">
                <a:ln>
                  <a:solidFill>
                    <a:schemeClr val="accent3">
                      <a:lumMod val="75000"/>
                    </a:schemeClr>
                  </a:solidFill>
                </a:ln>
                <a:solidFill>
                  <a:srgbClr val="00040C"/>
                </a:solidFill>
                <a:latin typeface="Times New Roman" pitchFamily="18" charset="0"/>
                <a:cs typeface="Times New Roman" pitchFamily="18" charset="0"/>
              </a:rPr>
            </a:br>
            <a:r>
              <a:rPr lang="ru-RU" b="1" dirty="0" smtClean="0">
                <a:ln>
                  <a:solidFill>
                    <a:schemeClr val="accent3">
                      <a:lumMod val="75000"/>
                    </a:schemeClr>
                  </a:solidFill>
                </a:ln>
                <a:solidFill>
                  <a:srgbClr val="00040C"/>
                </a:solidFill>
                <a:latin typeface="Times New Roman" pitchFamily="18" charset="0"/>
                <a:cs typeface="Times New Roman" pitchFamily="18" charset="0"/>
              </a:rPr>
              <a:t>Мнемотехника </a:t>
            </a:r>
            <a:r>
              <a:rPr lang="ru-RU" sz="3600" b="1" dirty="0" smtClean="0">
                <a:ln>
                  <a:solidFill>
                    <a:schemeClr val="accent3">
                      <a:lumMod val="75000"/>
                    </a:schemeClr>
                  </a:solidFill>
                </a:ln>
                <a:solidFill>
                  <a:schemeClr val="bg1"/>
                </a:solidFill>
              </a:rPr>
              <a:t/>
            </a:r>
            <a:br>
              <a:rPr lang="ru-RU" sz="3600" b="1" dirty="0" smtClean="0">
                <a:ln>
                  <a:solidFill>
                    <a:schemeClr val="accent3">
                      <a:lumMod val="75000"/>
                    </a:schemeClr>
                  </a:solidFill>
                </a:ln>
                <a:solidFill>
                  <a:schemeClr val="bg1"/>
                </a:solidFill>
              </a:rPr>
            </a:br>
            <a:endParaRPr lang="ru-RU" sz="3100" b="1" dirty="0" smtClean="0">
              <a:ln>
                <a:solidFill>
                  <a:schemeClr val="accent3">
                    <a:lumMod val="75000"/>
                  </a:schemeClr>
                </a:solidFill>
              </a:ln>
              <a:solidFill>
                <a:schemeClr val="bg1"/>
              </a:solidFill>
            </a:endParaRPr>
          </a:p>
        </p:txBody>
      </p:sp>
      <p:sp>
        <p:nvSpPr>
          <p:cNvPr id="3" name="Объект 2"/>
          <p:cNvSpPr>
            <a:spLocks noGrp="1"/>
          </p:cNvSpPr>
          <p:nvPr>
            <p:ph idx="1"/>
          </p:nvPr>
        </p:nvSpPr>
        <p:spPr>
          <a:xfrm>
            <a:off x="251520" y="1196752"/>
            <a:ext cx="8229600" cy="4525963"/>
          </a:xfrm>
        </p:spPr>
        <p:txBody>
          <a:bodyPr/>
          <a:lstStyle/>
          <a:p>
            <a:pPr marL="0" indent="0">
              <a:buNone/>
            </a:pPr>
            <a:r>
              <a:rPr lang="ru-RU" sz="2400" dirty="0" smtClean="0">
                <a:solidFill>
                  <a:srgbClr val="00040C"/>
                </a:solidFill>
                <a:latin typeface="Times New Roman" pitchFamily="18" charset="0"/>
                <a:cs typeface="Times New Roman" pitchFamily="18" charset="0"/>
              </a:rPr>
              <a:t>Это </a:t>
            </a:r>
            <a:r>
              <a:rPr lang="ru-RU" sz="2400" dirty="0">
                <a:solidFill>
                  <a:srgbClr val="00040C"/>
                </a:solidFill>
                <a:latin typeface="Times New Roman" pitchFamily="18" charset="0"/>
                <a:cs typeface="Times New Roman" pitchFamily="18" charset="0"/>
              </a:rPr>
              <a:t>совокупность приемов, обеспечивающих успешное запоминание, сохранение, воспроизведение информации и развитие речи, при которых включаются не только слуховые, но и зрительные анализаторы</a:t>
            </a:r>
            <a:r>
              <a:rPr lang="ru-RU" dirty="0">
                <a:solidFill>
                  <a:srgbClr val="00040C"/>
                </a:solidFill>
                <a:latin typeface="Times New Roman" pitchFamily="18" charset="0"/>
                <a:cs typeface="Times New Roman" pitchFamily="18" charset="0"/>
              </a:rPr>
              <a:t>.</a:t>
            </a:r>
          </a:p>
          <a:p>
            <a:endParaRPr lang="ru-RU"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2780928"/>
            <a:ext cx="4955845" cy="40770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071546"/>
          </a:xfrm>
          <a:solidFill>
            <a:srgbClr val="92D050"/>
          </a:solidFill>
        </p:spPr>
        <p:txBody>
          <a:bodyPr rtlCol="0">
            <a:normAutofit/>
          </a:bodyPr>
          <a:lstStyle/>
          <a:p>
            <a:pPr fontAlgn="auto">
              <a:spcAft>
                <a:spcPts val="0"/>
              </a:spcAft>
              <a:defRPr/>
            </a:pPr>
            <a:r>
              <a:rPr lang="ru-RU" sz="3600" b="1" dirty="0" smtClean="0">
                <a:ln>
                  <a:solidFill>
                    <a:schemeClr val="accent3">
                      <a:lumMod val="75000"/>
                    </a:schemeClr>
                  </a:solidFill>
                </a:ln>
                <a:solidFill>
                  <a:srgbClr val="00040C"/>
                </a:solidFill>
              </a:rPr>
              <a:t>Структура мнемотехники</a:t>
            </a:r>
          </a:p>
        </p:txBody>
      </p:sp>
      <p:pic>
        <p:nvPicPr>
          <p:cNvPr id="4" name="Picture 4"/>
          <p:cNvPicPr>
            <a:picLocks noGrp="1" noChangeAspect="1" noChangeArrowheads="1"/>
          </p:cNvPicPr>
          <p:nvPr>
            <p:ph idx="1"/>
          </p:nvPr>
        </p:nvPicPr>
        <p:blipFill>
          <a:blip r:embed="rId3" cstate="screen"/>
          <a:srcRect/>
          <a:stretch>
            <a:fillRect/>
          </a:stretch>
        </p:blipFill>
        <p:spPr bwMode="auto">
          <a:xfrm>
            <a:off x="500034" y="1124744"/>
            <a:ext cx="8072494" cy="4553913"/>
          </a:xfrm>
          <a:prstGeom prst="rect">
            <a:avLst/>
          </a:prstGeom>
          <a:ln>
            <a:headEnd/>
            <a:tailEnd/>
          </a:ln>
        </p:spPr>
        <p:style>
          <a:lnRef idx="3">
            <a:schemeClr val="lt1"/>
          </a:lnRef>
          <a:fillRef idx="1">
            <a:schemeClr val="accent1"/>
          </a:fillRef>
          <a:effectRef idx="1">
            <a:schemeClr val="accent1"/>
          </a:effectRef>
          <a:fontRef idx="minor">
            <a:schemeClr val="lt1"/>
          </a:fontRef>
        </p:style>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357298"/>
          </a:xfrm>
          <a:solidFill>
            <a:srgbClr val="92D050"/>
          </a:solidFill>
        </p:spPr>
        <p:txBody>
          <a:bodyPr rtlCol="0">
            <a:normAutofit/>
          </a:bodyPr>
          <a:lstStyle/>
          <a:p>
            <a:pPr fontAlgn="auto">
              <a:spcAft>
                <a:spcPts val="0"/>
              </a:spcAft>
              <a:defRPr/>
            </a:pPr>
            <a:r>
              <a:rPr lang="ru-RU" sz="2400" b="1" i="1" dirty="0" smtClean="0">
                <a:solidFill>
                  <a:srgbClr val="00040C"/>
                </a:solidFill>
                <a:latin typeface="Times New Roman" pitchFamily="18" charset="0"/>
                <a:cs typeface="Times New Roman" pitchFamily="18" charset="0"/>
              </a:rPr>
              <a:t>. </a:t>
            </a:r>
            <a:endParaRPr lang="ru-RU" sz="2400" b="1" dirty="0" smtClean="0">
              <a:ln>
                <a:solidFill>
                  <a:schemeClr val="accent3">
                    <a:lumMod val="75000"/>
                  </a:schemeClr>
                </a:solidFill>
              </a:ln>
              <a:solidFill>
                <a:schemeClr val="bg1"/>
              </a:solidFill>
            </a:endParaRPr>
          </a:p>
        </p:txBody>
      </p:sp>
      <p:sp>
        <p:nvSpPr>
          <p:cNvPr id="5" name="Содержимое 4"/>
          <p:cNvSpPr>
            <a:spLocks noGrp="1"/>
          </p:cNvSpPr>
          <p:nvPr>
            <p:ph idx="1"/>
          </p:nvPr>
        </p:nvSpPr>
        <p:spPr>
          <a:xfrm>
            <a:off x="0" y="188640"/>
            <a:ext cx="9001156" cy="2736305"/>
          </a:xfrm>
        </p:spPr>
        <p:txBody>
          <a:bodyPr/>
          <a:lstStyle/>
          <a:p>
            <a:pPr algn="just">
              <a:buNone/>
            </a:pPr>
            <a:r>
              <a:rPr lang="ru-RU" sz="1600" dirty="0">
                <a:solidFill>
                  <a:srgbClr val="00040C"/>
                </a:solidFill>
                <a:latin typeface="Times New Roman" pitchFamily="18" charset="0"/>
                <a:cs typeface="Times New Roman" pitchFamily="18" charset="0"/>
              </a:rPr>
              <a:t> </a:t>
            </a:r>
            <a:r>
              <a:rPr lang="ru-RU" sz="1600" dirty="0" smtClean="0">
                <a:solidFill>
                  <a:srgbClr val="00040C"/>
                </a:solidFill>
                <a:latin typeface="Times New Roman" pitchFamily="18" charset="0"/>
                <a:cs typeface="Times New Roman" pitchFamily="18" charset="0"/>
              </a:rPr>
              <a:t>        </a:t>
            </a:r>
            <a:r>
              <a:rPr lang="ru-RU" sz="2400" dirty="0" smtClean="0">
                <a:solidFill>
                  <a:srgbClr val="00040C"/>
                </a:solidFill>
                <a:latin typeface="Times New Roman" pitchFamily="18" charset="0"/>
                <a:cs typeface="Times New Roman" pitchFamily="18" charset="0"/>
              </a:rPr>
              <a:t>Так </a:t>
            </a:r>
            <a:r>
              <a:rPr lang="ru-RU" sz="2400" dirty="0">
                <a:solidFill>
                  <a:srgbClr val="00040C"/>
                </a:solidFill>
                <a:latin typeface="Times New Roman" pitchFamily="18" charset="0"/>
                <a:cs typeface="Times New Roman" pitchFamily="18" charset="0"/>
              </a:rPr>
              <a:t>как наглядный материал у дошкольников усваивается лучше, использование </a:t>
            </a:r>
            <a:r>
              <a:rPr lang="ru-RU" sz="2400" dirty="0" err="1">
                <a:solidFill>
                  <a:srgbClr val="00040C"/>
                </a:solidFill>
                <a:latin typeface="Times New Roman" pitchFamily="18" charset="0"/>
                <a:cs typeface="Times New Roman" pitchFamily="18" charset="0"/>
              </a:rPr>
              <a:t>мнемотаблиц</a:t>
            </a:r>
            <a:r>
              <a:rPr lang="ru-RU" sz="2400" dirty="0">
                <a:solidFill>
                  <a:srgbClr val="00040C"/>
                </a:solidFill>
                <a:latin typeface="Times New Roman" pitchFamily="18" charset="0"/>
                <a:cs typeface="Times New Roman" pitchFamily="18" charset="0"/>
              </a:rPr>
              <a:t> на занятиях позволило им эффективнее воспринимать и перерабатывать зрительную информацию, сохранять и воспроизводить ее. Содержание </a:t>
            </a:r>
            <a:r>
              <a:rPr lang="ru-RU" sz="2400" dirty="0" err="1">
                <a:solidFill>
                  <a:srgbClr val="00040C"/>
                </a:solidFill>
                <a:latin typeface="Times New Roman" pitchFamily="18" charset="0"/>
                <a:cs typeface="Times New Roman" pitchFamily="18" charset="0"/>
              </a:rPr>
              <a:t>мнемотаблицы</a:t>
            </a:r>
            <a:r>
              <a:rPr lang="ru-RU" sz="2400" dirty="0">
                <a:solidFill>
                  <a:srgbClr val="00040C"/>
                </a:solidFill>
                <a:latin typeface="Times New Roman" pitchFamily="18" charset="0"/>
                <a:cs typeface="Times New Roman" pitchFamily="18" charset="0"/>
              </a:rPr>
              <a:t> – это графическое или частично графическое изображение персонажей сказки, явлений природы. Главное </a:t>
            </a:r>
            <a:r>
              <a:rPr lang="ru-RU" sz="2400" dirty="0" smtClean="0">
                <a:solidFill>
                  <a:srgbClr val="00040C"/>
                </a:solidFill>
                <a:latin typeface="Times New Roman" pitchFamily="18" charset="0"/>
                <a:cs typeface="Times New Roman" pitchFamily="18" charset="0"/>
              </a:rPr>
              <a:t> </a:t>
            </a:r>
            <a:r>
              <a:rPr lang="ru-RU" sz="2400" dirty="0">
                <a:solidFill>
                  <a:srgbClr val="00040C"/>
                </a:solidFill>
                <a:latin typeface="Times New Roman" pitchFamily="18" charset="0"/>
                <a:cs typeface="Times New Roman" pitchFamily="18" charset="0"/>
              </a:rPr>
              <a:t>условно – наглядная схема должна быть изображена так, чтобы нарисованное было понятно детям. </a:t>
            </a:r>
            <a:r>
              <a:rPr lang="ru-RU" sz="2400" dirty="0" err="1">
                <a:solidFill>
                  <a:srgbClr val="00040C"/>
                </a:solidFill>
                <a:latin typeface="Times New Roman" pitchFamily="18" charset="0"/>
                <a:cs typeface="Times New Roman" pitchFamily="18" charset="0"/>
              </a:rPr>
              <a:t>Мнемотаблицы</a:t>
            </a:r>
            <a:r>
              <a:rPr lang="ru-RU" sz="2400" dirty="0">
                <a:solidFill>
                  <a:srgbClr val="00040C"/>
                </a:solidFill>
                <a:latin typeface="Times New Roman" pitchFamily="18" charset="0"/>
                <a:cs typeface="Times New Roman" pitchFamily="18" charset="0"/>
              </a:rPr>
              <a:t> – схемы я использовала: при обучении пересказу художественной литературы, заучиванию стихов. </a:t>
            </a:r>
          </a:p>
          <a:p>
            <a:pPr>
              <a:buNone/>
            </a:pPr>
            <a:endParaRPr lang="ru-RU" sz="2800" dirty="0">
              <a:solidFill>
                <a:schemeClr val="accent5"/>
              </a:solidFill>
              <a:latin typeface="Times New Roman" pitchFamily="18" charset="0"/>
              <a:cs typeface="Times New Roman" pitchFamily="18" charset="0"/>
            </a:endParaRPr>
          </a:p>
        </p:txBody>
      </p:sp>
      <p:pic>
        <p:nvPicPr>
          <p:cNvPr id="9" name="Рисунок 8" descr="detsad-249437-1415298179.jpg"/>
          <p:cNvPicPr>
            <a:picLocks noChangeAspect="1"/>
          </p:cNvPicPr>
          <p:nvPr/>
        </p:nvPicPr>
        <p:blipFill>
          <a:blip r:embed="rId3" cstate="screen"/>
          <a:srcRect r="-523"/>
          <a:stretch>
            <a:fillRect/>
          </a:stretch>
        </p:blipFill>
        <p:spPr>
          <a:xfrm>
            <a:off x="5436096" y="3573016"/>
            <a:ext cx="3144350" cy="2201986"/>
          </a:xfrm>
          <a:prstGeom prst="rect">
            <a:avLst/>
          </a:prstGeom>
          <a:effectLst>
            <a:outerShdw blurRad="63500" sx="102000" sy="102000" algn="ctr" rotWithShape="0">
              <a:prstClr val="black">
                <a:alpha val="40000"/>
              </a:prstClr>
            </a:outerShdw>
          </a:effectLst>
          <a:scene3d>
            <a:camera prst="orthographicFront"/>
            <a:lightRig rig="threePt" dir="t"/>
          </a:scene3d>
          <a:sp3d>
            <a:bevelT w="114300" prst="artDeco"/>
          </a:sp3d>
        </p:spPr>
      </p:pic>
      <p:pic>
        <p:nvPicPr>
          <p:cNvPr id="10" name="Рисунок 9" descr="55861_html_m3a45c700.jpg"/>
          <p:cNvPicPr>
            <a:picLocks noChangeAspect="1"/>
          </p:cNvPicPr>
          <p:nvPr/>
        </p:nvPicPr>
        <p:blipFill>
          <a:blip r:embed="rId4" cstate="screen"/>
          <a:stretch>
            <a:fillRect/>
          </a:stretch>
        </p:blipFill>
        <p:spPr>
          <a:xfrm>
            <a:off x="755576" y="3861048"/>
            <a:ext cx="3600400" cy="2735787"/>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071546"/>
          </a:xfrm>
          <a:solidFill>
            <a:srgbClr val="92D050"/>
          </a:solidFill>
        </p:spPr>
        <p:txBody>
          <a:bodyPr rtlCol="0">
            <a:normAutofit/>
          </a:bodyPr>
          <a:lstStyle/>
          <a:p>
            <a:pPr fontAlgn="auto">
              <a:spcAft>
                <a:spcPts val="0"/>
              </a:spcAft>
              <a:defRPr/>
            </a:pPr>
            <a:r>
              <a:rPr lang="ru-RU" sz="4000" b="1" dirty="0" smtClean="0">
                <a:solidFill>
                  <a:srgbClr val="00040C"/>
                </a:solidFill>
                <a:latin typeface="Times New Roman" pitchFamily="18" charset="0"/>
                <a:cs typeface="Times New Roman" pitchFamily="18" charset="0"/>
              </a:rPr>
              <a:t>Описательный рассказ</a:t>
            </a:r>
          </a:p>
        </p:txBody>
      </p:sp>
      <p:sp>
        <p:nvSpPr>
          <p:cNvPr id="4" name="Объект 3"/>
          <p:cNvSpPr>
            <a:spLocks noGrp="1"/>
          </p:cNvSpPr>
          <p:nvPr>
            <p:ph idx="1"/>
          </p:nvPr>
        </p:nvSpPr>
        <p:spPr>
          <a:xfrm>
            <a:off x="457200" y="1196752"/>
            <a:ext cx="8229600" cy="4929411"/>
          </a:xfrm>
        </p:spPr>
        <p:txBody>
          <a:bodyPr/>
          <a:lstStyle/>
          <a:p>
            <a:pPr marL="0" indent="0">
              <a:buNone/>
            </a:pPr>
            <a:r>
              <a:rPr lang="ru-RU" sz="2400" dirty="0">
                <a:solidFill>
                  <a:srgbClr val="00040C"/>
                </a:solidFill>
                <a:latin typeface="Times New Roman" pitchFamily="18" charset="0"/>
                <a:cs typeface="Times New Roman" pitchFamily="18" charset="0"/>
              </a:rPr>
              <a:t>Э</a:t>
            </a:r>
            <a:r>
              <a:rPr lang="ru-RU" sz="2400" dirty="0" smtClean="0">
                <a:solidFill>
                  <a:srgbClr val="00040C"/>
                </a:solidFill>
                <a:latin typeface="Times New Roman" pitchFamily="18" charset="0"/>
                <a:cs typeface="Times New Roman" pitchFamily="18" charset="0"/>
              </a:rPr>
              <a:t>то </a:t>
            </a:r>
            <a:r>
              <a:rPr lang="ru-RU" sz="2400" dirty="0">
                <a:solidFill>
                  <a:srgbClr val="00040C"/>
                </a:solidFill>
                <a:latin typeface="Times New Roman" pitchFamily="18" charset="0"/>
                <a:cs typeface="Times New Roman" pitchFamily="18" charset="0"/>
              </a:rPr>
              <a:t>наиболее трудный вид в монологической речи. Описание задействует все психические функции (восприятие, память, внимание, мышление). Предложение придумать рассказ или сказку дети обычно встречают радостно, но чтобы творческие рассказы были не однообразные, логично построенные, существенную помощь нам оказывали </a:t>
            </a:r>
            <a:r>
              <a:rPr lang="ru-RU" sz="2400" dirty="0" err="1">
                <a:solidFill>
                  <a:srgbClr val="00040C"/>
                </a:solidFill>
                <a:latin typeface="Times New Roman" pitchFamily="18" charset="0"/>
                <a:cs typeface="Times New Roman" pitchFamily="18" charset="0"/>
              </a:rPr>
              <a:t>мнемотаблицы</a:t>
            </a:r>
            <a:r>
              <a:rPr lang="ru-RU" sz="2400" dirty="0">
                <a:solidFill>
                  <a:srgbClr val="00040C"/>
                </a:solidFill>
                <a:latin typeface="Times New Roman" pitchFamily="18" charset="0"/>
                <a:cs typeface="Times New Roman" pitchFamily="18" charset="0"/>
              </a:rPr>
              <a:t>.  Работа по обучению рассказыванию с использованием </a:t>
            </a:r>
            <a:r>
              <a:rPr lang="ru-RU" sz="2400" dirty="0" err="1">
                <a:solidFill>
                  <a:srgbClr val="00040C"/>
                </a:solidFill>
                <a:latin typeface="Times New Roman" pitchFamily="18" charset="0"/>
                <a:cs typeface="Times New Roman" pitchFamily="18" charset="0"/>
              </a:rPr>
              <a:t>мнемотаблиц</a:t>
            </a:r>
            <a:r>
              <a:rPr lang="ru-RU" sz="2400" dirty="0">
                <a:solidFill>
                  <a:srgbClr val="00040C"/>
                </a:solidFill>
                <a:latin typeface="Times New Roman" pitchFamily="18" charset="0"/>
                <a:cs typeface="Times New Roman" pitchFamily="18" charset="0"/>
              </a:rPr>
              <a:t> состояло из трех этапов: рассматривание таблицы и разбор того, что на ней изображено; преобразование из символов слов в образы; рассказ по заданной теме (сначала с помощью воспитателя, а затем самостоятельно).</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Кубики">
      <a:dk1>
        <a:srgbClr val="92D050"/>
      </a:dk1>
      <a:lt1>
        <a:srgbClr val="FFFFFF"/>
      </a:lt1>
      <a:dk2>
        <a:srgbClr val="92D050"/>
      </a:dk2>
      <a:lt2>
        <a:srgbClr val="EBF1DD"/>
      </a:lt2>
      <a:accent1>
        <a:srgbClr val="76923C"/>
      </a:accent1>
      <a:accent2>
        <a:srgbClr val="FFC000"/>
      </a:accent2>
      <a:accent3>
        <a:srgbClr val="586D2C"/>
      </a:accent3>
      <a:accent4>
        <a:srgbClr val="5F497A"/>
      </a:accent4>
      <a:accent5>
        <a:srgbClr val="0070C0"/>
      </a:accent5>
      <a:accent6>
        <a:srgbClr val="00B050"/>
      </a:accent6>
      <a:hlink>
        <a:srgbClr val="3F3FFF"/>
      </a:hlink>
      <a:folHlink>
        <a:srgbClr val="7030A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1570</TotalTime>
  <Words>760</Words>
  <Application>Microsoft Office PowerPoint</Application>
  <PresentationFormat>Экран (4:3)</PresentationFormat>
  <Paragraphs>59</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Отчёт по самообразованию</vt:lpstr>
      <vt:lpstr>Цель и задачи </vt:lpstr>
      <vt:lpstr>Актуальность</vt:lpstr>
      <vt:lpstr>Презентация PowerPoint</vt:lpstr>
      <vt:lpstr>Проблема</vt:lpstr>
      <vt:lpstr> Мнемотехника  </vt:lpstr>
      <vt:lpstr>Структура мнемотехники</vt:lpstr>
      <vt:lpstr>. </vt:lpstr>
      <vt:lpstr>Описательный рассказ</vt:lpstr>
      <vt:lpstr>Составление рассказа по сюжетной картине «Зимние забавы»</vt:lpstr>
      <vt:lpstr>Заучивание стихотворений</vt:lpstr>
      <vt:lpstr>Подарок маме</vt:lpstr>
      <vt:lpstr>Художественная литература</vt:lpstr>
      <vt:lpstr>Презентация PowerPoint</vt:lpstr>
      <vt:lpstr>Презентация PowerPoint</vt:lpstr>
      <vt:lpstr>В результате использования мнемотаблиц:</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dc:title>
  <dc:creator>Пользователь Windows</dc:creator>
  <cp:lastModifiedBy>1111</cp:lastModifiedBy>
  <cp:revision>144</cp:revision>
  <dcterms:created xsi:type="dcterms:W3CDTF">2015-05-26T06:47:10Z</dcterms:created>
  <dcterms:modified xsi:type="dcterms:W3CDTF">2022-05-15T12:37:03Z</dcterms:modified>
</cp:coreProperties>
</file>