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8" r:id="rId3"/>
    <p:sldId id="283" r:id="rId4"/>
    <p:sldId id="280" r:id="rId5"/>
    <p:sldId id="264" r:id="rId6"/>
    <p:sldId id="277" r:id="rId7"/>
    <p:sldId id="275" r:id="rId8"/>
    <p:sldId id="276" r:id="rId9"/>
    <p:sldId id="288" r:id="rId10"/>
    <p:sldId id="265" r:id="rId11"/>
    <p:sldId id="267" r:id="rId12"/>
    <p:sldId id="282" r:id="rId13"/>
    <p:sldId id="279" r:id="rId14"/>
    <p:sldId id="268" r:id="rId15"/>
    <p:sldId id="281" r:id="rId16"/>
    <p:sldId id="259" r:id="rId17"/>
    <p:sldId id="286" r:id="rId18"/>
    <p:sldId id="287" r:id="rId19"/>
    <p:sldId id="289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17292A2E-F333-43FB-9621-5CBBE7FDCDCB}" styleName="Светлый стиль 2 — акцент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9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36FA-59D9-4499-B5C8-B7D7F4F09084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0B169-9327-495E-9B95-E97683DB33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36FA-59D9-4499-B5C8-B7D7F4F09084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0B169-9327-495E-9B95-E97683DB33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36FA-59D9-4499-B5C8-B7D7F4F09084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0B169-9327-495E-9B95-E97683DB33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36FA-59D9-4499-B5C8-B7D7F4F09084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0B169-9327-495E-9B95-E97683DB33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36FA-59D9-4499-B5C8-B7D7F4F09084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0B169-9327-495E-9B95-E97683DB33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36FA-59D9-4499-B5C8-B7D7F4F09084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0B169-9327-495E-9B95-E97683DB33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36FA-59D9-4499-B5C8-B7D7F4F09084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0B169-9327-495E-9B95-E97683DB33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36FA-59D9-4499-B5C8-B7D7F4F09084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0B169-9327-495E-9B95-E97683DB33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36FA-59D9-4499-B5C8-B7D7F4F09084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0B169-9327-495E-9B95-E97683DB33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36FA-59D9-4499-B5C8-B7D7F4F09084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0B169-9327-495E-9B95-E97683DB33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36FA-59D9-4499-B5C8-B7D7F4F09084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80B169-9327-495E-9B95-E97683DB33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6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E36FA-59D9-4499-B5C8-B7D7F4F09084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80B169-9327-495E-9B95-E97683DB334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3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4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fipi.ru/ege/demoversii-specifikacii-kodifikatory" TargetMode="External"/><Relationship Id="rId2" Type="http://schemas.openxmlformats.org/officeDocument/2006/relationships/hyperlink" Target="https://doc.fipi.ru/zhurnal-fipi/PI-2021-02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youtube.com/watch?v=7jhULGq0IAg&amp;t=988s" TargetMode="Externa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2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800778" y="4857760"/>
            <a:ext cx="3343222" cy="1500198"/>
          </a:xfrm>
        </p:spPr>
        <p:txBody>
          <a:bodyPr>
            <a:noAutofit/>
          </a:bodyPr>
          <a:lstStyle/>
          <a:p>
            <a:pPr algn="l"/>
            <a:r>
              <a:rPr lang="ru-RU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Китайцева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Л.В.,</a:t>
            </a:r>
            <a:endParaRPr lang="ru-RU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ru-RU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учитель английского языка </a:t>
            </a:r>
            <a:r>
              <a:rPr lang="ru-RU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перво</a:t>
            </a:r>
            <a:r>
              <a:rPr lang="ru-RU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й квалификационной категории</a:t>
            </a:r>
          </a:p>
          <a:p>
            <a:pPr algn="l"/>
            <a:endParaRPr lang="ru-RU" sz="16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ru-RU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апреля 2022</a:t>
            </a:r>
            <a:endParaRPr lang="ru-RU" sz="16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1988840"/>
            <a:ext cx="849694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ОСОБЕННОСТИ ПОДГОТОВКИ       </a:t>
            </a:r>
            <a:r>
              <a:rPr lang="ru-RU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ЕГЭ </a:t>
            </a:r>
            <a:r>
              <a:rPr lang="ru-RU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2022 </a:t>
            </a:r>
          </a:p>
          <a:p>
            <a:pPr algn="ctr"/>
            <a:r>
              <a:rPr lang="ru-RU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АНГЛИЙСКИЙ ЯЗЫК</a:t>
            </a:r>
          </a:p>
          <a:p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32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32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4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27584" y="476672"/>
            <a:ext cx="75608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ГБОУ 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СОШ </a:t>
            </a:r>
            <a:r>
              <a:rPr lang="ru-RU" sz="20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п.г.т.Волжский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 В КИМ в разделе «Письмо» 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96351671"/>
              </p:ext>
            </p:extLst>
          </p:nvPr>
        </p:nvGraphicFramePr>
        <p:xfrm>
          <a:off x="500034" y="1428736"/>
          <a:ext cx="8032406" cy="4736568"/>
        </p:xfrm>
        <a:graphic>
          <a:graphicData uri="http://schemas.openxmlformats.org/drawingml/2006/table">
            <a:tbl>
              <a:tblPr/>
              <a:tblGrid>
                <a:gridCol w="803240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473656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78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12" name="Объект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50482856"/>
              </p:ext>
            </p:extLst>
          </p:nvPr>
        </p:nvGraphicFramePr>
        <p:xfrm>
          <a:off x="1546024" y="1700808"/>
          <a:ext cx="5940425" cy="4678363"/>
        </p:xfrm>
        <a:graphic>
          <a:graphicData uri="http://schemas.openxmlformats.org/presentationml/2006/ole">
            <p:oleObj spid="_x0000_s1041" name="Документ" r:id="rId3" imgW="5940803" imgH="4677648" progId="Word.Document.12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105457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59" y="1268760"/>
            <a:ext cx="8127533" cy="432048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solidFill>
                  <a:schemeClr val="bg1"/>
                </a:solidFill>
              </a:rPr>
              <a:t/>
            </a:r>
            <a:br>
              <a:rPr lang="ru-RU" sz="2700" dirty="0" smtClean="0">
                <a:solidFill>
                  <a:schemeClr val="bg1"/>
                </a:solidFill>
              </a:rPr>
            </a:br>
            <a:r>
              <a:rPr lang="ru-RU" sz="27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Электронное личное письмо</a:t>
            </a:r>
            <a:br>
              <a:rPr lang="ru-RU" sz="27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(задание 39)</a:t>
            </a: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7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27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надо писать дату и </a:t>
            </a:r>
            <a:r>
              <a:rPr lang="ru-RU" sz="27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адрес!</a:t>
            </a:r>
            <a:br>
              <a:rPr lang="ru-RU" sz="27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Необязательна </a:t>
            </a:r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ссылка на предыдущие </a:t>
            </a:r>
            <a: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контакты</a:t>
            </a:r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bg1"/>
                </a:solidFill>
              </a:rPr>
              <a:t/>
            </a:r>
            <a:br>
              <a:rPr lang="ru-RU" sz="2400" dirty="0">
                <a:solidFill>
                  <a:schemeClr val="bg1"/>
                </a:solidFill>
              </a:rPr>
            </a:br>
            <a:r>
              <a:rPr lang="ru-RU" sz="2400" dirty="0" smtClean="0">
                <a:solidFill>
                  <a:schemeClr val="bg1"/>
                </a:solidFill>
              </a:rPr>
              <a:t/>
            </a:r>
            <a:br>
              <a:rPr lang="ru-RU" sz="2400" dirty="0" smtClean="0">
                <a:solidFill>
                  <a:schemeClr val="bg1"/>
                </a:solidFill>
              </a:rPr>
            </a:b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35717935"/>
              </p:ext>
            </p:extLst>
          </p:nvPr>
        </p:nvGraphicFramePr>
        <p:xfrm>
          <a:off x="924843" y="2276872"/>
          <a:ext cx="7183423" cy="3888432"/>
        </p:xfrm>
        <a:graphic>
          <a:graphicData uri="http://schemas.openxmlformats.org/drawingml/2006/table">
            <a:tbl>
              <a:tblPr/>
              <a:tblGrid>
                <a:gridCol w="718342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3888432">
                <a:tc>
                  <a:txBody>
                    <a:bodyPr/>
                    <a:lstStyle/>
                    <a:p>
                      <a:pPr marL="285750" indent="-285750" algn="just">
                        <a:buFont typeface="Wingdings" panose="05000000000000000000" pitchFamily="2" charset="2"/>
                        <a:buChar char="ü"/>
                      </a:pPr>
                      <a:endParaRPr lang="ru-RU" sz="18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78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24844" y="1844824"/>
            <a:ext cx="7183422" cy="4608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13155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7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7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Формат электронного личного письма</a:t>
            </a:r>
            <a:br>
              <a:rPr lang="ru-RU" sz="27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(задание 39)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643306" y="4581129"/>
            <a:ext cx="4786346" cy="1705392"/>
          </a:xfrm>
          <a:solidFill>
            <a:schemeClr val="bg1">
              <a:alpha val="78000"/>
            </a:schemeClr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1800" b="1" dirty="0" smtClean="0"/>
          </a:p>
          <a:p>
            <a:pPr>
              <a:buAutoNum type="arabicPeriod"/>
            </a:pPr>
            <a:r>
              <a:rPr lang="ru-RU" sz="1800" dirty="0" smtClean="0"/>
              <a:t>придерживаться стиля письма, принятого в стране изучаемого языка</a:t>
            </a:r>
          </a:p>
          <a:p>
            <a:pPr>
              <a:buAutoNum type="arabicPeriod"/>
            </a:pPr>
            <a:r>
              <a:rPr lang="ru-RU" sz="1800" dirty="0" smtClean="0"/>
              <a:t>не ставить точку после своего имени</a:t>
            </a:r>
          </a:p>
          <a:p>
            <a:pPr>
              <a:buAutoNum type="arabicPeriod"/>
            </a:pPr>
            <a:r>
              <a:rPr lang="ru-RU" sz="1800" dirty="0" smtClean="0"/>
              <a:t>придерживаться неформального стиля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352596702"/>
              </p:ext>
            </p:extLst>
          </p:nvPr>
        </p:nvGraphicFramePr>
        <p:xfrm>
          <a:off x="714348" y="1268757"/>
          <a:ext cx="7828540" cy="3168355"/>
        </p:xfrm>
        <a:graphic>
          <a:graphicData uri="http://schemas.openxmlformats.org/drawingml/2006/table">
            <a:tbl>
              <a:tblPr/>
              <a:tblGrid>
                <a:gridCol w="64413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1844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149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Обращение</a:t>
                      </a:r>
                      <a:r>
                        <a:rPr lang="ru-RU" sz="1600" dirty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600" i="1" dirty="0" smtClean="0">
                          <a:latin typeface="Calibri"/>
                          <a:ea typeface="Calibri"/>
                          <a:cs typeface="Times New Roman"/>
                        </a:rPr>
                        <a:t>(слева</a:t>
                      </a:r>
                      <a:r>
                        <a:rPr lang="ru-RU" sz="1600" i="1" dirty="0">
                          <a:latin typeface="Calibri"/>
                          <a:ea typeface="Calibri"/>
                          <a:cs typeface="Times New Roman"/>
                        </a:rPr>
                        <a:t>)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78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485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libri"/>
                          <a:ea typeface="Calibri"/>
                          <a:cs typeface="Times New Roman"/>
                        </a:rPr>
                        <a:t>Выражение благодарности за полученное </a:t>
                      </a: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письмо </a:t>
                      </a:r>
                      <a:r>
                        <a:rPr lang="ru-RU" sz="1600" i="1" dirty="0" smtClean="0">
                          <a:latin typeface="Calibri"/>
                          <a:ea typeface="Calibri"/>
                          <a:cs typeface="Times New Roman"/>
                        </a:rPr>
                        <a:t>(1 абзац)</a:t>
                      </a:r>
                      <a:endParaRPr lang="en-US" sz="1600" i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1" u="sng" dirty="0" smtClean="0">
                          <a:latin typeface="Calibri"/>
                          <a:ea typeface="Calibri"/>
                          <a:cs typeface="Times New Roman"/>
                        </a:rPr>
                        <a:t>заменить слово </a:t>
                      </a:r>
                      <a:r>
                        <a:rPr lang="en-US" sz="1800" i="1" u="sng" dirty="0" smtClean="0">
                          <a:latin typeface="Calibri"/>
                          <a:ea typeface="Calibri"/>
                          <a:cs typeface="Times New Roman"/>
                        </a:rPr>
                        <a:t>LETTER(S)</a:t>
                      </a:r>
                      <a:r>
                        <a:rPr lang="en-US" sz="1800" i="1" u="sng" baseline="0" dirty="0" smtClean="0">
                          <a:latin typeface="Calibri"/>
                          <a:ea typeface="Calibri"/>
                          <a:cs typeface="Times New Roman"/>
                        </a:rPr>
                        <a:t>  </a:t>
                      </a:r>
                      <a:r>
                        <a:rPr lang="ru-RU" sz="1800" i="1" u="sng" baseline="0" dirty="0" smtClean="0">
                          <a:latin typeface="Calibri"/>
                          <a:ea typeface="Calibri"/>
                          <a:cs typeface="Times New Roman"/>
                        </a:rPr>
                        <a:t>на </a:t>
                      </a:r>
                      <a:r>
                        <a:rPr lang="en-US" sz="1800" i="1" u="sng" baseline="0" dirty="0" smtClean="0">
                          <a:latin typeface="Calibri"/>
                          <a:ea typeface="Calibri"/>
                          <a:cs typeface="Times New Roman"/>
                        </a:rPr>
                        <a:t>EMAIL(S)</a:t>
                      </a:r>
                      <a:endParaRPr lang="ru-RU" sz="1800" u="sng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78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9449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libri"/>
                          <a:ea typeface="Calibri"/>
                          <a:cs typeface="Times New Roman"/>
                        </a:rPr>
                        <a:t>Основная </a:t>
                      </a: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часть </a:t>
                      </a:r>
                      <a:r>
                        <a:rPr lang="ru-RU" sz="1600" i="1" dirty="0" smtClean="0">
                          <a:latin typeface="Calibri"/>
                          <a:ea typeface="Calibri"/>
                          <a:cs typeface="Times New Roman"/>
                        </a:rPr>
                        <a:t>(ответы </a:t>
                      </a:r>
                      <a:r>
                        <a:rPr lang="ru-RU" sz="1600" i="1" dirty="0">
                          <a:latin typeface="Calibri"/>
                          <a:ea typeface="Calibri"/>
                          <a:cs typeface="Times New Roman"/>
                        </a:rPr>
                        <a:t>на вопросы, поставленные в письме-стимуле – 2 абзац; </a:t>
                      </a:r>
                      <a:endParaRPr lang="ru-RU" sz="1600" i="1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 smtClean="0">
                          <a:latin typeface="Calibri"/>
                          <a:ea typeface="Calibri"/>
                          <a:cs typeface="Times New Roman"/>
                        </a:rPr>
                        <a:t>задать </a:t>
                      </a:r>
                      <a:r>
                        <a:rPr lang="ru-RU" sz="1600" b="1" i="1" dirty="0">
                          <a:latin typeface="Calibri"/>
                          <a:ea typeface="Calibri"/>
                          <a:cs typeface="Times New Roman"/>
                        </a:rPr>
                        <a:t>3 вопроса на указанную тему </a:t>
                      </a:r>
                      <a:r>
                        <a:rPr lang="ru-RU" sz="1600" b="1" i="1" dirty="0" smtClean="0">
                          <a:latin typeface="Calibri"/>
                          <a:ea typeface="Calibri"/>
                          <a:cs typeface="Times New Roman"/>
                        </a:rPr>
                        <a:t>(можно</a:t>
                      </a:r>
                      <a:r>
                        <a:rPr lang="ru-RU" sz="1600" b="1" i="1" baseline="0" dirty="0" smtClean="0">
                          <a:latin typeface="Calibri"/>
                          <a:ea typeface="Calibri"/>
                          <a:cs typeface="Times New Roman"/>
                        </a:rPr>
                        <a:t> в отдельном абзаце)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78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149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4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libri"/>
                          <a:ea typeface="Calibri"/>
                          <a:cs typeface="Times New Roman"/>
                        </a:rPr>
                        <a:t>Причина, почему заканчивается </a:t>
                      </a: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письмо </a:t>
                      </a:r>
                      <a:r>
                        <a:rPr lang="ru-RU" sz="1600" b="0" i="1" dirty="0" smtClean="0">
                          <a:latin typeface="Calibri"/>
                          <a:ea typeface="Calibri"/>
                          <a:cs typeface="Times New Roman"/>
                        </a:rPr>
                        <a:t>(не</a:t>
                      </a:r>
                      <a:r>
                        <a:rPr lang="ru-RU" sz="1600" b="0" i="1" baseline="0" dirty="0" smtClean="0">
                          <a:latin typeface="Calibri"/>
                          <a:ea typeface="Calibri"/>
                          <a:cs typeface="Times New Roman"/>
                        </a:rPr>
                        <a:t> обязательна)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78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149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5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libri"/>
                          <a:ea typeface="Calibri"/>
                          <a:cs typeface="Times New Roman"/>
                        </a:rPr>
                        <a:t>Заключительная </a:t>
                      </a: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фраза </a:t>
                      </a:r>
                      <a:r>
                        <a:rPr lang="ru-RU" sz="1600" i="1" dirty="0" smtClean="0">
                          <a:latin typeface="Calibri"/>
                          <a:ea typeface="Calibri"/>
                          <a:cs typeface="Times New Roman"/>
                        </a:rPr>
                        <a:t>(5 </a:t>
                      </a:r>
                      <a:r>
                        <a:rPr lang="ru-RU" sz="1600" i="1" dirty="0">
                          <a:latin typeface="Calibri"/>
                          <a:ea typeface="Calibri"/>
                          <a:cs typeface="Times New Roman"/>
                        </a:rPr>
                        <a:t>абзац)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78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149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6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Пожелания</a:t>
                      </a:r>
                      <a:r>
                        <a:rPr lang="ru-RU" sz="1600" dirty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600" i="1" dirty="0" smtClean="0">
                          <a:latin typeface="Calibri"/>
                          <a:ea typeface="Calibri"/>
                          <a:cs typeface="Times New Roman"/>
                        </a:rPr>
                        <a:t>(после </a:t>
                      </a:r>
                      <a:r>
                        <a:rPr lang="ru-RU" sz="1600" i="1" dirty="0">
                          <a:latin typeface="Calibri"/>
                          <a:ea typeface="Calibri"/>
                          <a:cs typeface="Times New Roman"/>
                        </a:rPr>
                        <a:t>заключительной фразы)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78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149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7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Подпись</a:t>
                      </a:r>
                      <a:r>
                        <a:rPr lang="ru-RU" sz="1600" dirty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600" i="1" dirty="0" smtClean="0">
                          <a:latin typeface="Calibri"/>
                          <a:ea typeface="Calibri"/>
                          <a:cs typeface="Times New Roman"/>
                        </a:rPr>
                        <a:t>(только </a:t>
                      </a:r>
                      <a:r>
                        <a:rPr lang="ru-RU" sz="1600" i="1" dirty="0">
                          <a:latin typeface="Calibri"/>
                          <a:ea typeface="Calibri"/>
                          <a:cs typeface="Times New Roman"/>
                        </a:rPr>
                        <a:t>имя, слева после пожелания)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78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880170" y="5162148"/>
            <a:ext cx="1548822" cy="338554"/>
          </a:xfrm>
          <a:prstGeom prst="rect">
            <a:avLst/>
          </a:prstGeom>
          <a:solidFill>
            <a:schemeClr val="bg1">
              <a:alpha val="78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1600" b="1" dirty="0" smtClean="0"/>
              <a:t>НЕОБХОДИМО</a:t>
            </a:r>
            <a:endParaRPr lang="ru-RU" sz="1600" b="1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4842019"/>
            <a:ext cx="928694" cy="94443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970471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512168"/>
          </a:xfrm>
        </p:spPr>
        <p:txBody>
          <a:bodyPr>
            <a:normAutofit fontScale="90000"/>
          </a:bodyPr>
          <a:lstStyle/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/>
              <a:t>Приказ Министерства просвещения РФ от 31 мая 2021 г. № 287 </a:t>
            </a: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>“</a:t>
            </a:r>
            <a:r>
              <a:rPr lang="ru-RU" sz="1800" b="1" dirty="0"/>
              <a:t>Об утверждении федерального государственного образовательного стандарта основного общего образования”</a:t>
            </a:r>
            <a:br>
              <a:rPr lang="ru-RU" sz="1800" b="1" dirty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2700" b="1" dirty="0" smtClean="0">
                <a:solidFill>
                  <a:schemeClr val="bg1"/>
                </a:solidFill>
              </a:rPr>
              <a:t>II</a:t>
            </a:r>
            <a:r>
              <a:rPr lang="ru-RU" sz="2700" b="1" dirty="0">
                <a:solidFill>
                  <a:schemeClr val="bg1"/>
                </a:solidFill>
              </a:rPr>
              <a:t>. Требования к результатам освоения </a:t>
            </a:r>
            <a:r>
              <a:rPr lang="ru-RU" sz="2700" b="1" dirty="0" smtClean="0">
                <a:solidFill>
                  <a:schemeClr val="bg1"/>
                </a:solidFill>
              </a:rPr>
              <a:t/>
            </a:r>
            <a:br>
              <a:rPr lang="ru-RU" sz="2700" b="1" dirty="0" smtClean="0">
                <a:solidFill>
                  <a:schemeClr val="bg1"/>
                </a:solidFill>
              </a:rPr>
            </a:br>
            <a:r>
              <a:rPr lang="ru-RU" sz="2700" b="1" dirty="0" smtClean="0">
                <a:solidFill>
                  <a:schemeClr val="bg1"/>
                </a:solidFill>
              </a:rPr>
              <a:t>основной </a:t>
            </a:r>
            <a:r>
              <a:rPr lang="ru-RU" sz="2700" b="1" dirty="0">
                <a:solidFill>
                  <a:schemeClr val="bg1"/>
                </a:solidFill>
              </a:rPr>
              <a:t>образовательной программы</a:t>
            </a: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dirty="0"/>
              <a:t> 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883282669"/>
              </p:ext>
            </p:extLst>
          </p:nvPr>
        </p:nvGraphicFramePr>
        <p:xfrm>
          <a:off x="451101" y="2930369"/>
          <a:ext cx="7888390" cy="3746157"/>
        </p:xfrm>
        <a:graphic>
          <a:graphicData uri="http://schemas.openxmlformats.org/drawingml/2006/table">
            <a:tbl>
              <a:tblPr/>
              <a:tblGrid>
                <a:gridCol w="788839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3746157">
                <a:tc>
                  <a:txBody>
                    <a:bodyPr/>
                    <a:lstStyle/>
                    <a:p>
                      <a:pPr marL="285750" marR="0" lvl="8" indent="-28575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ru-RU" sz="2400" dirty="0" smtClean="0"/>
                        <a:t>овладение умением активного использования </a:t>
                      </a:r>
                      <a:endParaRPr lang="en-US" sz="2400" dirty="0" smtClean="0"/>
                    </a:p>
                    <a:p>
                      <a:pPr marL="0" marR="0" lvl="8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ru-RU" sz="2400" u="sng" dirty="0" smtClean="0"/>
                        <a:t>знаково-символических средств </a:t>
                      </a:r>
                      <a:r>
                        <a:rPr lang="ru-RU" sz="2400" dirty="0" smtClean="0"/>
                        <a:t>для представления информации об изучаемых объектах и процессах, различных схем решения учебных и практических задач</a:t>
                      </a:r>
                    </a:p>
                    <a:p>
                      <a:pPr marL="285750" indent="-285750" algn="just">
                        <a:buFont typeface="Wingdings" panose="05000000000000000000" pitchFamily="2" charset="2"/>
                        <a:buChar char="ü"/>
                      </a:pPr>
                      <a:endParaRPr lang="ru-RU" sz="2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78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755576" y="2924944"/>
            <a:ext cx="73448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8. </a:t>
            </a:r>
            <a:r>
              <a:rPr lang="ru-RU" dirty="0" err="1" smtClean="0"/>
              <a:t>Метапредметные</a:t>
            </a:r>
            <a:r>
              <a:rPr lang="ru-RU" dirty="0" smtClean="0"/>
              <a:t> </a:t>
            </a:r>
            <a:r>
              <a:rPr lang="ru-RU" dirty="0"/>
              <a:t>результаты освоения основной образовательной программы должны отражать</a:t>
            </a:r>
          </a:p>
        </p:txBody>
      </p:sp>
    </p:spTree>
    <p:extLst>
      <p:ext uri="{BB962C8B-B14F-4D97-AF65-F5344CB8AC3E}">
        <p14:creationId xmlns:p14="http://schemas.microsoft.com/office/powerpoint/2010/main" xmlns="" val="217499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Письменное высказывание с элементами рассуждения </a:t>
            </a:r>
            <a:b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основе таблицы</a:t>
            </a:r>
            <a:b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ВЫСОКИЙ УРОВЕНЬ)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91680" y="1484784"/>
            <a:ext cx="5688633" cy="4797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19810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Письменное высказывание с элементами рассуждения </a:t>
            </a:r>
            <a:b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основе диаграммы</a:t>
            </a:r>
            <a:b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ВЫСОКИЙ УРОВЕНЬ</a:t>
            </a:r>
            <a:r>
              <a:rPr lang="en-US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35696" y="1412776"/>
            <a:ext cx="5978031" cy="4896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56958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2997"/>
            <a:ext cx="8229600" cy="475683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Формат письменного высказывания</a:t>
            </a: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(задание 40)</a:t>
            </a:r>
            <a:b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772774606"/>
              </p:ext>
            </p:extLst>
          </p:nvPr>
        </p:nvGraphicFramePr>
        <p:xfrm>
          <a:off x="1259632" y="332655"/>
          <a:ext cx="6984776" cy="6836664"/>
        </p:xfrm>
        <a:graphic>
          <a:graphicData uri="http://schemas.openxmlformats.org/drawingml/2006/table">
            <a:tbl>
              <a:tblPr/>
              <a:tblGrid>
                <a:gridCol w="151708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467694">
                  <a:extLst>
                    <a:ext uri="{9D8B030D-6E8A-4147-A177-3AD203B41FA5}">
                      <a16:colId xmlns:a16="http://schemas.microsoft.com/office/drawing/2014/main" xmlns="" val="1856772573"/>
                    </a:ext>
                  </a:extLst>
                </a:gridCol>
              </a:tblGrid>
              <a:tr h="239784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Вступление</a:t>
                      </a:r>
                      <a:endParaRPr lang="ru-RU" sz="1800" dirty="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78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9570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Абзац </a:t>
                      </a:r>
                      <a:r>
                        <a:rPr lang="ru-RU" sz="1600" b="1" dirty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1</a:t>
                      </a:r>
                      <a:endParaRPr lang="ru-RU" sz="1600" dirty="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make an opening statement on the subject of the project work</a:t>
                      </a:r>
                      <a:endParaRPr lang="ru-RU" sz="18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Я делаю проект на тему…, я нашел данные ….и</a:t>
                      </a:r>
                      <a:r>
                        <a:rPr lang="ru-RU" sz="2000" b="0" baseline="0" dirty="0" smtClean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собираюсь проанализировать эти данные</a:t>
                      </a:r>
                      <a:endParaRPr lang="ru-RU" sz="2000" b="0" dirty="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78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39784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Основная часть</a:t>
                      </a:r>
                      <a:endParaRPr lang="ru-RU" sz="1800" dirty="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78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857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Абзац </a:t>
                      </a:r>
                      <a:r>
                        <a:rPr lang="ru-RU" sz="1600" b="1" dirty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</a:t>
                      </a:r>
                      <a:endParaRPr lang="ru-RU" sz="1600" dirty="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 smtClean="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 smtClean="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Абзац </a:t>
                      </a:r>
                      <a:r>
                        <a:rPr lang="ru-RU" sz="1600" b="1" dirty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</a:t>
                      </a:r>
                      <a:endParaRPr lang="ru-RU" sz="1600" dirty="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 smtClean="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 smtClean="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Абзац </a:t>
                      </a:r>
                      <a:r>
                        <a:rPr lang="ru-RU" sz="1600" b="1" dirty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4</a:t>
                      </a:r>
                      <a:endParaRPr lang="ru-RU" sz="1600" dirty="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select and report 2–3 main features;</a:t>
                      </a:r>
                      <a:endParaRPr lang="ru-RU" sz="18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make 1–2 comparisons where relevant; </a:t>
                      </a:r>
                      <a:endParaRPr lang="ru-RU" sz="18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ДАТЬ ПОЯСНЕНИЕ ГРАФИКУ ИЛИ ДИАГРАММЕ (числительные пишем цифрами)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outline a problem that can arise with reading and suggest the way of solving it; </a:t>
                      </a:r>
                      <a:endParaRPr lang="ru-RU" sz="18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НАДО УВИДЕТЬ ПРОБЛЕМУ И ПРЕДЛОЖИТЬ ПУТЬ ЕЕ РЕШЕНИЯ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78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39784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Заключение</a:t>
                      </a:r>
                      <a:endParaRPr lang="ru-RU" sz="1800" dirty="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78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2824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Абзац </a:t>
                      </a:r>
                      <a:r>
                        <a:rPr lang="ru-RU" sz="1600" b="1" dirty="0"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5</a:t>
                      </a:r>
                      <a:endParaRPr lang="ru-RU" sz="1600" dirty="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7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– draw a conclusion giving your personal opinion on </a:t>
                      </a:r>
                      <a:r>
                        <a:rPr lang="en-US" sz="1800" b="1" u="sng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the importance of</a:t>
                      </a:r>
                      <a:r>
                        <a:rPr lang="ru-RU" sz="1800" b="1" u="sng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b="1" u="sng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reading in human life.</a:t>
                      </a:r>
                      <a:endParaRPr lang="ru-RU" sz="1800" b="1" u="sng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ВЫСКАЗАТЬ СВОЕ КОНКРЕТНОЕ МНЕНИЕ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1" u="sng" dirty="0" smtClean="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1" u="sng" dirty="0" smtClean="0"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37" marR="685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78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11902"/>
            <a:ext cx="928694" cy="94443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ИЗМЕНЕНИЯ В КРИТЕРИЯХ «ПИСЬМО» </a:t>
            </a:r>
            <a:b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(ЗАДАНИЕ 40)</a:t>
            </a: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941699039"/>
              </p:ext>
            </p:extLst>
          </p:nvPr>
        </p:nvGraphicFramePr>
        <p:xfrm>
          <a:off x="500034" y="1428736"/>
          <a:ext cx="8032406" cy="4736568"/>
        </p:xfrm>
        <a:graphic>
          <a:graphicData uri="http://schemas.openxmlformats.org/drawingml/2006/table">
            <a:tbl>
              <a:tblPr/>
              <a:tblGrid>
                <a:gridCol w="803240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4736568">
                <a:tc>
                  <a:txBody>
                    <a:bodyPr/>
                    <a:lstStyle/>
                    <a:p>
                      <a:pPr marL="285750" indent="-285750" algn="just">
                        <a:buFont typeface="Wingdings" panose="05000000000000000000" pitchFamily="2" charset="2"/>
                        <a:buChar char="ü"/>
                      </a:pPr>
                      <a:endParaRPr lang="ru-RU" sz="18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78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85978481"/>
              </p:ext>
            </p:extLst>
          </p:nvPr>
        </p:nvGraphicFramePr>
        <p:xfrm>
          <a:off x="899592" y="2492896"/>
          <a:ext cx="7364136" cy="2304256"/>
        </p:xfrm>
        <a:graphic>
          <a:graphicData uri="http://schemas.openxmlformats.org/presentationml/2006/ole">
            <p:oleObj spid="_x0000_s5131" name="Документ" r:id="rId3" imgW="5940803" imgH="1562096" progId="Word.Document.12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1468352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Ресурсы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 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309639997"/>
              </p:ext>
            </p:extLst>
          </p:nvPr>
        </p:nvGraphicFramePr>
        <p:xfrm>
          <a:off x="581820" y="728700"/>
          <a:ext cx="8075240" cy="5868652"/>
        </p:xfrm>
        <a:graphic>
          <a:graphicData uri="http://schemas.openxmlformats.org/drawingml/2006/table">
            <a:tbl>
              <a:tblPr/>
              <a:tblGrid>
                <a:gridCol w="807524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5868652">
                <a:tc>
                  <a:txBody>
                    <a:bodyPr/>
                    <a:lstStyle/>
                    <a:p>
                      <a:pPr marL="285750" lvl="0" indent="-285750">
                        <a:buFont typeface="Wingdings" panose="05000000000000000000" pitchFamily="2" charset="2"/>
                        <a:buChar char="ü"/>
                      </a:pPr>
                      <a:r>
                        <a:rPr lang="ru-RU" sz="18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Приказ Министерства просвещения РФ от 31 мая 2021 г. № 287 “Об утверждении федерального государственного образовательного стандарта основного общего образования”</a:t>
                      </a:r>
                      <a:br>
                        <a:rPr lang="ru-RU" sz="18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Приказ Министерства образования и науки Российской Федерации от 17.05.2012 №413 «Об утверждении федерального государственного стандарта среднего общего образования»)</a:t>
                      </a:r>
                    </a:p>
                    <a:p>
                      <a:pPr marL="285750" lvl="0" indent="-285750">
                        <a:buFont typeface="Wingdings" panose="05000000000000000000" pitchFamily="2" charset="2"/>
                        <a:buChar char="ü"/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ФК ГОС от 05.03.2004 г.</a:t>
                      </a:r>
                    </a:p>
                    <a:p>
                      <a:pPr marL="285750" lvl="0" indent="-285750">
                        <a:buFont typeface="Wingdings" panose="05000000000000000000" pitchFamily="2" charset="2"/>
                        <a:buChar char="ü"/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ФЗ от 29.12.2012.№273-ФЗ «Об образовании в РФ», ст. 59 п. 4: «Государственная итоговая аттестация проводится…в целях определения соответствия результатов освоения обучающимися основных образовательных программ соответствующих требованиям федерального государственного стандарта»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 Журнал «Педагогические измерения» №2/2021 Особенности перспективной модели контрольных измерительных материалов единого государственного экзамена по иностранным языкам (английский, немецкий, французский, испанский) Вербицкая Мария Валерьевна, </a:t>
                      </a:r>
                      <a:r>
                        <a:rPr lang="ru-RU" sz="18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Трешина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Инга Валерьевна </a:t>
                      </a:r>
                      <a:r>
                        <a:rPr lang="en-US" sz="1800" u="sng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hlinkClick r:id="rId2"/>
                        </a:rPr>
                        <a:t>PI</a:t>
                      </a:r>
                      <a:r>
                        <a:rPr lang="ru-RU" sz="1800" u="sng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hlinkClick r:id="rId2"/>
                        </a:rPr>
                        <a:t>_#3_2018_</a:t>
                      </a:r>
                      <a:r>
                        <a:rPr lang="en-US" sz="1800" u="sng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hlinkClick r:id="rId2"/>
                        </a:rPr>
                        <a:t>Block</a:t>
                      </a:r>
                      <a:r>
                        <a:rPr lang="ru-RU" sz="1800" u="sng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hlinkClick r:id="rId2"/>
                        </a:rPr>
                        <a:t>.</a:t>
                      </a:r>
                      <a:r>
                        <a:rPr lang="en-US" sz="1800" u="sng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hlinkClick r:id="rId2"/>
                        </a:rPr>
                        <a:t>indd</a:t>
                      </a:r>
                      <a:r>
                        <a:rPr lang="ru-RU" sz="1800" u="sng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hlinkClick r:id="rId2"/>
                        </a:rPr>
                        <a:t> (</a:t>
                      </a:r>
                      <a:r>
                        <a:rPr lang="en-US" sz="1800" u="sng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hlinkClick r:id="rId2"/>
                        </a:rPr>
                        <a:t>fipi</a:t>
                      </a:r>
                      <a:r>
                        <a:rPr lang="ru-RU" sz="1800" u="sng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hlinkClick r:id="rId2"/>
                        </a:rPr>
                        <a:t>.</a:t>
                      </a:r>
                      <a:r>
                        <a:rPr lang="en-US" sz="1800" u="sng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hlinkClick r:id="rId2"/>
                        </a:rPr>
                        <a:t>ru</a:t>
                      </a:r>
                      <a:r>
                        <a:rPr lang="ru-RU" sz="1800" u="sng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hlinkClick r:id="rId2"/>
                        </a:rPr>
                        <a:t>)</a:t>
                      </a:r>
                      <a:endParaRPr lang="ru-RU" sz="1800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ru-RU" sz="18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800" u="sng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hlinkClick r:id="rId3"/>
                        </a:rPr>
                        <a:t>Демоверсии, спецификации, кодификаторы (fipi.ru)</a:t>
                      </a:r>
                      <a:endParaRPr lang="ru-RU" sz="1800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 Иностранные языки. Онлайн-консультация по подготовке к ЕГЭ 2022 от 22.10.2021 </a:t>
                      </a:r>
                      <a:r>
                        <a:rPr lang="ru-RU" sz="1800" u="sng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hlinkClick r:id="rId4"/>
                        </a:rPr>
                        <a:t>Иностранные языки. Онлайн-консультация по подготовке к ЕГЭ 2022 - </a:t>
                      </a:r>
                      <a:r>
                        <a:rPr lang="ru-RU" sz="1800" u="sng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hlinkClick r:id="rId4"/>
                        </a:rPr>
                        <a:t>YouTube</a:t>
                      </a:r>
                      <a:endParaRPr lang="ru-RU" sz="2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78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55576" y="1916832"/>
            <a:ext cx="7488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60359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ctr">
              <a:buNone/>
            </a:pPr>
            <a:r>
              <a:rPr lang="ru-RU" sz="9600" b="1" dirty="0" smtClean="0"/>
              <a:t>СПАСИБО ЗА ВНИМАНИЕ!</a:t>
            </a:r>
            <a:endParaRPr lang="ru-RU" sz="96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НОРМАТИВНО-ЮРИДИЧЕСКАЯ БАЗА </a:t>
            </a:r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ИЗМЕНЕНИЙ в КИМ</a:t>
            </a: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77874483"/>
              </p:ext>
            </p:extLst>
          </p:nvPr>
        </p:nvGraphicFramePr>
        <p:xfrm>
          <a:off x="500034" y="1124744"/>
          <a:ext cx="8032406" cy="5544616"/>
        </p:xfrm>
        <a:graphic>
          <a:graphicData uri="http://schemas.openxmlformats.org/drawingml/2006/table">
            <a:tbl>
              <a:tblPr/>
              <a:tblGrid>
                <a:gridCol w="803240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5544616">
                <a:tc>
                  <a:txBody>
                    <a:bodyPr/>
                    <a:lstStyle/>
                    <a:p>
                      <a:pPr marL="285750" indent="-285750" algn="just">
                        <a:buFont typeface="Wingdings" panose="05000000000000000000" pitchFamily="2" charset="2"/>
                        <a:buChar char="ü"/>
                      </a:pPr>
                      <a:endParaRPr lang="ru-RU" sz="18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85750" indent="-285750" algn="just">
                        <a:buFont typeface="Wingdings" panose="05000000000000000000" pitchFamily="2" charset="2"/>
                        <a:buChar char="ü"/>
                      </a:pPr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ФЗ от 29.12.2012.№273-ФЗ «Об образовании в РФ», ст. 59 п. 4: «Государственная итоговая аттестация проводится…в целях определения соответствия результатов освоения обучающимися основных образовательных программ соответствующих требованиям федерального государственного стандарта»</a:t>
                      </a:r>
                    </a:p>
                    <a:p>
                      <a:pPr marL="285750" indent="-285750" algn="just">
                        <a:buFont typeface="Wingdings" panose="05000000000000000000" pitchFamily="2" charset="2"/>
                        <a:buChar char="ü"/>
                      </a:pPr>
                      <a:endParaRPr lang="ru-RU" sz="2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85750" indent="-285750" algn="just">
                        <a:buFont typeface="Wingdings" panose="05000000000000000000" pitchFamily="2" charset="2"/>
                        <a:buChar char="ü"/>
                      </a:pPr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 2004 г. по 2021 г. роль стандарта выполнял Федеральный компонент государственного  стандарта среднего (полного) общего образования </a:t>
                      </a:r>
                    </a:p>
                    <a:p>
                      <a:pPr marL="285750" indent="-285750" algn="just">
                        <a:buFont typeface="Wingdings" panose="05000000000000000000" pitchFamily="2" charset="2"/>
                        <a:buChar char="ü"/>
                      </a:pPr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(ФК ГОС от 05.03.2004 г.)</a:t>
                      </a:r>
                    </a:p>
                    <a:p>
                      <a:pPr marL="285750" indent="-285750" algn="just">
                        <a:buFont typeface="Wingdings" panose="05000000000000000000" pitchFamily="2" charset="2"/>
                        <a:buChar char="ü"/>
                      </a:pPr>
                      <a:endParaRPr lang="ru-RU" sz="2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85750" indent="-285750" algn="just">
                        <a:buFont typeface="Wingdings" panose="05000000000000000000" pitchFamily="2" charset="2"/>
                        <a:buChar char="ü"/>
                      </a:pPr>
                      <a:r>
                        <a:rPr lang="ru-RU" sz="2000" b="1" u="sng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2022 г. – завершение перехода на Федеральный государственный стандарт </a:t>
                      </a:r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среднего общего образования (приказ Министерства образования и науки Российской Федерации от 17.05.2012 №413 «Об утверждении федерального государственного стандарта среднего общего образования»)</a:t>
                      </a:r>
                    </a:p>
                    <a:p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78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433004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 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/>
          </p:nvPr>
        </p:nvGraphicFramePr>
        <p:xfrm>
          <a:off x="500034" y="1684744"/>
          <a:ext cx="7888390" cy="4176464"/>
        </p:xfrm>
        <a:graphic>
          <a:graphicData uri="http://schemas.openxmlformats.org/drawingml/2006/table">
            <a:tbl>
              <a:tblPr/>
              <a:tblGrid>
                <a:gridCol w="788839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4176464">
                <a:tc>
                  <a:txBody>
                    <a:bodyPr/>
                    <a:lstStyle/>
                    <a:p>
                      <a:pPr marL="0" indent="0" algn="just">
                        <a:buFont typeface="Wingdings" panose="05000000000000000000" pitchFamily="2" charset="2"/>
                        <a:buNone/>
                      </a:pPr>
                      <a:endParaRPr lang="ru-RU" sz="2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78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55576" y="1916832"/>
            <a:ext cx="748883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Комплексный подход к оцениванию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(личностные, предметные,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метапредметные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результаты)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Системно-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еятельностный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подход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Введение предмета «Индивидуальный проект» (исследовательские умения, обработка информации и т.д.)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ладение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иностранным языком как одним из средств формирования учебно-исследовательских умений, расширения своих знаний в других предметных областях.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99592" y="404664"/>
            <a:ext cx="71287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ОБУСЛОВЛЕННОСТЬ ИЗМЕНЕНИЙ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03248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 В КИМ в разделе   </a:t>
            </a:r>
            <a:r>
              <a:rPr lang="ru-RU" sz="31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«Говорение» </a:t>
            </a:r>
            <a:endParaRPr lang="ru-RU" sz="31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/>
          </p:nvPr>
        </p:nvGraphicFramePr>
        <p:xfrm>
          <a:off x="500034" y="1124745"/>
          <a:ext cx="8032406" cy="5256583"/>
        </p:xfrm>
        <a:graphic>
          <a:graphicData uri="http://schemas.openxmlformats.org/drawingml/2006/table">
            <a:tbl>
              <a:tblPr/>
              <a:tblGrid>
                <a:gridCol w="803240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525658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78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1521544" y="1124745"/>
          <a:ext cx="6146800" cy="5659023"/>
        </p:xfrm>
        <a:graphic>
          <a:graphicData uri="http://schemas.openxmlformats.org/presentationml/2006/ole">
            <p:oleObj spid="_x0000_s3082" name="Документ" r:id="rId3" imgW="5940803" imgH="5508198" progId="Word.Document.12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1642017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Говорение (задание 2)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8"/>
            <a:endParaRPr lang="ru-RU" dirty="0" smtClean="0"/>
          </a:p>
          <a:p>
            <a:pPr marL="3657600" lvl="8" indent="0">
              <a:buNone/>
            </a:pPr>
            <a:endParaRPr lang="ru-RU" dirty="0"/>
          </a:p>
          <a:p>
            <a:pPr lvl="8"/>
            <a:endParaRPr lang="ru-RU" dirty="0" smtClean="0"/>
          </a:p>
          <a:p>
            <a:pPr lvl="8"/>
            <a:endParaRPr lang="ru-RU" dirty="0" smtClean="0"/>
          </a:p>
          <a:p>
            <a:pPr lvl="8"/>
            <a:endParaRPr lang="ru-RU" dirty="0"/>
          </a:p>
          <a:p>
            <a:pPr lvl="8"/>
            <a:endParaRPr lang="ru-RU" dirty="0" smtClean="0"/>
          </a:p>
          <a:p>
            <a:pPr lvl="8"/>
            <a:endParaRPr lang="ru-RU" dirty="0"/>
          </a:p>
          <a:p>
            <a:pPr lvl="8"/>
            <a:endParaRPr lang="ru-RU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9324528" y="407707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67644" y="908720"/>
            <a:ext cx="6408712" cy="5526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49386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Говорение (задание 3)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8"/>
            <a:endParaRPr lang="ru-RU" dirty="0" smtClean="0"/>
          </a:p>
          <a:p>
            <a:pPr marL="3657600" lvl="8" indent="0">
              <a:buNone/>
            </a:pPr>
            <a:endParaRPr lang="ru-RU" dirty="0"/>
          </a:p>
          <a:p>
            <a:pPr lvl="8"/>
            <a:endParaRPr lang="ru-RU" dirty="0" smtClean="0"/>
          </a:p>
          <a:p>
            <a:pPr lvl="8"/>
            <a:endParaRPr lang="ru-RU" dirty="0" smtClean="0"/>
          </a:p>
          <a:p>
            <a:pPr lvl="8"/>
            <a:endParaRPr lang="ru-RU" dirty="0"/>
          </a:p>
          <a:p>
            <a:pPr lvl="8"/>
            <a:endParaRPr lang="ru-RU" dirty="0" smtClean="0"/>
          </a:p>
          <a:p>
            <a:pPr lvl="8"/>
            <a:endParaRPr lang="ru-RU" dirty="0"/>
          </a:p>
          <a:p>
            <a:pPr lvl="8"/>
            <a:endParaRPr lang="ru-RU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9324528" y="407707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8208" y="796728"/>
            <a:ext cx="7891801" cy="5656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18303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Говорение (задание 4)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8"/>
            <a:endParaRPr lang="ru-RU" dirty="0" smtClean="0"/>
          </a:p>
          <a:p>
            <a:pPr marL="3657600" lvl="8" indent="0">
              <a:buNone/>
            </a:pPr>
            <a:endParaRPr lang="ru-RU" dirty="0"/>
          </a:p>
          <a:p>
            <a:pPr lvl="8"/>
            <a:endParaRPr lang="ru-RU" dirty="0" smtClean="0"/>
          </a:p>
          <a:p>
            <a:pPr lvl="8"/>
            <a:endParaRPr lang="ru-RU" dirty="0" smtClean="0"/>
          </a:p>
          <a:p>
            <a:pPr lvl="8"/>
            <a:endParaRPr lang="ru-RU" dirty="0"/>
          </a:p>
          <a:p>
            <a:pPr lvl="8"/>
            <a:endParaRPr lang="ru-RU" dirty="0" smtClean="0"/>
          </a:p>
          <a:p>
            <a:pPr lvl="8"/>
            <a:endParaRPr lang="ru-RU" dirty="0"/>
          </a:p>
          <a:p>
            <a:pPr lvl="8"/>
            <a:endParaRPr lang="ru-RU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9324528" y="407707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1600" y="836713"/>
            <a:ext cx="7370116" cy="5801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06327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Дополнительная схема оценивания (задание 4)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8"/>
            <a:endParaRPr lang="ru-RU" dirty="0" smtClean="0"/>
          </a:p>
          <a:p>
            <a:pPr marL="3657600" lvl="8" indent="0">
              <a:buNone/>
            </a:pPr>
            <a:endParaRPr lang="ru-RU" dirty="0"/>
          </a:p>
          <a:p>
            <a:pPr lvl="8"/>
            <a:endParaRPr lang="ru-RU" dirty="0" smtClean="0"/>
          </a:p>
          <a:p>
            <a:pPr lvl="8"/>
            <a:endParaRPr lang="ru-RU" dirty="0" smtClean="0"/>
          </a:p>
          <a:p>
            <a:pPr lvl="8"/>
            <a:endParaRPr lang="ru-RU" dirty="0"/>
          </a:p>
          <a:p>
            <a:pPr lvl="8"/>
            <a:endParaRPr lang="ru-RU" dirty="0" smtClean="0"/>
          </a:p>
          <a:p>
            <a:pPr lvl="8"/>
            <a:endParaRPr lang="ru-RU" dirty="0"/>
          </a:p>
          <a:p>
            <a:pPr lvl="8"/>
            <a:endParaRPr lang="ru-RU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9324528" y="407707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5653" y="1124745"/>
            <a:ext cx="8663499" cy="5001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77905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 В КРИТЕРИЯХ «ГОВОРЕНИЕ»</a:t>
            </a:r>
            <a:b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(ЗАДАНИЕ 4) 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/>
          </p:nvPr>
        </p:nvGraphicFramePr>
        <p:xfrm>
          <a:off x="500034" y="1428736"/>
          <a:ext cx="8032406" cy="4736568"/>
        </p:xfrm>
        <a:graphic>
          <a:graphicData uri="http://schemas.openxmlformats.org/drawingml/2006/table">
            <a:tbl>
              <a:tblPr/>
              <a:tblGrid>
                <a:gridCol w="803240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473656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78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917321988"/>
              </p:ext>
            </p:extLst>
          </p:nvPr>
        </p:nvGraphicFramePr>
        <p:xfrm>
          <a:off x="1331640" y="2132856"/>
          <a:ext cx="6264696" cy="3036558"/>
        </p:xfrm>
        <a:graphic>
          <a:graphicData uri="http://schemas.openxmlformats.org/presentationml/2006/ole">
            <p:oleObj spid="_x0000_s6151" name="Документ" r:id="rId3" imgW="5940803" imgH="2744019" progId="Word.Document.12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2916331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2319</TotalTime>
  <Words>490</Words>
  <Application>Microsoft Office PowerPoint</Application>
  <PresentationFormat>Экран (4:3)</PresentationFormat>
  <Paragraphs>120</Paragraphs>
  <Slides>19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1" baseType="lpstr">
      <vt:lpstr>Тема Office</vt:lpstr>
      <vt:lpstr>Документ</vt:lpstr>
      <vt:lpstr>Слайд 1</vt:lpstr>
      <vt:lpstr>НОРМАТИВНО-ЮРИДИЧЕСКАЯ БАЗА ИЗМЕНЕНИЙ в КИМ</vt:lpstr>
      <vt:lpstr> </vt:lpstr>
      <vt:lpstr> ИЗМЕНЕНИЯ В КИМ в разделе   «Говорение» </vt:lpstr>
      <vt:lpstr>Говорение (задание 2)</vt:lpstr>
      <vt:lpstr>Говорение (задание 3)</vt:lpstr>
      <vt:lpstr>Говорение (задание 4)</vt:lpstr>
      <vt:lpstr>Дополнительная схема оценивания (задание 4)</vt:lpstr>
      <vt:lpstr> ИЗМЕНЕНИЯ В КРИТЕРИЯХ «ГОВОРЕНИЕ»  (ЗАДАНИЕ 4) </vt:lpstr>
      <vt:lpstr> ИЗМЕНЕНИЯ В КИМ в разделе «Письмо» </vt:lpstr>
      <vt:lpstr> Электронное личное письмо (задание 39) -Не надо писать дату и адрес! -Необязательна ссылка на предыдущие контакты    </vt:lpstr>
      <vt:lpstr> Формат электронного личного письма (задание 39) </vt:lpstr>
      <vt:lpstr> Приказ Министерства просвещения РФ от 31 мая 2021 г. № 287  “Об утверждении федерального государственного образовательного стандарта основного общего образования”  II. Требования к результатам освоения  основной образовательной программы  </vt:lpstr>
      <vt:lpstr>Письменное высказывание с элементами рассуждения  на основе таблицы (ВЫСОКИЙ УРОВЕНЬ)</vt:lpstr>
      <vt:lpstr>Письменное высказывание с элементами рассуждения  на основе диаграммы (ВЫСОКИЙ УРОВЕНЬ)</vt:lpstr>
      <vt:lpstr>Формат письменного высказывания (задание 40) </vt:lpstr>
      <vt:lpstr>ИЗМЕНЕНИЯ В КРИТЕРИЯХ «ПИСЬМО»  (ЗАДАНИЕ 40)</vt:lpstr>
      <vt:lpstr>Ресурсы  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1</cp:lastModifiedBy>
  <cp:revision>99</cp:revision>
  <dcterms:created xsi:type="dcterms:W3CDTF">2012-01-10T18:20:53Z</dcterms:created>
  <dcterms:modified xsi:type="dcterms:W3CDTF">2022-04-01T05:22:21Z</dcterms:modified>
</cp:coreProperties>
</file>