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handoutMasterIdLst>
    <p:handoutMasterId r:id="rId30"/>
  </p:handoutMasterIdLst>
  <p:sldIdLst>
    <p:sldId id="256" r:id="rId3"/>
    <p:sldId id="257" r:id="rId4"/>
    <p:sldId id="274" r:id="rId5"/>
    <p:sldId id="258" r:id="rId6"/>
    <p:sldId id="259" r:id="rId7"/>
    <p:sldId id="260" r:id="rId8"/>
    <p:sldId id="261" r:id="rId9"/>
    <p:sldId id="262" r:id="rId10"/>
    <p:sldId id="279" r:id="rId11"/>
    <p:sldId id="280" r:id="rId12"/>
    <p:sldId id="263" r:id="rId13"/>
    <p:sldId id="264" r:id="rId14"/>
    <p:sldId id="265" r:id="rId15"/>
    <p:sldId id="281" r:id="rId16"/>
    <p:sldId id="275" r:id="rId17"/>
    <p:sldId id="266" r:id="rId18"/>
    <p:sldId id="267" r:id="rId19"/>
    <p:sldId id="282" r:id="rId20"/>
    <p:sldId id="268" r:id="rId21"/>
    <p:sldId id="269" r:id="rId22"/>
    <p:sldId id="270" r:id="rId23"/>
    <p:sldId id="272" r:id="rId24"/>
    <p:sldId id="283" r:id="rId25"/>
    <p:sldId id="271" r:id="rId26"/>
    <p:sldId id="273" r:id="rId27"/>
    <p:sldId id="276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FF99FF"/>
    <a:srgbClr val="0052A4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732" y="-3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7625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921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21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921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EC3588C-0A5A-40EE-A668-8D669E9CCE7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2176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3429000"/>
            <a:ext cx="5940425" cy="13684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950" y="3240088"/>
            <a:ext cx="6048375" cy="1109662"/>
          </a:xfr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7950" y="4100513"/>
            <a:ext cx="6048375" cy="696912"/>
          </a:xfrm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058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10388" y="1557338"/>
            <a:ext cx="1909762" cy="48942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76338" y="1557338"/>
            <a:ext cx="5581650" cy="48942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4982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28AE-5D5A-494E-B417-EC32C1CAFFA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E26D-51CD-4F3B-9F4A-778AB784217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020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28AE-5D5A-494E-B417-EC32C1CAFFA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E26D-51CD-4F3B-9F4A-778AB784217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3275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28AE-5D5A-494E-B417-EC32C1CAFFA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E26D-51CD-4F3B-9F4A-778AB784217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227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28AE-5D5A-494E-B417-EC32C1CAFFA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E26D-51CD-4F3B-9F4A-778AB784217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8458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28AE-5D5A-494E-B417-EC32C1CAFFA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E26D-51CD-4F3B-9F4A-778AB784217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902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28AE-5D5A-494E-B417-EC32C1CAFFA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E26D-51CD-4F3B-9F4A-778AB784217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1153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28AE-5D5A-494E-B417-EC32C1CAFFA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E26D-51CD-4F3B-9F4A-778AB784217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2457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28AE-5D5A-494E-B417-EC32C1CAFFA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E26D-51CD-4F3B-9F4A-778AB784217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68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4672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28AE-5D5A-494E-B417-EC32C1CAFFA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E26D-51CD-4F3B-9F4A-778AB784217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4837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28AE-5D5A-494E-B417-EC32C1CAFFA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E26D-51CD-4F3B-9F4A-778AB784217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3794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28AE-5D5A-494E-B417-EC32C1CAFFA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E26D-51CD-4F3B-9F4A-778AB784217B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614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27518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76338" y="2133600"/>
            <a:ext cx="3744912" cy="431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73650" y="2133600"/>
            <a:ext cx="3746500" cy="431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506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45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468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8277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57769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50474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58888" y="1557338"/>
            <a:ext cx="655320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5516563"/>
            <a:ext cx="9144000" cy="1341437"/>
          </a:xfrm>
          <a:prstGeom prst="rect">
            <a:avLst/>
          </a:prstGeom>
          <a:gradFill rotWithShape="1">
            <a:gsLst>
              <a:gs pos="0">
                <a:srgbClr val="765E2F">
                  <a:alpha val="0"/>
                </a:srgbClr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uk-UA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6338" y="2133600"/>
            <a:ext cx="7643812" cy="431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E08028AE-5D5A-494E-B417-EC32C1CAFFAF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12.03.2015</a:t>
            </a:fld>
            <a:endParaRPr lang="ru-RU" smtClean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mtClean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3B9E26D-51CD-4F3B-9F4A-778AB784217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smtClean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0250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jp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10.png"/><Relationship Id="rId5" Type="http://schemas.openxmlformats.org/officeDocument/2006/relationships/image" Target="http://files.1september.ru/portfolio/works/562842/img.jpg" TargetMode="Externa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504" y="3645024"/>
            <a:ext cx="4679900" cy="287585"/>
          </a:xfrm>
          <a:noFill/>
        </p:spPr>
        <p:txBody>
          <a:bodyPr/>
          <a:lstStyle/>
          <a:p>
            <a:r>
              <a:rPr lang="uk-UA" sz="36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БРЭЙН-РИНГ</a:t>
            </a:r>
            <a:endParaRPr lang="uk-UA" sz="3600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584" y="4077072"/>
            <a:ext cx="5760640" cy="570656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uk-UA" sz="4800" dirty="0" smtClean="0">
                <a:solidFill>
                  <a:srgbClr val="FF99FF"/>
                </a:solidFill>
                <a:latin typeface="a_StamperRg&amp;Bt" pitchFamily="82" charset="-52"/>
              </a:rPr>
              <a:t>«ЗОНА РИСКА»</a:t>
            </a:r>
            <a:endParaRPr lang="uk-UA" sz="4800" dirty="0">
              <a:solidFill>
                <a:srgbClr val="FF99FF"/>
              </a:solidFill>
              <a:latin typeface="a_StamperRg&amp;Bt" pitchFamily="82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504" y="3645024"/>
            <a:ext cx="4679900" cy="287585"/>
          </a:xfrm>
          <a:noFill/>
        </p:spPr>
        <p:txBody>
          <a:bodyPr/>
          <a:lstStyle/>
          <a:p>
            <a:r>
              <a:rPr lang="uk-UA" sz="36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БРЭЙН-РИНГ</a:t>
            </a:r>
            <a:endParaRPr lang="uk-UA" sz="3600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584" y="4077072"/>
            <a:ext cx="5760640" cy="570656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uk-UA" sz="4800" dirty="0" smtClean="0">
                <a:solidFill>
                  <a:srgbClr val="FF99FF"/>
                </a:solidFill>
                <a:latin typeface="a_StamperRg&amp;Bt" pitchFamily="82" charset="-52"/>
              </a:rPr>
              <a:t>«ЗОНА РИСКА»</a:t>
            </a:r>
            <a:endParaRPr lang="uk-UA" sz="4800" dirty="0">
              <a:solidFill>
                <a:srgbClr val="FF99FF"/>
              </a:solidFill>
              <a:latin typeface="a_StamperRg&amp;Bt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17875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(01) [Вика Цыганова] Русская водка (Ю. Прялкин - В. Цыганов)_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6477.4108"/>
                  <p14:fade out="225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88024" y="2492896"/>
            <a:ext cx="609600" cy="6096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1"/>
          <a:stretch/>
        </p:blipFill>
        <p:spPr>
          <a:xfrm>
            <a:off x="378396" y="-13839"/>
            <a:ext cx="8390837" cy="685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050" y="0"/>
            <a:ext cx="5431692" cy="6858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009" y="-6920"/>
            <a:ext cx="4720111" cy="684416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57" y="-21123"/>
            <a:ext cx="7921481" cy="6865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08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58469" y="3284984"/>
            <a:ext cx="5886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_StamperRg&amp;Bt" pitchFamily="82" charset="-52"/>
              </a:rPr>
              <a:t>Что такое алкоголизм?</a:t>
            </a:r>
            <a:endParaRPr kumimoji="0" lang="ru-RU" sz="5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_StamperRg&amp;Bt" pitchFamily="82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315060"/>
            <a:ext cx="8784975" cy="1766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725" marR="0" lvl="0" indent="-720725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_StamperRg&amp;Bt" pitchFamily="82" charset="-52"/>
              </a:rPr>
              <a:t>Алкоголизм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_StamperRg&amp;Bt" pitchFamily="82" charset="-52"/>
              </a:rPr>
              <a:t>– это</a:t>
            </a:r>
            <a:r>
              <a:rPr kumimoji="0" lang="ru-RU" sz="3200" b="0" i="0" u="none" strike="noStrike" kern="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_StamperRg&amp;Bt" pitchFamily="82" charset="-52"/>
              </a:rPr>
              <a:t>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_StamperRg&amp;Bt" pitchFamily="82" charset="-52"/>
              </a:rPr>
              <a:t>заболевание,</a:t>
            </a:r>
          </a:p>
          <a:p>
            <a:pPr marL="720725" marR="0" lvl="0" indent="-720725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_StamperRg&amp;Bt" pitchFamily="82" charset="-52"/>
              </a:rPr>
              <a:t>вызванное злоупотреблением</a:t>
            </a:r>
          </a:p>
          <a:p>
            <a:pPr marL="720725" marR="0" lvl="0" indent="-720725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_StamperRg&amp;Bt" pitchFamily="82" charset="-52"/>
              </a:rPr>
              <a:t>спиртными напитками. 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_StamperRg&amp;Bt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69769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3501008"/>
            <a:ext cx="85565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solidFill>
                  <a:schemeClr val="accent1"/>
                </a:solidFill>
                <a:latin typeface="a_StamperRg&amp;Bt" pitchFamily="82" charset="-52"/>
                <a:ea typeface="Constantia"/>
              </a:rPr>
              <a:t>С чего начинается пьянство? </a:t>
            </a:r>
            <a:endParaRPr lang="ru-RU" sz="5400" dirty="0">
              <a:solidFill>
                <a:schemeClr val="accent1"/>
              </a:solidFill>
              <a:latin typeface="a_StamperRg&amp;Bt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13500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Лечение алкоголизма в волгоград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13" y="332656"/>
            <a:ext cx="9144001" cy="60909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206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iles.1september.ru/portfolio/works/562842/img.jpg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17236" y="2348880"/>
            <a:ext cx="596906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a_StamperRg&amp;Bt" pitchFamily="82" charset="-52"/>
                <a:ea typeface="Constantia"/>
              </a:rPr>
              <a:t> </a:t>
            </a:r>
            <a:r>
              <a:rPr lang="ru-RU" sz="4800" dirty="0" smtClean="0">
                <a:solidFill>
                  <a:srgbClr val="C00000"/>
                </a:solidFill>
                <a:latin typeface="a_StamperRg&amp;Bt" pitchFamily="82" charset="-52"/>
                <a:ea typeface="Constantia"/>
              </a:rPr>
              <a:t>Опасно </a:t>
            </a:r>
          </a:p>
          <a:p>
            <a:pPr algn="ctr"/>
            <a:r>
              <a:rPr lang="ru-RU" sz="4800" dirty="0">
                <a:solidFill>
                  <a:srgbClr val="C00000"/>
                </a:solidFill>
                <a:latin typeface="a_StamperRg&amp;Bt" pitchFamily="82" charset="-52"/>
                <a:ea typeface="Constantia"/>
              </a:rPr>
              <a:t> </a:t>
            </a:r>
            <a:r>
              <a:rPr lang="ru-RU" sz="4800" dirty="0" smtClean="0">
                <a:solidFill>
                  <a:srgbClr val="C00000"/>
                </a:solidFill>
                <a:latin typeface="a_StamperRg&amp;Bt" pitchFamily="82" charset="-52"/>
                <a:ea typeface="Constantia"/>
              </a:rPr>
              <a:t> для жизни!</a:t>
            </a:r>
          </a:p>
          <a:p>
            <a:pPr algn="ctr"/>
            <a:r>
              <a:rPr lang="ru-RU" sz="5400" dirty="0" smtClean="0">
                <a:solidFill>
                  <a:schemeClr val="accent1"/>
                </a:solidFill>
                <a:latin typeface="a_StamperRg&amp;Bt" pitchFamily="82" charset="-52"/>
                <a:ea typeface="Constantia"/>
              </a:rPr>
              <a:t> </a:t>
            </a:r>
            <a:endParaRPr lang="ru-RU" sz="5400" dirty="0">
              <a:solidFill>
                <a:schemeClr val="accent1"/>
              </a:solidFill>
              <a:latin typeface="a_StamperRg&amp;Bt" pitchFamily="82" charset="-52"/>
            </a:endParaRPr>
          </a:p>
        </p:txBody>
      </p:sp>
      <p:pic>
        <p:nvPicPr>
          <p:cNvPr id="2" name="САУНДТРЕК_К92Ф_РОДНЯ_-_КОМП._ЭДУАРД_АРТЕМЬЕВ_(mp3ostrov.co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41894.1908"/>
                  <p14:fade out="9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635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85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840121"/>
            <a:ext cx="83038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chemeClr val="accent1"/>
                </a:solidFill>
                <a:latin typeface="a_StamperRg&amp;Bt" pitchFamily="82" charset="-52"/>
                <a:ea typeface="Constantia"/>
              </a:rPr>
              <a:t>Что же такое наркомания?</a:t>
            </a:r>
            <a:endParaRPr lang="ru-RU" sz="3600" dirty="0">
              <a:solidFill>
                <a:schemeClr val="accent1"/>
              </a:solidFill>
              <a:latin typeface="a_StamperRg&amp;Bt" pitchFamily="82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1206" y="2924944"/>
            <a:ext cx="896448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>
                <a:solidFill>
                  <a:schemeClr val="accent1"/>
                </a:solidFill>
                <a:latin typeface="a_StamperRg&amp;Bt" pitchFamily="82" charset="-52"/>
                <a:ea typeface="Constantia"/>
              </a:rPr>
              <a:t>Наркомания</a:t>
            </a:r>
            <a:r>
              <a:rPr lang="ru-RU" sz="2600" dirty="0">
                <a:solidFill>
                  <a:srgbClr val="000000"/>
                </a:solidFill>
                <a:latin typeface="a_StamperRg&amp;Bt" pitchFamily="82" charset="-52"/>
                <a:ea typeface="Constantia"/>
              </a:rPr>
              <a:t> – </a:t>
            </a:r>
            <a:r>
              <a:rPr lang="ru-RU" sz="2600" dirty="0" smtClean="0">
                <a:solidFill>
                  <a:srgbClr val="000000"/>
                </a:solidFill>
                <a:latin typeface="a_StamperRg&amp;Bt" pitchFamily="82" charset="-52"/>
                <a:ea typeface="Constantia"/>
              </a:rPr>
              <a:t>Это </a:t>
            </a:r>
            <a:r>
              <a:rPr lang="ru-RU" sz="2600" dirty="0">
                <a:solidFill>
                  <a:srgbClr val="000000"/>
                </a:solidFill>
                <a:latin typeface="a_StamperRg&amp;Bt" pitchFamily="82" charset="-52"/>
                <a:ea typeface="Constantia"/>
              </a:rPr>
              <a:t>болезнь, вызванная систематическим употреблением веществ, включенных в перечень наркотиков, проявляющаяся зависимостью от этих веществ и приводящая к расстройствам психики, глубоким изменениям личности и к нарушениям функций внутренних органов</a:t>
            </a:r>
            <a:endParaRPr lang="ru-RU" sz="2600" dirty="0">
              <a:latin typeface="a_StamperRg&amp;Bt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92471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717032"/>
            <a:ext cx="908934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>
                <a:solidFill>
                  <a:schemeClr val="accent1"/>
                </a:solidFill>
                <a:latin typeface="a_StamperRg&amp;Bt" pitchFamily="82" charset="-52"/>
                <a:ea typeface="Constantia"/>
              </a:rPr>
              <a:t>Что такое абстиненция?</a:t>
            </a:r>
            <a:endParaRPr lang="ru-RU" sz="4400" dirty="0">
              <a:solidFill>
                <a:schemeClr val="accent1"/>
              </a:solidFill>
              <a:latin typeface="a_StamperRg&amp;Bt" pitchFamily="82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3140968"/>
            <a:ext cx="889248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dirty="0" smtClean="0">
                <a:solidFill>
                  <a:schemeClr val="bg2"/>
                </a:solidFill>
                <a:latin typeface="a_StamperRg&amp;Bt" pitchFamily="82" charset="-52"/>
                <a:ea typeface="Constantia"/>
              </a:rPr>
              <a:t>    Похмелье</a:t>
            </a:r>
            <a:r>
              <a:rPr lang="ru-RU" sz="3000" dirty="0">
                <a:solidFill>
                  <a:schemeClr val="bg2"/>
                </a:solidFill>
                <a:latin typeface="a_StamperRg&amp;Bt" pitchFamily="82" charset="-52"/>
                <a:ea typeface="Constantia"/>
              </a:rPr>
              <a:t>, ломка, в </a:t>
            </a:r>
            <a:r>
              <a:rPr lang="ru-RU" sz="3000" dirty="0" smtClean="0">
                <a:solidFill>
                  <a:schemeClr val="bg2"/>
                </a:solidFill>
                <a:latin typeface="a_StamperRg&amp;Bt" pitchFamily="82" charset="-52"/>
                <a:ea typeface="Constantia"/>
              </a:rPr>
              <a:t>результате</a:t>
            </a:r>
          </a:p>
          <a:p>
            <a:pPr algn="ctr"/>
            <a:r>
              <a:rPr lang="ru-RU" sz="3000" dirty="0" smtClean="0">
                <a:solidFill>
                  <a:schemeClr val="bg2"/>
                </a:solidFill>
                <a:latin typeface="a_StamperRg&amp;Bt" pitchFamily="82" charset="-52"/>
                <a:ea typeface="Constantia"/>
              </a:rPr>
              <a:t>    прекращения </a:t>
            </a:r>
            <a:r>
              <a:rPr lang="ru-RU" sz="3000" dirty="0">
                <a:solidFill>
                  <a:schemeClr val="bg2"/>
                </a:solidFill>
                <a:latin typeface="a_StamperRg&amp;Bt" pitchFamily="82" charset="-52"/>
                <a:ea typeface="Constantia"/>
              </a:rPr>
              <a:t>приема </a:t>
            </a:r>
            <a:r>
              <a:rPr lang="ru-RU" sz="3000" dirty="0" smtClean="0">
                <a:solidFill>
                  <a:schemeClr val="bg2"/>
                </a:solidFill>
                <a:latin typeface="a_StamperRg&amp;Bt" pitchFamily="82" charset="-52"/>
                <a:ea typeface="Constantia"/>
              </a:rPr>
              <a:t>веществ</a:t>
            </a:r>
          </a:p>
          <a:p>
            <a:pPr algn="ctr"/>
            <a:r>
              <a:rPr lang="ru-RU" sz="3000" dirty="0" smtClean="0">
                <a:solidFill>
                  <a:schemeClr val="bg2"/>
                </a:solidFill>
                <a:latin typeface="a_StamperRg&amp;Bt" pitchFamily="82" charset="-52"/>
                <a:ea typeface="Constantia"/>
              </a:rPr>
              <a:t>     вызвавших физическую</a:t>
            </a:r>
          </a:p>
          <a:p>
            <a:pPr algn="ctr"/>
            <a:r>
              <a:rPr lang="ru-RU" sz="3000" dirty="0" smtClean="0">
                <a:solidFill>
                  <a:schemeClr val="bg2"/>
                </a:solidFill>
                <a:latin typeface="a_StamperRg&amp;Bt" pitchFamily="82" charset="-52"/>
                <a:ea typeface="Constantia"/>
              </a:rPr>
              <a:t> зависимость</a:t>
            </a:r>
            <a:r>
              <a:rPr lang="ru-RU" sz="3000" dirty="0">
                <a:solidFill>
                  <a:schemeClr val="bg2"/>
                </a:solidFill>
                <a:latin typeface="a_StamperRg&amp;Bt" pitchFamily="82" charset="-52"/>
                <a:ea typeface="Constantia"/>
              </a:rPr>
              <a:t>, она </a:t>
            </a:r>
            <a:r>
              <a:rPr lang="ru-RU" sz="3000" dirty="0" smtClean="0">
                <a:solidFill>
                  <a:schemeClr val="bg2"/>
                </a:solidFill>
                <a:latin typeface="a_StamperRg&amp;Bt" pitchFamily="82" charset="-52"/>
                <a:ea typeface="Constantia"/>
              </a:rPr>
              <a:t>сопровождается</a:t>
            </a:r>
          </a:p>
          <a:p>
            <a:pPr algn="ctr"/>
            <a:r>
              <a:rPr lang="ru-RU" sz="3000" dirty="0">
                <a:solidFill>
                  <a:schemeClr val="bg2"/>
                </a:solidFill>
                <a:latin typeface="a_StamperRg&amp;Bt" pitchFamily="82" charset="-52"/>
                <a:ea typeface="Constantia"/>
              </a:rPr>
              <a:t> </a:t>
            </a:r>
            <a:r>
              <a:rPr lang="ru-RU" sz="3000" dirty="0" smtClean="0">
                <a:solidFill>
                  <a:schemeClr val="bg2"/>
                </a:solidFill>
                <a:latin typeface="a_StamperRg&amp;Bt" pitchFamily="82" charset="-52"/>
                <a:ea typeface="Constantia"/>
              </a:rPr>
              <a:t>   страшной </a:t>
            </a:r>
            <a:r>
              <a:rPr lang="ru-RU" sz="3000" dirty="0">
                <a:solidFill>
                  <a:schemeClr val="bg2"/>
                </a:solidFill>
                <a:latin typeface="a_StamperRg&amp;Bt" pitchFamily="82" charset="-52"/>
                <a:ea typeface="Constantia"/>
              </a:rPr>
              <a:t>физической </a:t>
            </a:r>
            <a:r>
              <a:rPr lang="ru-RU" sz="3000" dirty="0" smtClean="0">
                <a:solidFill>
                  <a:schemeClr val="bg2"/>
                </a:solidFill>
                <a:latin typeface="a_StamperRg&amp;Bt" pitchFamily="82" charset="-52"/>
                <a:ea typeface="Constantia"/>
              </a:rPr>
              <a:t>болью</a:t>
            </a:r>
            <a:endParaRPr lang="ru-RU" sz="3000" dirty="0">
              <a:solidFill>
                <a:schemeClr val="bg2"/>
              </a:solidFill>
              <a:latin typeface="a_StamperRg&amp;Bt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20836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504" y="3645024"/>
            <a:ext cx="4679900" cy="287585"/>
          </a:xfrm>
          <a:noFill/>
        </p:spPr>
        <p:txBody>
          <a:bodyPr/>
          <a:lstStyle/>
          <a:p>
            <a:r>
              <a:rPr lang="uk-UA" sz="36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БРЭЙН-РИНГ</a:t>
            </a:r>
            <a:endParaRPr lang="uk-UA" sz="3600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584" y="4077072"/>
            <a:ext cx="5760640" cy="570656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uk-UA" sz="4800" dirty="0" smtClean="0">
                <a:solidFill>
                  <a:srgbClr val="FF99FF"/>
                </a:solidFill>
                <a:latin typeface="a_StamperRg&amp;Bt" pitchFamily="82" charset="-52"/>
              </a:rPr>
              <a:t>«ЗОНА РИСКА»</a:t>
            </a:r>
            <a:endParaRPr lang="uk-UA" sz="4800" dirty="0">
              <a:solidFill>
                <a:srgbClr val="FF99FF"/>
              </a:solidFill>
              <a:latin typeface="a_StamperRg&amp;Bt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12461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56992"/>
            <a:ext cx="88569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accent1"/>
                </a:solidFill>
                <a:latin typeface="a_StamperRg&amp;Bt" pitchFamily="82" charset="-52"/>
                <a:ea typeface="Constantia"/>
              </a:rPr>
              <a:t>Какие причины побуждают подростков принимать наркотические препараты? </a:t>
            </a:r>
            <a:endParaRPr lang="ru-RU" sz="3600" dirty="0">
              <a:solidFill>
                <a:schemeClr val="accent1"/>
              </a:solidFill>
              <a:latin typeface="a_StamperRg&amp;Bt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7273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499992" y="1700337"/>
            <a:ext cx="4104258" cy="792559"/>
          </a:xfrm>
        </p:spPr>
        <p:txBody>
          <a:bodyPr/>
          <a:lstStyle/>
          <a:p>
            <a:r>
              <a:rPr lang="ru-RU" sz="3200" b="1" dirty="0" smtClean="0">
                <a:latin typeface="a_StamperRg&amp;Bt" pitchFamily="82" charset="-52"/>
              </a:rPr>
              <a:t>ПРАВИЛА ИГРЫ</a:t>
            </a:r>
            <a:endParaRPr lang="uk-UA" sz="3200" b="1" dirty="0">
              <a:latin typeface="a_StamperRg&amp;Bt" pitchFamily="82" charset="-52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2060575"/>
            <a:ext cx="7632700" cy="4319588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ko-KR" sz="2000" dirty="0">
              <a:solidFill>
                <a:schemeClr val="bg2"/>
              </a:solidFill>
              <a:latin typeface="Verdana" pitchFamily="34" charset="0"/>
              <a:ea typeface="굴림" charset="-127"/>
            </a:endParaRPr>
          </a:p>
          <a:p>
            <a:pPr marL="0" indent="0">
              <a:lnSpc>
                <a:spcPct val="80000"/>
              </a:lnSpc>
              <a:buNone/>
            </a:pPr>
            <a:endParaRPr lang="uk-UA" sz="2000" dirty="0">
              <a:solidFill>
                <a:schemeClr val="bg2"/>
              </a:solidFill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51520" y="2780928"/>
            <a:ext cx="8820472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Blip>
                <a:blip r:embed="rId2"/>
              </a:buBlip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_PlakatCmplRg" pitchFamily="34" charset="-52"/>
              </a:rPr>
              <a:t>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_PlakatCmplRg" pitchFamily="34" charset="-52"/>
                <a:cs typeface="Times New Roman" pitchFamily="18" charset="0"/>
              </a:rPr>
              <a:t>На обсуждение ответа команде дается 1 минута.</a:t>
            </a:r>
          </a:p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_PlakatCmplRg" pitchFamily="34" charset="-52"/>
              <a:cs typeface="Times New Roman" pitchFamily="18" charset="0"/>
            </a:endParaRPr>
          </a:p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Blip>
                <a:blip r:embed="rId2"/>
              </a:buBlip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_PlakatCmplRg" pitchFamily="34" charset="-52"/>
                <a:cs typeface="Times New Roman" pitchFamily="18" charset="0"/>
              </a:rPr>
              <a:t>Когда у команды готов ответ, капитан дает</a:t>
            </a:r>
            <a:r>
              <a:rPr kumimoji="0" lang="ru-RU" sz="24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_PlakatCmplRg" pitchFamily="34" charset="-52"/>
                <a:cs typeface="Times New Roman" pitchFamily="18" charset="0"/>
              </a:rPr>
              <a:t> сигнал при помощи колокольчика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_PlakatCmplRg" pitchFamily="34" charset="-52"/>
                <a:cs typeface="Times New Roman" pitchFamily="18" charset="0"/>
              </a:rPr>
              <a:t>.</a:t>
            </a:r>
          </a:p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_PlakatCmplRg" pitchFamily="34" charset="-52"/>
              <a:cs typeface="Times New Roman" pitchFamily="18" charset="0"/>
            </a:endParaRPr>
          </a:p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Blip>
                <a:blip r:embed="rId2"/>
              </a:buBlip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_PlakatCmplRg" pitchFamily="34" charset="-52"/>
                <a:cs typeface="Times New Roman" pitchFamily="18" charset="0"/>
              </a:rPr>
              <a:t>Первой отвечает та команда, чей капитан подал</a:t>
            </a:r>
            <a:r>
              <a:rPr kumimoji="0" lang="ru-RU" sz="24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_PlakatCmplRg" pitchFamily="34" charset="-52"/>
                <a:cs typeface="Times New Roman" pitchFamily="18" charset="0"/>
              </a:rPr>
              <a:t> сигнал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_PlakatCmplRg" pitchFamily="34" charset="-52"/>
                <a:cs typeface="Times New Roman" pitchFamily="18" charset="0"/>
              </a:rPr>
              <a:t> первым.</a:t>
            </a:r>
          </a:p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_PlakatCmplRg" pitchFamily="34" charset="-52"/>
              <a:cs typeface="Times New Roman" pitchFamily="18" charset="0"/>
            </a:endParaRPr>
          </a:p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Blip>
                <a:blip r:embed="rId2"/>
              </a:buBlip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_PlakatCmplRg" pitchFamily="34" charset="-52"/>
                <a:cs typeface="Times New Roman" pitchFamily="18" charset="0"/>
              </a:rPr>
              <a:t>Если ответ неверный, право ответа передается следующей команде.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7016" y="1700808"/>
            <a:ext cx="8856984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_PlakatCmplRg" pitchFamily="34" charset="-52"/>
              </a:rPr>
              <a:t>                                 </a:t>
            </a:r>
            <a:r>
              <a:rPr lang="ru-RU" sz="2200" dirty="0" smtClean="0">
                <a:latin typeface="a_PlakatCmplRg" pitchFamily="34" charset="-52"/>
              </a:rPr>
              <a:t>1</a:t>
            </a:r>
            <a:r>
              <a:rPr lang="ru-RU" sz="2200" dirty="0">
                <a:latin typeface="a_PlakatCmplRg" pitchFamily="34" charset="-52"/>
              </a:rPr>
              <a:t>. Увеличение лимфатических узлов, причем сразу в нескольких местах: на шее, в локтевом сгибе, под мышками, в паху.</a:t>
            </a:r>
          </a:p>
          <a:p>
            <a:r>
              <a:rPr lang="ru-RU" sz="2200" dirty="0" smtClean="0">
                <a:latin typeface="a_PlakatCmplRg" pitchFamily="34" charset="-52"/>
              </a:rPr>
              <a:t>                                 2</a:t>
            </a:r>
            <a:r>
              <a:rPr lang="ru-RU" sz="2200" dirty="0">
                <a:latin typeface="a_PlakatCmplRg" pitchFamily="34" charset="-52"/>
              </a:rPr>
              <a:t>. Длительная – больше месяца – температура (37–38 градусов) без установленной причины.</a:t>
            </a:r>
          </a:p>
          <a:p>
            <a:r>
              <a:rPr lang="ru-RU" sz="2200" dirty="0" smtClean="0">
                <a:latin typeface="a_PlakatCmplRg" pitchFamily="34" charset="-52"/>
              </a:rPr>
              <a:t>                                 3</a:t>
            </a:r>
            <a:r>
              <a:rPr lang="ru-RU" sz="2200" dirty="0">
                <a:latin typeface="a_PlakatCmplRg" pitchFamily="34" charset="-52"/>
              </a:rPr>
              <a:t>. Прогрессирующая потеря веса, несмотря на сохранение прежнего режима питания.</a:t>
            </a:r>
          </a:p>
          <a:p>
            <a:r>
              <a:rPr lang="ru-RU" sz="2200" dirty="0" smtClean="0">
                <a:latin typeface="a_PlakatCmplRg" pitchFamily="34" charset="-52"/>
              </a:rPr>
              <a:t>                                 4</a:t>
            </a:r>
            <a:r>
              <a:rPr lang="ru-RU" sz="2200" dirty="0">
                <a:latin typeface="a_PlakatCmplRg" pitchFamily="34" charset="-52"/>
              </a:rPr>
              <a:t>. Частые гнойные и воспалительные поражения половых органов и кожи.</a:t>
            </a:r>
          </a:p>
          <a:p>
            <a:r>
              <a:rPr lang="ru-RU" sz="2200" dirty="0" smtClean="0">
                <a:latin typeface="a_PlakatCmplRg" pitchFamily="34" charset="-52"/>
              </a:rPr>
              <a:t>                                  5</a:t>
            </a:r>
            <a:r>
              <a:rPr lang="ru-RU" sz="2200" dirty="0">
                <a:latin typeface="a_PlakatCmplRg" pitchFamily="34" charset="-52"/>
              </a:rPr>
              <a:t>. Длительное расстройство стула.</a:t>
            </a:r>
          </a:p>
          <a:p>
            <a:pPr algn="ctr"/>
            <a:r>
              <a:rPr lang="ru-RU" sz="2800" dirty="0" smtClean="0">
                <a:solidFill>
                  <a:schemeClr val="accent1"/>
                </a:solidFill>
                <a:latin typeface="a_StamperRg&amp;Bt" pitchFamily="82" charset="-52"/>
              </a:rPr>
              <a:t>Исходя </a:t>
            </a:r>
            <a:r>
              <a:rPr lang="ru-RU" sz="2800" dirty="0">
                <a:solidFill>
                  <a:schemeClr val="accent1"/>
                </a:solidFill>
                <a:latin typeface="a_StamperRg&amp;Bt" pitchFamily="82" charset="-52"/>
              </a:rPr>
              <a:t>из вышеназванных признаков, определите, о каком заболевании идет речь.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3347412"/>
            <a:ext cx="230704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>
                <a:solidFill>
                  <a:schemeClr val="accent1"/>
                </a:solidFill>
                <a:latin typeface="a_StamperRg&amp;Bt" pitchFamily="82" charset="-52"/>
                <a:ea typeface="Constantia"/>
              </a:rPr>
              <a:t>СПИД</a:t>
            </a:r>
            <a:endParaRPr lang="ru-RU" sz="5400" dirty="0">
              <a:solidFill>
                <a:schemeClr val="accent1"/>
              </a:solidFill>
              <a:latin typeface="a_StamperRg&amp;Bt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39684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3845559"/>
            <a:ext cx="661751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>
                <a:solidFill>
                  <a:schemeClr val="accent1"/>
                </a:solidFill>
                <a:latin typeface="a_StamperRg&amp;Bt" pitchFamily="82" charset="-52"/>
                <a:ea typeface="Constantia"/>
              </a:rPr>
              <a:t>Что такое СПИД?</a:t>
            </a:r>
            <a:endParaRPr lang="ru-RU" sz="4800" dirty="0">
              <a:solidFill>
                <a:schemeClr val="accent1"/>
              </a:solidFill>
              <a:latin typeface="a_StamperRg&amp;Bt" pitchFamily="82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74729" y="3284984"/>
            <a:ext cx="6675225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>
                <a:solidFill>
                  <a:schemeClr val="accent1"/>
                </a:solidFill>
                <a:latin typeface="a_StamperRg&amp;Bt" pitchFamily="82" charset="-52"/>
                <a:ea typeface="Constantia"/>
              </a:rPr>
              <a:t>Синдром </a:t>
            </a:r>
            <a:endParaRPr lang="ru-RU" sz="4400" dirty="0" smtClean="0">
              <a:solidFill>
                <a:schemeClr val="accent1"/>
              </a:solidFill>
              <a:latin typeface="a_StamperRg&amp;Bt" pitchFamily="82" charset="-52"/>
              <a:ea typeface="Constantia"/>
            </a:endParaRPr>
          </a:p>
          <a:p>
            <a:pPr algn="ctr"/>
            <a:r>
              <a:rPr lang="ru-RU" sz="4400" dirty="0" smtClean="0">
                <a:solidFill>
                  <a:schemeClr val="accent1"/>
                </a:solidFill>
                <a:latin typeface="a_StamperRg&amp;Bt" pitchFamily="82" charset="-52"/>
                <a:ea typeface="Constantia"/>
              </a:rPr>
              <a:t>приобретенного </a:t>
            </a:r>
          </a:p>
          <a:p>
            <a:pPr algn="ctr"/>
            <a:r>
              <a:rPr lang="ru-RU" sz="4400" dirty="0" smtClean="0">
                <a:solidFill>
                  <a:schemeClr val="accent1"/>
                </a:solidFill>
                <a:latin typeface="a_StamperRg&amp;Bt" pitchFamily="82" charset="-52"/>
                <a:ea typeface="Constantia"/>
              </a:rPr>
              <a:t>иммунодефицита</a:t>
            </a:r>
            <a:endParaRPr lang="ru-RU" sz="4400" dirty="0">
              <a:solidFill>
                <a:schemeClr val="accent1"/>
              </a:solidFill>
              <a:latin typeface="a_StamperRg&amp;Bt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30413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3642607"/>
            <a:ext cx="85689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066CC"/>
                </a:solidFill>
                <a:latin typeface="a_StamperRg&amp;Bt" pitchFamily="82" charset="-52"/>
                <a:ea typeface="Constantia"/>
              </a:rPr>
              <a:t>Каким образом наркоманы заражаются </a:t>
            </a:r>
            <a:r>
              <a:rPr lang="ru-RU" sz="5400" dirty="0">
                <a:solidFill>
                  <a:srgbClr val="000000"/>
                </a:solidFill>
                <a:latin typeface="a_StamperRg&amp;Bt" pitchFamily="82" charset="-52"/>
                <a:ea typeface="Constantia"/>
              </a:rPr>
              <a:t>СПИД</a:t>
            </a:r>
            <a:r>
              <a:rPr lang="ru-RU" sz="3600" dirty="0">
                <a:solidFill>
                  <a:srgbClr val="000000"/>
                </a:solidFill>
                <a:latin typeface="a_StamperRg&amp;Bt" pitchFamily="82" charset="-52"/>
                <a:ea typeface="Constantia"/>
              </a:rPr>
              <a:t>ом</a:t>
            </a:r>
            <a:r>
              <a:rPr lang="ru-RU" sz="3600" dirty="0">
                <a:solidFill>
                  <a:srgbClr val="0066CC"/>
                </a:solidFill>
                <a:latin typeface="a_StamperRg&amp;Bt" pitchFamily="82" charset="-52"/>
                <a:ea typeface="Constantia"/>
              </a:rPr>
              <a:t>? </a:t>
            </a:r>
            <a:endParaRPr lang="ru-RU" sz="3600" dirty="0">
              <a:solidFill>
                <a:srgbClr val="0066CC"/>
              </a:solidFill>
              <a:latin typeface="a_StamperRg&amp;Bt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5440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504" y="3645024"/>
            <a:ext cx="4679900" cy="287585"/>
          </a:xfrm>
          <a:noFill/>
        </p:spPr>
        <p:txBody>
          <a:bodyPr/>
          <a:lstStyle/>
          <a:p>
            <a:r>
              <a:rPr lang="uk-UA" sz="36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БРЭЙН-РИНГ</a:t>
            </a:r>
            <a:endParaRPr lang="uk-UA" sz="3600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584" y="4077072"/>
            <a:ext cx="5760640" cy="570656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uk-UA" sz="4800" dirty="0" smtClean="0">
                <a:solidFill>
                  <a:srgbClr val="FF99FF"/>
                </a:solidFill>
                <a:latin typeface="a_StamperRg&amp;Bt" pitchFamily="82" charset="-52"/>
              </a:rPr>
              <a:t>«ЗОНА РИСКА»</a:t>
            </a:r>
            <a:endParaRPr lang="uk-UA" sz="4800" dirty="0">
              <a:solidFill>
                <a:srgbClr val="FF99FF"/>
              </a:solidFill>
              <a:latin typeface="a_StamperRg&amp;Bt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8684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3284984"/>
            <a:ext cx="8640960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</a:pPr>
            <a:r>
              <a:rPr lang="ru-RU" sz="4000" dirty="0">
                <a:solidFill>
                  <a:schemeClr val="accent1"/>
                </a:solidFill>
                <a:latin typeface="a_StamperRg&amp;Bt" pitchFamily="82" charset="-52"/>
                <a:ea typeface="Constantia"/>
                <a:cs typeface="Times New Roman"/>
              </a:rPr>
              <a:t>Что я </a:t>
            </a:r>
            <a:r>
              <a:rPr lang="ru-RU" sz="4000" dirty="0" smtClean="0">
                <a:solidFill>
                  <a:schemeClr val="accent1"/>
                </a:solidFill>
                <a:latin typeface="a_StamperRg&amp;Bt" pitchFamily="82" charset="-52"/>
                <a:ea typeface="Constantia"/>
                <a:cs typeface="Times New Roman"/>
              </a:rPr>
              <a:t>сказал </a:t>
            </a:r>
            <a:r>
              <a:rPr lang="ru-RU" sz="4000" dirty="0">
                <a:solidFill>
                  <a:schemeClr val="accent1"/>
                </a:solidFill>
                <a:latin typeface="a_StamperRg&amp;Bt" pitchFamily="82" charset="-52"/>
                <a:ea typeface="Constantia"/>
                <a:cs typeface="Times New Roman"/>
              </a:rPr>
              <a:t>бы другу</a:t>
            </a:r>
            <a:r>
              <a:rPr lang="ru-RU" sz="4000" dirty="0" smtClean="0">
                <a:solidFill>
                  <a:schemeClr val="accent1"/>
                </a:solidFill>
                <a:latin typeface="a_StamperRg&amp;Bt" pitchFamily="82" charset="-52"/>
                <a:ea typeface="Constantia"/>
                <a:cs typeface="Times New Roman"/>
              </a:rPr>
              <a:t>,</a:t>
            </a:r>
          </a:p>
          <a:p>
            <a:pPr indent="228600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</a:pPr>
            <a:r>
              <a:rPr lang="ru-RU" sz="4000" dirty="0" smtClean="0">
                <a:solidFill>
                  <a:schemeClr val="accent1"/>
                </a:solidFill>
                <a:latin typeface="a_StamperRg&amp;Bt" pitchFamily="82" charset="-52"/>
                <a:ea typeface="Constantia"/>
                <a:cs typeface="Times New Roman"/>
              </a:rPr>
              <a:t>чтобы </a:t>
            </a:r>
            <a:r>
              <a:rPr lang="ru-RU" sz="4000" dirty="0">
                <a:solidFill>
                  <a:schemeClr val="accent1"/>
                </a:solidFill>
                <a:latin typeface="a_StamperRg&amp;Bt" pitchFamily="82" charset="-52"/>
                <a:ea typeface="Constantia"/>
                <a:cs typeface="Times New Roman"/>
              </a:rPr>
              <a:t>предостеречь </a:t>
            </a:r>
            <a:r>
              <a:rPr lang="ru-RU" sz="4000" dirty="0" smtClean="0">
                <a:solidFill>
                  <a:schemeClr val="accent1"/>
                </a:solidFill>
                <a:latin typeface="a_StamperRg&amp;Bt" pitchFamily="82" charset="-52"/>
                <a:ea typeface="Constantia"/>
                <a:cs typeface="Times New Roman"/>
              </a:rPr>
              <a:t>его</a:t>
            </a:r>
          </a:p>
          <a:p>
            <a:pPr indent="228600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</a:pPr>
            <a:r>
              <a:rPr lang="ru-RU" sz="4000" dirty="0" smtClean="0">
                <a:solidFill>
                  <a:schemeClr val="accent1"/>
                </a:solidFill>
                <a:latin typeface="a_StamperRg&amp;Bt" pitchFamily="82" charset="-52"/>
                <a:ea typeface="Constantia"/>
                <a:cs typeface="Times New Roman"/>
              </a:rPr>
              <a:t>от </a:t>
            </a:r>
            <a:r>
              <a:rPr lang="ru-RU" sz="4000" dirty="0">
                <a:solidFill>
                  <a:schemeClr val="accent1"/>
                </a:solidFill>
                <a:latin typeface="a_StamperRg&amp;Bt" pitchFamily="82" charset="-52"/>
                <a:ea typeface="Constantia"/>
                <a:cs typeface="Times New Roman"/>
              </a:rPr>
              <a:t>наркотиков? </a:t>
            </a:r>
            <a:endParaRPr lang="ru-RU" sz="4000" dirty="0">
              <a:solidFill>
                <a:schemeClr val="accent1"/>
              </a:solidFill>
              <a:effectLst/>
              <a:latin typeface="a_StamperRg&amp;Bt" pitchFamily="82" charset="-52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7556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780928"/>
            <a:ext cx="9133609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a_StamperRg&amp;Bt" pitchFamily="82" charset="-52"/>
              </a:rPr>
              <a:t>«</a:t>
            </a: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_StamperRg&amp;Bt" pitchFamily="82" charset="-52"/>
              </a:rPr>
              <a:t>Т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a_StamperRg&amp;Bt" pitchFamily="82" charset="-52"/>
              </a:rPr>
              <a:t>олько бы здоровье, - с ним ничего не страшно, никакие испытания; его потерять – значит потерять все, без него нет свободы, нет независимости, человек становится рабом окружающих людей и обстановки; оно высшее и необходимое благо»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a_StamperRg&amp;Bt" pitchFamily="82" charset="-52"/>
              </a:rPr>
              <a:t>						    </a:t>
            </a:r>
            <a:r>
              <a:rPr kumimoji="0" lang="ru-RU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_StamperRg&amp;Bt" pitchFamily="82" charset="-52"/>
              </a:rPr>
              <a:t>в.В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_StamperRg&amp;Bt" pitchFamily="82" charset="-52"/>
              </a:rPr>
              <a:t>. Вересаев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_StamperRg&amp;Bt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43354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504" y="3645024"/>
            <a:ext cx="4679900" cy="287585"/>
          </a:xfrm>
          <a:noFill/>
        </p:spPr>
        <p:txBody>
          <a:bodyPr/>
          <a:lstStyle/>
          <a:p>
            <a:r>
              <a:rPr lang="uk-UA" sz="36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БРЭЙН-РИНГ</a:t>
            </a:r>
            <a:endParaRPr lang="uk-UA" sz="3600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584" y="4077072"/>
            <a:ext cx="5760640" cy="570656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uk-UA" sz="4800" dirty="0" smtClean="0">
                <a:solidFill>
                  <a:srgbClr val="FF99FF"/>
                </a:solidFill>
                <a:latin typeface="a_StamperRg&amp;Bt" pitchFamily="82" charset="-52"/>
              </a:rPr>
              <a:t>«ЗОНА РИСКА»</a:t>
            </a:r>
            <a:endParaRPr lang="uk-UA" sz="4800" dirty="0">
              <a:solidFill>
                <a:srgbClr val="FF99FF"/>
              </a:solidFill>
              <a:latin typeface="a_StamperRg&amp;Bt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826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8" y="404664"/>
            <a:ext cx="9144000" cy="6086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258"/>
            <a:ext cx="9143612" cy="6095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0"/>
            <a:ext cx="6885384" cy="6885384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8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95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5076056" y="3212976"/>
            <a:ext cx="4392488" cy="2232248"/>
          </a:xfrm>
        </p:spPr>
        <p:txBody>
          <a:bodyPr/>
          <a:lstStyle/>
          <a:p>
            <a:r>
              <a:rPr lang="ru-RU" sz="6000" b="1" dirty="0" smtClean="0">
                <a:latin typeface="a_StamperRg&amp;Bt" pitchFamily="82" charset="-52"/>
              </a:rPr>
              <a:t>ЧТО </a:t>
            </a:r>
            <a:br>
              <a:rPr lang="ru-RU" sz="6000" b="1" dirty="0" smtClean="0">
                <a:latin typeface="a_StamperRg&amp;Bt" pitchFamily="82" charset="-52"/>
              </a:rPr>
            </a:br>
            <a:r>
              <a:rPr lang="ru-RU" sz="6000" b="1" dirty="0" smtClean="0">
                <a:latin typeface="a_StamperRg&amp;Bt" pitchFamily="82" charset="-52"/>
              </a:rPr>
              <a:t>ТАКОЕ ЖИЗНЬ?</a:t>
            </a:r>
            <a:endParaRPr lang="uk-UA" sz="6000" b="1" dirty="0">
              <a:latin typeface="a_StamperRg&amp;Bt" pitchFamily="82" charset="-52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2060575"/>
            <a:ext cx="7632700" cy="4319588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ko-KR" sz="2000" dirty="0">
              <a:solidFill>
                <a:schemeClr val="bg2"/>
              </a:solidFill>
              <a:latin typeface="Verdana" pitchFamily="34" charset="0"/>
              <a:ea typeface="굴림" charset="-127"/>
            </a:endParaRPr>
          </a:p>
          <a:p>
            <a:pPr marL="0" indent="0">
              <a:lnSpc>
                <a:spcPct val="80000"/>
              </a:lnSpc>
              <a:buNone/>
            </a:pPr>
            <a:endParaRPr lang="uk-UA" sz="2000" dirty="0">
              <a:solidFill>
                <a:schemeClr val="bg2"/>
              </a:solidFill>
            </a:endParaRPr>
          </a:p>
        </p:txBody>
      </p:sp>
      <p:pic>
        <p:nvPicPr>
          <p:cNvPr id="1026" name="Picture 2" descr="C:\Users\oem\Desktop\7843976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0"/>
          <a:stretch/>
        </p:blipFill>
        <p:spPr bwMode="auto">
          <a:xfrm rot="651244">
            <a:off x="449803" y="2858138"/>
            <a:ext cx="4104952" cy="23762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deline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352.9448" end="36828.8954"/>
                  <p14:fade out="790"/>
                </p14:media>
              </p:ext>
            </p:extLst>
          </p:nvPr>
        </p:nvPicPr>
        <p:blipFill>
          <a:blip r:embed="rId5">
            <a:clrChange>
              <a:clrFrom>
                <a:srgbClr val="FFFFFF">
                  <a:alpha val="11765"/>
                </a:srgbClr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29892" y="41490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413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9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3356992"/>
            <a:ext cx="8496944" cy="2232248"/>
          </a:xfrm>
        </p:spPr>
        <p:txBody>
          <a:bodyPr/>
          <a:lstStyle/>
          <a:p>
            <a:pPr algn="ctr"/>
            <a:r>
              <a:rPr lang="ru-RU" sz="4000" b="1" dirty="0" smtClean="0">
                <a:latin typeface="a_StamperRg&amp;Bt" pitchFamily="82" charset="-52"/>
              </a:rPr>
              <a:t>КАКИЕ ПОРОКИ </a:t>
            </a:r>
            <a:br>
              <a:rPr lang="ru-RU" sz="4000" b="1" dirty="0" smtClean="0">
                <a:latin typeface="a_StamperRg&amp;Bt" pitchFamily="82" charset="-52"/>
              </a:rPr>
            </a:br>
            <a:r>
              <a:rPr lang="ru-RU" sz="4000" b="1" dirty="0" smtClean="0">
                <a:latin typeface="a_StamperRg&amp;Bt" pitchFamily="82" charset="-52"/>
              </a:rPr>
              <a:t>И ВРЕДНЫЕ ПРИВЫЧКИ МЕШАЮТ ЧЕЛОВЕКУ   ЖИТЬ?</a:t>
            </a:r>
            <a:endParaRPr lang="uk-UA" sz="4000" b="1" dirty="0">
              <a:latin typeface="a_StamperRg&amp;Bt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56416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57" y="3714548"/>
            <a:ext cx="2569468" cy="2586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345720" y="3057448"/>
            <a:ext cx="2880320" cy="503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9pPr>
          </a:lstStyle>
          <a:p>
            <a:r>
              <a:rPr lang="uk-UA" sz="3200" dirty="0" smtClean="0">
                <a:latin typeface="a_StamperRg&amp;Bt" pitchFamily="82" charset="-52"/>
                <a:cs typeface="Times New Roman" pitchFamily="18" charset="0"/>
              </a:rPr>
              <a:t>КУРЕНИЕ</a:t>
            </a:r>
            <a:endParaRPr lang="uk-UA" sz="3200" dirty="0">
              <a:latin typeface="a_StamperRg&amp;Bt" pitchFamily="82" charset="-52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650" y="4120479"/>
            <a:ext cx="1942372" cy="1942372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300192" y="3057448"/>
            <a:ext cx="2952328" cy="503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9pPr>
          </a:lstStyle>
          <a:p>
            <a:r>
              <a:rPr lang="uk-UA" sz="3200" dirty="0" smtClean="0">
                <a:solidFill>
                  <a:srgbClr val="0070C0"/>
                </a:solidFill>
                <a:latin typeface="a_StamperRg&amp;Bt" pitchFamily="82" charset="-52"/>
                <a:cs typeface="Times New Roman" pitchFamily="18" charset="0"/>
              </a:rPr>
              <a:t>АЛКОГОЛЬ</a:t>
            </a:r>
            <a:endParaRPr lang="uk-UA" sz="3200" dirty="0">
              <a:solidFill>
                <a:srgbClr val="0070C0"/>
              </a:solidFill>
              <a:latin typeface="a_StamperRg&amp;Bt" pitchFamily="82" charset="-52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939385"/>
            <a:ext cx="2448273" cy="23617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952331" y="3057448"/>
            <a:ext cx="3459012" cy="503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9pPr>
          </a:lstStyle>
          <a:p>
            <a:r>
              <a:rPr lang="uk-UA" sz="3200" dirty="0" smtClean="0">
                <a:latin typeface="a_StamperRg&amp;Bt" pitchFamily="82" charset="-52"/>
                <a:cs typeface="Times New Roman" pitchFamily="18" charset="0"/>
              </a:rPr>
              <a:t>НАРКОТИКИ</a:t>
            </a:r>
            <a:endParaRPr lang="uk-UA" sz="3200" dirty="0">
              <a:latin typeface="a_StamperRg&amp;Bt" pitchFamily="82" charset="-5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048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15008" y="1844824"/>
            <a:ext cx="8928992" cy="4278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_PlakatCmplRg" pitchFamily="34" charset="-52"/>
              </a:rPr>
              <a:t>                                </a:t>
            </a:r>
            <a:r>
              <a:rPr kumimoji="0" lang="ru-RU" sz="3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_PlakatCmplRg" pitchFamily="34" charset="-52"/>
              </a:rPr>
              <a:t>При курении человек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_PlakatCmplRg" pitchFamily="34" charset="-52"/>
              </a:rPr>
              <a:t>               вдыхает тот же ядовитый газ,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400" kern="0" dirty="0">
                <a:solidFill>
                  <a:schemeClr val="bg2"/>
                </a:solidFill>
                <a:latin typeface="a_PlakatCmplRg" pitchFamily="34" charset="-52"/>
              </a:rPr>
              <a:t> </a:t>
            </a:r>
            <a:r>
              <a:rPr kumimoji="0" lang="ru-RU" sz="3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_PlakatCmplRg" pitchFamily="34" charset="-52"/>
              </a:rPr>
              <a:t>  что содержится в выхлопных газах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400" kern="0" dirty="0">
                <a:solidFill>
                  <a:schemeClr val="bg2"/>
                </a:solidFill>
                <a:latin typeface="a_PlakatCmplRg" pitchFamily="34" charset="-52"/>
              </a:rPr>
              <a:t> </a:t>
            </a:r>
            <a:r>
              <a:rPr lang="ru-RU" sz="3400" kern="0" dirty="0" smtClean="0">
                <a:solidFill>
                  <a:schemeClr val="bg2"/>
                </a:solidFill>
                <a:latin typeface="a_PlakatCmplRg" pitchFamily="34" charset="-52"/>
              </a:rPr>
              <a:t> </a:t>
            </a:r>
            <a:r>
              <a:rPr kumimoji="0" lang="ru-RU" sz="3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_PlakatCmplRg" pitchFamily="34" charset="-52"/>
              </a:rPr>
              <a:t> автомобильного двигателя.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_PlakatCmplRg" pitchFamily="34" charset="-52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_StamperRg&amp;Bt" pitchFamily="82" charset="-52"/>
              </a:rPr>
              <a:t>Как называется этот газ?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_StamperRg&amp;Bt" pitchFamily="82" charset="-52"/>
              </a:rPr>
              <a:t>Какова его химическая формула?</a:t>
            </a: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2123728" y="3429000"/>
            <a:ext cx="6389687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_StamperRg&amp;Bt" pitchFamily="82" charset="-52"/>
              </a:rPr>
              <a:t>Угарный газ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_StamperRg&amp;Bt" pitchFamily="82" charset="-52"/>
              </a:rPr>
              <a:t>Формула </a:t>
            </a:r>
            <a:r>
              <a:rPr kumimoji="0" lang="ru-RU" sz="6000" b="1" i="0" u="none" strike="noStrike" kern="0" cap="none" spc="0" normalizeH="0" baseline="0" noProof="0" dirty="0" smtClean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a_StamperRg&amp;Bt" pitchFamily="82" charset="-52"/>
              </a:rPr>
              <a:t>СО</a:t>
            </a:r>
          </a:p>
        </p:txBody>
      </p:sp>
    </p:spTree>
    <p:extLst>
      <p:ext uri="{BB962C8B-B14F-4D97-AF65-F5344CB8AC3E}">
        <p14:creationId xmlns:p14="http://schemas.microsoft.com/office/powerpoint/2010/main" val="3283317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07504" y="3140968"/>
            <a:ext cx="9036496" cy="187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 smtClean="0">
                <a:solidFill>
                  <a:srgbClr val="0070C0"/>
                </a:solidFill>
                <a:latin typeface="a_StamperRg&amp;Bt" pitchFamily="82" charset="-52"/>
              </a:rPr>
              <a:t>               </a:t>
            </a:r>
            <a:r>
              <a:rPr lang="ru-RU" sz="2800" b="1" dirty="0" smtClean="0">
                <a:solidFill>
                  <a:srgbClr val="0070C0"/>
                </a:solidFill>
                <a:latin typeface="a_StamperRg&amp;Bt" pitchFamily="82" charset="-52"/>
              </a:rPr>
              <a:t>Если человек выкуривает       пачку сигарет в </a:t>
            </a:r>
            <a:r>
              <a:rPr lang="ru-RU" sz="2800" b="1" dirty="0">
                <a:solidFill>
                  <a:srgbClr val="0070C0"/>
                </a:solidFill>
                <a:latin typeface="a_StamperRg&amp;Bt" pitchFamily="82" charset="-52"/>
              </a:rPr>
              <a:t>день ежедневно на протяжении года, сколько смолы оседает в его легких?</a:t>
            </a:r>
          </a:p>
        </p:txBody>
      </p:sp>
      <p:pic>
        <p:nvPicPr>
          <p:cNvPr id="1026" name="Picture 2" descr="C:\Users\oem\AppData\Local\Microsoft\Windows\Temporary Internet Files\Content.IE5\TM0JXBSA\MC900250837[1].wmf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190914"/>
            <a:ext cx="876634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oem\AppData\Local\Microsoft\Windows\Temporary Internet Files\Content.IE5\TM0JXBSA\MC900250837[1].wmf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512990"/>
            <a:ext cx="1296144" cy="2235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oem\AppData\Local\Microsoft\Windows\Temporary Internet Files\Content.IE5\TM0JXBSA\MC900250837[1].wmf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897068"/>
            <a:ext cx="1656184" cy="2856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475656" y="4675481"/>
            <a:ext cx="1584176" cy="504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9pPr>
          </a:lstStyle>
          <a:p>
            <a:r>
              <a:rPr lang="uk-UA" sz="3200" dirty="0" smtClean="0">
                <a:solidFill>
                  <a:schemeClr val="bg2"/>
                </a:solidFill>
                <a:latin typeface="a_StamperRg&amp;Bt" pitchFamily="82" charset="-52"/>
                <a:cs typeface="Times New Roman" pitchFamily="18" charset="0"/>
              </a:rPr>
              <a:t>0,5 </a:t>
            </a:r>
            <a:r>
              <a:rPr lang="uk-UA" sz="2800" dirty="0" smtClean="0">
                <a:solidFill>
                  <a:schemeClr val="bg2"/>
                </a:solidFill>
                <a:latin typeface="a_StamperRg&amp;Bt" pitchFamily="82" charset="-52"/>
                <a:cs typeface="Times New Roman" pitchFamily="18" charset="0"/>
              </a:rPr>
              <a:t>л</a:t>
            </a:r>
            <a:endParaRPr lang="uk-UA" sz="2800" dirty="0">
              <a:solidFill>
                <a:schemeClr val="bg2"/>
              </a:solidFill>
              <a:latin typeface="a_StamperRg&amp;Bt" pitchFamily="82" charset="-52"/>
              <a:cs typeface="Times New Roman" pitchFamily="18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3933056" y="3949770"/>
            <a:ext cx="845840" cy="504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9pPr>
          </a:lstStyle>
          <a:p>
            <a:r>
              <a:rPr lang="uk-UA" sz="3200" dirty="0">
                <a:solidFill>
                  <a:schemeClr val="bg2"/>
                </a:solidFill>
                <a:latin typeface="a_StamperRg&amp;Bt" pitchFamily="82" charset="-52"/>
                <a:cs typeface="Times New Roman" pitchFamily="18" charset="0"/>
              </a:rPr>
              <a:t>1</a:t>
            </a:r>
            <a:r>
              <a:rPr lang="uk-UA" sz="3200" dirty="0" smtClean="0">
                <a:solidFill>
                  <a:schemeClr val="bg2"/>
                </a:solidFill>
                <a:latin typeface="a_StamperRg&amp;Bt" pitchFamily="82" charset="-52"/>
                <a:cs typeface="Times New Roman" pitchFamily="18" charset="0"/>
              </a:rPr>
              <a:t> </a:t>
            </a:r>
            <a:r>
              <a:rPr lang="uk-UA" sz="2800" dirty="0" smtClean="0">
                <a:solidFill>
                  <a:schemeClr val="bg2"/>
                </a:solidFill>
                <a:latin typeface="a_StamperRg&amp;Bt" pitchFamily="82" charset="-52"/>
                <a:cs typeface="Times New Roman" pitchFamily="18" charset="0"/>
              </a:rPr>
              <a:t>л</a:t>
            </a:r>
            <a:endParaRPr lang="uk-UA" sz="2800" dirty="0">
              <a:solidFill>
                <a:schemeClr val="bg2"/>
              </a:solidFill>
              <a:latin typeface="a_StamperRg&amp;Bt" pitchFamily="82" charset="-52"/>
              <a:cs typeface="Times New Roman" pitchFamily="18" charset="0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6300192" y="3392092"/>
            <a:ext cx="1368152" cy="504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9pPr>
          </a:lstStyle>
          <a:p>
            <a:r>
              <a:rPr lang="uk-UA" sz="3200" dirty="0" smtClean="0">
                <a:solidFill>
                  <a:schemeClr val="bg2"/>
                </a:solidFill>
                <a:latin typeface="a_StamperRg&amp;Bt" pitchFamily="82" charset="-52"/>
                <a:cs typeface="Times New Roman" pitchFamily="18" charset="0"/>
              </a:rPr>
              <a:t>1,5 </a:t>
            </a:r>
            <a:r>
              <a:rPr lang="uk-UA" sz="2800" dirty="0" smtClean="0">
                <a:solidFill>
                  <a:schemeClr val="bg2"/>
                </a:solidFill>
                <a:latin typeface="a_StamperRg&amp;Bt" pitchFamily="82" charset="-52"/>
                <a:cs typeface="Times New Roman" pitchFamily="18" charset="0"/>
              </a:rPr>
              <a:t>л</a:t>
            </a:r>
            <a:endParaRPr lang="uk-UA" sz="2800" dirty="0">
              <a:solidFill>
                <a:schemeClr val="bg2"/>
              </a:solidFill>
              <a:latin typeface="a_StamperRg&amp;Bt" pitchFamily="82" charset="-5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358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59259E-6 L -0.0059 -0.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-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3" b="6429"/>
          <a:stretch/>
        </p:blipFill>
        <p:spPr>
          <a:xfrm>
            <a:off x="1691680" y="95002"/>
            <a:ext cx="5688632" cy="5172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697415" y="5445224"/>
            <a:ext cx="5849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БРОСЬ КУРИТЬ!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153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55">
  <a:themeElements>
    <a:clrScheme name="template 1">
      <a:dk1>
        <a:srgbClr val="4D4D4D"/>
      </a:dk1>
      <a:lt1>
        <a:srgbClr val="FFFFFF"/>
      </a:lt1>
      <a:dk2>
        <a:srgbClr val="4D4D4D"/>
      </a:dk2>
      <a:lt2>
        <a:srgbClr val="000000"/>
      </a:lt2>
      <a:accent1>
        <a:srgbClr val="0066CC"/>
      </a:accent1>
      <a:accent2>
        <a:srgbClr val="3399FF"/>
      </a:accent2>
      <a:accent3>
        <a:srgbClr val="FFFFFF"/>
      </a:accent3>
      <a:accent4>
        <a:srgbClr val="404040"/>
      </a:accent4>
      <a:accent5>
        <a:srgbClr val="AAB8E2"/>
      </a:accent5>
      <a:accent6>
        <a:srgbClr val="2D8AE7"/>
      </a:accent6>
      <a:hlink>
        <a:srgbClr val="33CCFF"/>
      </a:hlink>
      <a:folHlink>
        <a:srgbClr val="CCECFF"/>
      </a:folHlink>
    </a:clrScheme>
    <a:fontScheme name="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 1">
        <a:dk1>
          <a:srgbClr val="4D4D4D"/>
        </a:dk1>
        <a:lt1>
          <a:srgbClr val="FFFFFF"/>
        </a:lt1>
        <a:dk2>
          <a:srgbClr val="4D4D4D"/>
        </a:dk2>
        <a:lt2>
          <a:srgbClr val="000000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404040"/>
        </a:accent4>
        <a:accent5>
          <a:srgbClr val="AAB8E2"/>
        </a:accent5>
        <a:accent6>
          <a:srgbClr val="2D8AE7"/>
        </a:accent6>
        <a:hlink>
          <a:srgbClr val="33CCFF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4D4D4D"/>
        </a:dk1>
        <a:lt1>
          <a:srgbClr val="FFFFFF"/>
        </a:lt1>
        <a:dk2>
          <a:srgbClr val="4D4D4D"/>
        </a:dk2>
        <a:lt2>
          <a:srgbClr val="000000"/>
        </a:lt2>
        <a:accent1>
          <a:srgbClr val="3366CC"/>
        </a:accent1>
        <a:accent2>
          <a:srgbClr val="3399FF"/>
        </a:accent2>
        <a:accent3>
          <a:srgbClr val="FFFFFF"/>
        </a:accent3>
        <a:accent4>
          <a:srgbClr val="404040"/>
        </a:accent4>
        <a:accent5>
          <a:srgbClr val="ADB8E2"/>
        </a:accent5>
        <a:accent6>
          <a:srgbClr val="2D8AE7"/>
        </a:accent6>
        <a:hlink>
          <a:srgbClr val="339933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4D4D4D"/>
        </a:dk2>
        <a:lt2>
          <a:srgbClr val="000000"/>
        </a:lt2>
        <a:accent1>
          <a:srgbClr val="3366CC"/>
        </a:accent1>
        <a:accent2>
          <a:srgbClr val="3399FF"/>
        </a:accent2>
        <a:accent3>
          <a:srgbClr val="FFFFFF"/>
        </a:accent3>
        <a:accent4>
          <a:srgbClr val="404040"/>
        </a:accent4>
        <a:accent5>
          <a:srgbClr val="ADB8E2"/>
        </a:accent5>
        <a:accent6>
          <a:srgbClr val="2D8AE7"/>
        </a:accent6>
        <a:hlink>
          <a:srgbClr val="FF6600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4D4D4D"/>
        </a:dk1>
        <a:lt1>
          <a:srgbClr val="FFFFFF"/>
        </a:lt1>
        <a:dk2>
          <a:srgbClr val="4D4D4D"/>
        </a:dk2>
        <a:lt2>
          <a:srgbClr val="000000"/>
        </a:lt2>
        <a:accent1>
          <a:srgbClr val="003399"/>
        </a:accent1>
        <a:accent2>
          <a:srgbClr val="3399FF"/>
        </a:accent2>
        <a:accent3>
          <a:srgbClr val="FFFFFF"/>
        </a:accent3>
        <a:accent4>
          <a:srgbClr val="404040"/>
        </a:accent4>
        <a:accent5>
          <a:srgbClr val="AAADCA"/>
        </a:accent5>
        <a:accent6>
          <a:srgbClr val="2D8AE7"/>
        </a:accent6>
        <a:hlink>
          <a:srgbClr val="FF6600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55</Template>
  <TotalTime>828</TotalTime>
  <Words>402</Words>
  <Application>Microsoft Office PowerPoint</Application>
  <PresentationFormat>Экран (4:3)</PresentationFormat>
  <Paragraphs>71</Paragraphs>
  <Slides>26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55</vt:lpstr>
      <vt:lpstr>Тема Office</vt:lpstr>
      <vt:lpstr>БРЭЙН-РИНГ</vt:lpstr>
      <vt:lpstr>ПРАВИЛА ИГРЫ</vt:lpstr>
      <vt:lpstr>Презентация PowerPoint</vt:lpstr>
      <vt:lpstr>ЧТО  ТАКОЕ ЖИЗНЬ?</vt:lpstr>
      <vt:lpstr>КАКИЕ ПОРОКИ  И ВРЕДНЫЕ ПРИВЫЧКИ МЕШАЮТ ЧЕЛОВЕКУ   ЖИТЬ?</vt:lpstr>
      <vt:lpstr>Презентация PowerPoint</vt:lpstr>
      <vt:lpstr>Презентация PowerPoint</vt:lpstr>
      <vt:lpstr>Презентация PowerPoint</vt:lpstr>
      <vt:lpstr>Презентация PowerPoint</vt:lpstr>
      <vt:lpstr>БРЭЙН-РИНГ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БРЭЙН-РИНГ</vt:lpstr>
      <vt:lpstr>Презентация PowerPoint</vt:lpstr>
      <vt:lpstr>Презентация PowerPoint</vt:lpstr>
      <vt:lpstr>Презентация PowerPoint</vt:lpstr>
      <vt:lpstr>Презентация PowerPoint</vt:lpstr>
      <vt:lpstr>БРЭЙН-РИНГ</vt:lpstr>
      <vt:lpstr>Презентация PowerPoint</vt:lpstr>
      <vt:lpstr>Презентация PowerPoint</vt:lpstr>
      <vt:lpstr>БРЭЙН-РИНГ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oem</dc:creator>
  <cp:lastModifiedBy>oem</cp:lastModifiedBy>
  <cp:revision>52</cp:revision>
  <dcterms:created xsi:type="dcterms:W3CDTF">2012-10-15T18:09:59Z</dcterms:created>
  <dcterms:modified xsi:type="dcterms:W3CDTF">2015-03-12T19:37:42Z</dcterms:modified>
</cp:coreProperties>
</file>