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63" r:id="rId5"/>
    <p:sldId id="264" r:id="rId6"/>
    <p:sldId id="265" r:id="rId7"/>
    <p:sldId id="266" r:id="rId8"/>
    <p:sldId id="258" r:id="rId9"/>
    <p:sldId id="259" r:id="rId10"/>
    <p:sldId id="267" r:id="rId11"/>
    <p:sldId id="261" r:id="rId12"/>
    <p:sldId id="262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16" Type="http://schemas.openxmlformats.org/officeDocument/2006/relationships/theme" Target="theme/them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viewProps" Target="view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 /><Relationship Id="rId1" Type="http://schemas.openxmlformats.org/officeDocument/2006/relationships/slideLayout" Target="../slideLayouts/slideLayout6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0%BE%D1%81%D1%81%D0%B8%D1%8F" TargetMode="External" /><Relationship Id="rId2" Type="http://schemas.openxmlformats.org/officeDocument/2006/relationships/image" Target="../media/image9.jpg" /><Relationship Id="rId1" Type="http://schemas.openxmlformats.org/officeDocument/2006/relationships/slideLayout" Target="../slideLayouts/slideLayout6.xml" /><Relationship Id="rId4" Type="http://schemas.openxmlformats.org/officeDocument/2006/relationships/hyperlink" Target="https://ru.wikipedia.org/wiki/30_%D0%B0%D0%BF%D1%80%D0%B5%D0%BB%D1%8F" TargetMode="External" 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6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 /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6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6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1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E%D0%B6%D0%B0%D1%80%D0%BD%D1%8B%D0%B9_%D0%B0%D0%B2%D1%82%D0%BE%D0%BC%D0%BE%D0%B1%D0%B8%D0%BB%D1%8C" TargetMode="External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76A457-EBCD-4E99-8E03-58514068E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5820" y="1051560"/>
            <a:ext cx="9281159" cy="2377440"/>
          </a:xfrm>
        </p:spPr>
        <p:txBody>
          <a:bodyPr/>
          <a:lstStyle/>
          <a:p>
            <a:r>
              <a:rPr lang="ru-RU" sz="4400" u="sng" dirty="0">
                <a:latin typeface="+mj-lt"/>
              </a:rPr>
              <a:t>Проект по окружающему миру: </a:t>
            </a:r>
            <a:br>
              <a:rPr lang="ru-RU" sz="4400" u="sng" dirty="0">
                <a:latin typeface="+mj-lt"/>
              </a:rPr>
            </a:br>
            <a:r>
              <a:rPr lang="ru-RU" sz="4400" u="sng" dirty="0">
                <a:latin typeface="+mj-lt"/>
              </a:rPr>
              <a:t>«Кто нас охраняет»</a:t>
            </a:r>
            <a:br>
              <a:rPr lang="ru-RU" sz="4400" u="sng" dirty="0">
                <a:latin typeface="+mj-lt"/>
              </a:rPr>
            </a:br>
            <a:r>
              <a:rPr lang="ru-RU" sz="4400" dirty="0">
                <a:latin typeface="+mj-lt"/>
              </a:rPr>
              <a:t>«</a:t>
            </a:r>
            <a:r>
              <a:rPr lang="ru-RU" sz="4400" b="1" i="0" dirty="0">
                <a:effectLst/>
              </a:rPr>
              <a:t>Профессия пожарного»</a:t>
            </a:r>
            <a:br>
              <a:rPr lang="ru-RU" sz="1400" b="1" i="0" dirty="0">
                <a:solidFill>
                  <a:srgbClr val="181818"/>
                </a:solidFill>
                <a:effectLst/>
                <a:latin typeface="Open Sans" panose="020B0606030504020204" pitchFamily="34" charset="0"/>
              </a:rPr>
            </a:br>
            <a:endParaRPr lang="ru-RU" sz="4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2F8168-175D-4EF0-8BA0-5388169D25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6" y="3509009"/>
            <a:ext cx="8619913" cy="270891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Выполнил: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ученик 3 «И» класса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 Гельфрих А.Е.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ГБОУ Школа №1293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Руководитель: </a:t>
            </a:r>
            <a:r>
              <a:rPr lang="ru-RU" sz="2800" dirty="0" err="1">
                <a:solidFill>
                  <a:schemeClr val="tx1"/>
                </a:solidFill>
              </a:rPr>
              <a:t>Шибина</a:t>
            </a:r>
            <a:r>
              <a:rPr lang="ru-RU" sz="2800" dirty="0">
                <a:solidFill>
                  <a:schemeClr val="tx1"/>
                </a:solidFill>
              </a:rPr>
              <a:t> О.В.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Учитель начальных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26078358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текст, красный, человек, в позе&#10;&#10;Автоматически созданное описание">
            <a:extLst>
              <a:ext uri="{FF2B5EF4-FFF2-40B4-BE49-F238E27FC236}">
                <a16:creationId xmlns:a16="http://schemas.microsoft.com/office/drawing/2014/main" id="{53FF9C0A-6AA8-4DFC-9453-4D8252F556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709" r="3490" b="9089"/>
          <a:stretch/>
        </p:blipFill>
        <p:spPr>
          <a:xfrm>
            <a:off x="3451859" y="-1"/>
            <a:ext cx="7887867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050E1-06A0-4754-B1CD-FB3256BFF4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7" y="1678666"/>
            <a:ext cx="4088190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u="sng" dirty="0"/>
              <a:t>Пожарный наш </a:t>
            </a:r>
            <a:r>
              <a:rPr lang="en-US" sz="4800" u="sng" dirty="0" err="1"/>
              <a:t>герой</a:t>
            </a:r>
            <a:r>
              <a:rPr lang="en-US" sz="4800" u="sng" dirty="0"/>
              <a:t> и </a:t>
            </a:r>
            <a:r>
              <a:rPr lang="en-US" sz="4800" u="sng" dirty="0" err="1"/>
              <a:t>защитник</a:t>
            </a:r>
            <a:r>
              <a:rPr lang="en-US" sz="4800" u="sng" dirty="0"/>
              <a:t>!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22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3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5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6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219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B2EB3BE-A501-410B-A011-DB225DBA792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12212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C88E9E-F7F9-496D-B9AF-ABD3BB494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730" y="1371600"/>
            <a:ext cx="7120890" cy="2676197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457200" indent="-457200" algn="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b="0" i="0" dirty="0" err="1">
                <a:effectLst/>
              </a:rPr>
              <a:t>День</a:t>
            </a:r>
            <a:r>
              <a:rPr lang="en-US" sz="3200" b="0" i="0" dirty="0">
                <a:effectLst/>
              </a:rPr>
              <a:t> </a:t>
            </a:r>
            <a:r>
              <a:rPr lang="en-US" sz="3200" b="0" i="0" dirty="0" err="1">
                <a:effectLst/>
              </a:rPr>
              <a:t>пожарной</a:t>
            </a:r>
            <a:r>
              <a:rPr lang="en-US" sz="3200" b="0" i="0" dirty="0">
                <a:effectLst/>
              </a:rPr>
              <a:t> </a:t>
            </a:r>
            <a:r>
              <a:rPr lang="en-US" sz="3200" b="0" i="0" dirty="0" err="1">
                <a:effectLst/>
              </a:rPr>
              <a:t>охраны</a:t>
            </a:r>
            <a:r>
              <a:rPr lang="en-US" sz="3200" b="0" i="0" dirty="0">
                <a:effectLst/>
              </a:rPr>
              <a:t> </a:t>
            </a:r>
            <a:r>
              <a:rPr lang="en-US" sz="3200" b="0" i="0" dirty="0" err="1">
                <a:effectLst/>
              </a:rPr>
              <a:t>России</a:t>
            </a:r>
            <a:br>
              <a:rPr lang="ru-RU" sz="3200" dirty="0"/>
            </a:br>
            <a:r>
              <a:rPr lang="en-US" sz="3200" b="0" i="0" dirty="0" err="1">
                <a:effectLst/>
              </a:rPr>
              <a:t>Отмечается</a:t>
            </a:r>
            <a:r>
              <a:rPr lang="en-US" sz="3200" b="0" i="0" dirty="0">
                <a:effectLst/>
              </a:rPr>
              <a:t> в </a:t>
            </a:r>
            <a:r>
              <a:rPr lang="en-US" sz="3200" b="0" i="0" u="none" strike="noStrike" dirty="0" err="1">
                <a:effectLst/>
                <a:hlinkClick r:id="rId3" tooltip="Росс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Российской</a:t>
            </a:r>
            <a:r>
              <a:rPr lang="en-US" sz="3200" b="0" i="0" u="none" strike="noStrike" dirty="0">
                <a:effectLst/>
                <a:hlinkClick r:id="rId3" tooltip="Росс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sz="3200" b="0" i="0" u="none" strike="noStrike" dirty="0" err="1">
                <a:effectLst/>
                <a:hlinkClick r:id="rId3" tooltip="Россия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Федерации</a:t>
            </a:r>
            <a:r>
              <a:rPr lang="en-US" sz="3200" b="0" i="0" dirty="0">
                <a:effectLst/>
              </a:rPr>
              <a:t> </a:t>
            </a:r>
            <a:r>
              <a:rPr lang="en-US" sz="3200" b="0" i="0" dirty="0" err="1">
                <a:effectLst/>
              </a:rPr>
              <a:t>ежегодно</a:t>
            </a:r>
            <a:r>
              <a:rPr lang="en-US" sz="3200" b="0" i="0" dirty="0">
                <a:effectLst/>
              </a:rPr>
              <a:t>, </a:t>
            </a:r>
            <a:r>
              <a:rPr lang="en-US" sz="3200" b="0" i="0" u="sng" dirty="0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30 </a:t>
            </a:r>
            <a:r>
              <a:rPr lang="en-US" sz="3200" b="0" i="0" u="sng" dirty="0" err="1"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апреля</a:t>
            </a:r>
            <a:r>
              <a:rPr lang="en-US" sz="3200" b="0" i="0" dirty="0">
                <a:effectLst/>
              </a:rPr>
              <a:t>.</a:t>
            </a:r>
            <a:br>
              <a:rPr lang="en-US" sz="3200" b="1" i="0" dirty="0">
                <a:effectLst/>
              </a:rPr>
            </a:br>
            <a:endParaRPr lang="en-US" sz="3200" dirty="0"/>
          </a:p>
        </p:txBody>
      </p:sp>
      <p:sp>
        <p:nvSpPr>
          <p:cNvPr id="35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8547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Picture 3" descr="Цветной ицебергс">
            <a:extLst>
              <a:ext uri="{FF2B5EF4-FFF2-40B4-BE49-F238E27FC236}">
                <a16:creationId xmlns:a16="http://schemas.microsoft.com/office/drawing/2014/main" id="{C4B79A48-7307-E9D5-406D-833166E9C1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</a:blip>
          <a:srcRect l="22843" r="8389" b="-2"/>
          <a:stretch/>
        </p:blipFill>
        <p:spPr>
          <a:xfrm>
            <a:off x="5123543" y="-1"/>
            <a:ext cx="7065281" cy="6858001"/>
          </a:xfrm>
          <a:custGeom>
            <a:avLst/>
            <a:gdLst/>
            <a:ahLst/>
            <a:cxnLst/>
            <a:rect l="l" t="t" r="r" b="b"/>
            <a:pathLst>
              <a:path w="7065281" h="6858001">
                <a:moveTo>
                  <a:pt x="379987" y="0"/>
                </a:moveTo>
                <a:lnTo>
                  <a:pt x="7065281" y="0"/>
                </a:lnTo>
                <a:lnTo>
                  <a:pt x="7065281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D27E14-2F70-4BF3-9491-DFBBB9F2A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6" y="1678666"/>
            <a:ext cx="5123515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/>
              <a:t>Спасибо за внимание!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40905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28460BD8-AE3F-4AC9-9D0B-717052AA5D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54420CFE-F482-466E-9E1E-C78513C0B85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331032B-BD21-4BDA-920C-12E3580525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ectangle 23">
              <a:extLst>
                <a:ext uri="{FF2B5EF4-FFF2-40B4-BE49-F238E27FC236}">
                  <a16:creationId xmlns:a16="http://schemas.microsoft.com/office/drawing/2014/main" id="{E7514DA3-59E7-409E-8A3B-AD097F6E56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Rectangle 25">
              <a:extLst>
                <a:ext uri="{FF2B5EF4-FFF2-40B4-BE49-F238E27FC236}">
                  <a16:creationId xmlns:a16="http://schemas.microsoft.com/office/drawing/2014/main" id="{57B9A2A6-3BE4-4599-9364-F71C5BFD61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4FD744C6-4ED8-4BC9-BF68-6BDF701C5D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27">
              <a:extLst>
                <a:ext uri="{FF2B5EF4-FFF2-40B4-BE49-F238E27FC236}">
                  <a16:creationId xmlns:a16="http://schemas.microsoft.com/office/drawing/2014/main" id="{092C5BAD-C911-4F8F-A1C5-470268BE66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Rectangle 28">
              <a:extLst>
                <a:ext uri="{FF2B5EF4-FFF2-40B4-BE49-F238E27FC236}">
                  <a16:creationId xmlns:a16="http://schemas.microsoft.com/office/drawing/2014/main" id="{B133D0C8-4EC4-424F-8E70-0482D5B1B6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29">
              <a:extLst>
                <a:ext uri="{FF2B5EF4-FFF2-40B4-BE49-F238E27FC236}">
                  <a16:creationId xmlns:a16="http://schemas.microsoft.com/office/drawing/2014/main" id="{7B1532A0-F4B3-4DE8-B18F-740CAAD25A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8EFDD162-BBBA-4062-8BBF-53DBA109137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Isosceles Triangle 44">
              <a:extLst>
                <a:ext uri="{FF2B5EF4-FFF2-40B4-BE49-F238E27FC236}">
                  <a16:creationId xmlns:a16="http://schemas.microsoft.com/office/drawing/2014/main" id="{DCFC9E65-3E19-4483-B952-25D29683CA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47" name="Rectangle 46">
            <a:extLst>
              <a:ext uri="{FF2B5EF4-FFF2-40B4-BE49-F238E27FC236}">
                <a16:creationId xmlns:a16="http://schemas.microsoft.com/office/drawing/2014/main" id="{DD6BC9EB-F181-48AB-BCA2-3D1DB20D2D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6646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9BC5B6-9742-47C3-A833-6DAD31C83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7066" y="999460"/>
            <a:ext cx="5698067" cy="447985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571500" indent="-571500" algn="r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sz="3400" dirty="0" err="1">
                <a:solidFill>
                  <a:schemeClr val="tx1"/>
                </a:solidFill>
              </a:rPr>
              <a:t>Цели</a:t>
            </a:r>
            <a:r>
              <a:rPr lang="en-US" sz="3400" dirty="0">
                <a:solidFill>
                  <a:schemeClr val="tx1"/>
                </a:solidFill>
              </a:rPr>
              <a:t>: </a:t>
            </a:r>
            <a:br>
              <a:rPr lang="en-US" sz="3400" dirty="0">
                <a:solidFill>
                  <a:schemeClr val="tx1"/>
                </a:solidFill>
              </a:rPr>
            </a:br>
            <a:r>
              <a:rPr lang="en-US" sz="3400" dirty="0"/>
              <a:t>- </a:t>
            </a:r>
            <a:r>
              <a:rPr lang="en-US" sz="3400" dirty="0" err="1"/>
              <a:t>Узнать</a:t>
            </a:r>
            <a:r>
              <a:rPr lang="en-US" sz="3400" dirty="0"/>
              <a:t> о </a:t>
            </a:r>
            <a:r>
              <a:rPr lang="en-US" sz="3400" dirty="0" err="1"/>
              <a:t>том</a:t>
            </a:r>
            <a:r>
              <a:rPr lang="en-US" sz="3400" dirty="0"/>
              <a:t>, </a:t>
            </a:r>
            <a:r>
              <a:rPr lang="en-US" sz="3400" dirty="0" err="1"/>
              <a:t>как</a:t>
            </a:r>
            <a:r>
              <a:rPr lang="en-US" sz="3400" dirty="0"/>
              <a:t> </a:t>
            </a:r>
            <a:r>
              <a:rPr lang="en-US" sz="3400" dirty="0" err="1"/>
              <a:t>появилась</a:t>
            </a:r>
            <a:r>
              <a:rPr lang="en-US" sz="3400" dirty="0"/>
              <a:t> </a:t>
            </a:r>
            <a:r>
              <a:rPr lang="en-US" sz="3400" dirty="0" err="1"/>
              <a:t>профессия</a:t>
            </a:r>
            <a:r>
              <a:rPr lang="en-US" sz="3400" dirty="0"/>
              <a:t>, </a:t>
            </a:r>
            <a:r>
              <a:rPr lang="en-US" sz="3400" dirty="0" err="1"/>
              <a:t>как</a:t>
            </a:r>
            <a:r>
              <a:rPr lang="en-US" sz="3400" dirty="0"/>
              <a:t> </a:t>
            </a:r>
            <a:r>
              <a:rPr lang="en-US" sz="3400" dirty="0" err="1"/>
              <a:t>работают</a:t>
            </a:r>
            <a:r>
              <a:rPr lang="en-US" sz="3400" dirty="0"/>
              <a:t> </a:t>
            </a:r>
            <a:r>
              <a:rPr lang="en-US" sz="3400" dirty="0" err="1"/>
              <a:t>пожарные</a:t>
            </a:r>
            <a:r>
              <a:rPr lang="en-US" sz="3400" dirty="0"/>
              <a:t>, </a:t>
            </a:r>
            <a:r>
              <a:rPr lang="en-US" sz="3400" dirty="0" err="1"/>
              <a:t>какими</a:t>
            </a:r>
            <a:r>
              <a:rPr lang="en-US" sz="3400" dirty="0"/>
              <a:t> </a:t>
            </a:r>
            <a:r>
              <a:rPr lang="en-US" sz="3400" dirty="0" err="1"/>
              <a:t>средствами</a:t>
            </a:r>
            <a:r>
              <a:rPr lang="en-US" sz="3400" dirty="0"/>
              <a:t> </a:t>
            </a:r>
            <a:r>
              <a:rPr lang="en-US" sz="3400" dirty="0" err="1"/>
              <a:t>пользуются</a:t>
            </a:r>
            <a:r>
              <a:rPr lang="en-US" sz="3400" dirty="0"/>
              <a:t>. </a:t>
            </a:r>
            <a:br>
              <a:rPr lang="en-US" sz="3400" dirty="0"/>
            </a:br>
            <a:r>
              <a:rPr lang="en-US" sz="3400" dirty="0"/>
              <a:t>- </a:t>
            </a:r>
            <a:r>
              <a:rPr lang="en-US" sz="3400" dirty="0" err="1"/>
              <a:t>Узнать</a:t>
            </a:r>
            <a:r>
              <a:rPr lang="en-US" sz="3400" dirty="0"/>
              <a:t> </a:t>
            </a:r>
            <a:r>
              <a:rPr lang="en-US" sz="3400" dirty="0" err="1"/>
              <a:t>об</a:t>
            </a:r>
            <a:r>
              <a:rPr lang="en-US" sz="3400" dirty="0"/>
              <a:t> </a:t>
            </a:r>
            <a:r>
              <a:rPr lang="en-US" sz="3400" dirty="0" err="1"/>
              <a:t>отмечаемых</a:t>
            </a:r>
            <a:r>
              <a:rPr lang="en-US" sz="3400" dirty="0"/>
              <a:t> </a:t>
            </a:r>
            <a:r>
              <a:rPr lang="en-US" sz="3400" dirty="0" err="1"/>
              <a:t>праздниках</a:t>
            </a:r>
            <a:r>
              <a:rPr lang="en-US" sz="3400" dirty="0"/>
              <a:t>.</a:t>
            </a:r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D33AAA80-39DC-4020-9BFF-0718F35C7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9C5D90B-7EE3-4D26-AB7D-A5A3A6E112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639186"/>
            <a:ext cx="0" cy="3200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Isosceles Triangle 52">
            <a:extLst>
              <a:ext uri="{FF2B5EF4-FFF2-40B4-BE49-F238E27FC236}">
                <a16:creationId xmlns:a16="http://schemas.microsoft.com/office/drawing/2014/main" id="{1177F295-741F-4EFF-B0CA-BE69295AD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 flipV="1">
            <a:off x="11349404" y="1217756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523972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1029ED5-F105-4DD2-99C8-1E44228179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D621E68-BF28-4A1C-B1A2-4E55E139E7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E8BBE4D-F0DF-49B9-B75A-99DAC53ACA7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E0F07DDC-34A6-46A1-9DE9-2BBE2931A5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2CEB2BF9-B8DB-45B9-86EA-D197B5B1AE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08B5BB34-3801-4E70-A981-FE007635E1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38432A75-2CEB-463C-A8F2-ABB50A79F4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E7E850B8-C050-4597-8BEB-113FEC9A27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24ACC798-9CEC-4B6F-A8DD-F8E6FCCCF1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1D58A8C6-1294-4CD9-89BC-F1E981A524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F32F2ED6-6143-46C4-A641-72D42732B6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5C9652B3-A450-4ED6-8FBF-F536BA60B4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2222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5DA882D-2BA2-40A9-89DB-80C798D553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" b="8098"/>
          <a:stretch/>
        </p:blipFill>
        <p:spPr>
          <a:xfrm>
            <a:off x="568452" y="571500"/>
            <a:ext cx="11055096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317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земля, внешний, грязь&#10;&#10;Автоматически созданное описание">
            <a:extLst>
              <a:ext uri="{FF2B5EF4-FFF2-40B4-BE49-F238E27FC236}">
                <a16:creationId xmlns:a16="http://schemas.microsoft.com/office/drawing/2014/main" id="{6AFCA887-1FA3-40A7-AA8A-171D3DBC9D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10883" b="20935"/>
          <a:stretch/>
        </p:blipFill>
        <p:spPr>
          <a:xfrm>
            <a:off x="1" y="10"/>
            <a:ext cx="12191999" cy="6857990"/>
          </a:xfrm>
          <a:prstGeom prst="rect">
            <a:avLst/>
          </a:prstGeom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6EF650-9D5E-42E0-810D-CFCFE579BA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7630" y="1840230"/>
            <a:ext cx="5376373" cy="2207566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685800" indent="-685800" algn="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400" dirty="0"/>
              <a:t>Пожар может возникнуть в </a:t>
            </a:r>
            <a:r>
              <a:rPr lang="en-US" sz="4400" dirty="0" err="1"/>
              <a:t>городе</a:t>
            </a:r>
            <a:r>
              <a:rPr lang="en-US" sz="4400" dirty="0"/>
              <a:t>:</a:t>
            </a:r>
          </a:p>
        </p:txBody>
      </p:sp>
      <p:sp>
        <p:nvSpPr>
          <p:cNvPr id="35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9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66184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небо, снег, внешний, дым&#10;&#10;Автоматически созданное описание">
            <a:extLst>
              <a:ext uri="{FF2B5EF4-FFF2-40B4-BE49-F238E27FC236}">
                <a16:creationId xmlns:a16="http://schemas.microsoft.com/office/drawing/2014/main" id="{4A51CCA5-8EEF-4C21-AE24-0A4699C6D5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39" t="9091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3B2CD-694E-4362-8032-473FCE1C7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471" y="1678666"/>
            <a:ext cx="4763558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en-US" sz="4400" dirty="0"/>
              <a:t>Пожар может возникнуть и в деревне: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1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3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5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7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21515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8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686B1C-9D18-496D-8488-404EC5A5C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030" y="4473227"/>
            <a:ext cx="10695795" cy="1367504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457200" indent="-4572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400" dirty="0"/>
              <a:t>Пожар может возникнуть в </a:t>
            </a:r>
            <a:r>
              <a:rPr lang="en-US" sz="4400" dirty="0" err="1"/>
              <a:t>торговом</a:t>
            </a:r>
            <a:r>
              <a:rPr lang="en-US" sz="4400" dirty="0"/>
              <a:t> </a:t>
            </a:r>
            <a:r>
              <a:rPr lang="en-US" sz="4400" dirty="0" err="1"/>
              <a:t>центре</a:t>
            </a:r>
            <a:r>
              <a:rPr lang="en-US" sz="4400" dirty="0"/>
              <a:t>:</a:t>
            </a:r>
          </a:p>
        </p:txBody>
      </p:sp>
      <p:pic>
        <p:nvPicPr>
          <p:cNvPr id="4" name="Рисунок 3" descr="Изображение выглядит как текст, поезд, дым, небо&#10;&#10;Автоматически созданное описание">
            <a:extLst>
              <a:ext uri="{FF2B5EF4-FFF2-40B4-BE49-F238E27FC236}">
                <a16:creationId xmlns:a16="http://schemas.microsoft.com/office/drawing/2014/main" id="{3B63B1CD-63DF-470B-BEF5-08A6CEC08E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82" r="2" b="4822"/>
          <a:stretch/>
        </p:blipFill>
        <p:spPr>
          <a:xfrm>
            <a:off x="677334" y="468621"/>
            <a:ext cx="8274669" cy="3635025"/>
          </a:xfrm>
          <a:custGeom>
            <a:avLst/>
            <a:gdLst/>
            <a:ahLst/>
            <a:cxnLst/>
            <a:rect l="l" t="t" r="r" b="b"/>
            <a:pathLst>
              <a:path w="8274669" h="3635025">
                <a:moveTo>
                  <a:pt x="540554" y="0"/>
                </a:moveTo>
                <a:lnTo>
                  <a:pt x="8274669" y="0"/>
                </a:lnTo>
                <a:lnTo>
                  <a:pt x="8274669" y="3635025"/>
                </a:lnTo>
                <a:lnTo>
                  <a:pt x="0" y="363502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9145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8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0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1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2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3" name="Isosceles Triangle 52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54" name="Isosceles Triangle 53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Рисунок 3" descr="Изображение выглядит как здание,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D66A4B36-8FD5-4CF6-AD41-87CFFFD078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596" t="878" r="21355"/>
          <a:stretch/>
        </p:blipFill>
        <p:spPr>
          <a:xfrm>
            <a:off x="20" y="-1"/>
            <a:ext cx="5394940" cy="6858001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620C8F7-C6DD-4591-9A01-5F53F086C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94911" y="1680211"/>
            <a:ext cx="4763558" cy="2480310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571500" indent="-571500" algn="r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400" dirty="0" err="1"/>
              <a:t>Они</a:t>
            </a:r>
            <a:r>
              <a:rPr lang="en-US" sz="4400" dirty="0"/>
              <a:t> </a:t>
            </a:r>
            <a:r>
              <a:rPr lang="en-US" sz="4400" dirty="0" err="1"/>
              <a:t>рискуют</a:t>
            </a:r>
            <a:r>
              <a:rPr lang="en-US" sz="4400" dirty="0"/>
              <a:t> </a:t>
            </a:r>
            <a:r>
              <a:rPr lang="en-US" sz="4400" dirty="0" err="1"/>
              <a:t>своей</a:t>
            </a:r>
            <a:r>
              <a:rPr lang="en-US" sz="4400" dirty="0"/>
              <a:t> </a:t>
            </a:r>
            <a:r>
              <a:rPr lang="en-US" sz="4400" dirty="0" err="1"/>
              <a:t>жизнью</a:t>
            </a:r>
            <a:r>
              <a:rPr lang="en-US" sz="4400" dirty="0"/>
              <a:t>, </a:t>
            </a:r>
            <a:r>
              <a:rPr lang="en-US" sz="4400" dirty="0" err="1"/>
              <a:t>чтобы</a:t>
            </a:r>
            <a:r>
              <a:rPr lang="en-US" sz="4400" dirty="0"/>
              <a:t> </a:t>
            </a:r>
            <a:r>
              <a:rPr lang="en-US" sz="4400" dirty="0" err="1"/>
              <a:t>спасти</a:t>
            </a:r>
            <a:r>
              <a:rPr lang="en-US" sz="4400" dirty="0"/>
              <a:t> </a:t>
            </a:r>
            <a:r>
              <a:rPr lang="en-US" sz="4400" dirty="0" err="1"/>
              <a:t>наши</a:t>
            </a:r>
            <a:r>
              <a:rPr lang="en-US" sz="44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395207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Рисунок 4" descr="Изображение выглядит как человек, внешний, стоит, снег&#10;&#10;Автоматически созданное описание">
            <a:extLst>
              <a:ext uri="{FF2B5EF4-FFF2-40B4-BE49-F238E27FC236}">
                <a16:creationId xmlns:a16="http://schemas.microsoft.com/office/drawing/2014/main" id="{EC7C0382-03AC-4B77-99D5-2CDDA8FAA8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76" t="5102" r="10950" b="-1"/>
          <a:stretch/>
        </p:blipFill>
        <p:spPr>
          <a:xfrm>
            <a:off x="4269854" y="-1"/>
            <a:ext cx="7922146" cy="6858001"/>
          </a:xfrm>
          <a:custGeom>
            <a:avLst/>
            <a:gdLst/>
            <a:ahLst/>
            <a:cxnLst/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038DE-DB88-442E-945A-9DE85578A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7" y="502921"/>
            <a:ext cx="4588934" cy="2068830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685800" indent="-685800" algn="r">
              <a:buFont typeface="Arial" panose="020B0604020202020204" pitchFamily="34" charset="0"/>
              <a:buChar char="•"/>
            </a:pPr>
            <a:r>
              <a:rPr lang="ru-RU" u="sng" dirty="0"/>
              <a:t>Специальная одежда пожарного:</a:t>
            </a:r>
            <a:endParaRPr lang="en-US" u="sng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382C6CD-A8CC-432D-BFBD-DCAF91020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3829050"/>
            <a:ext cx="8596668" cy="2212312"/>
          </a:xfrm>
        </p:spPr>
        <p:txBody>
          <a:bodyPr>
            <a:normAutofit/>
          </a:bodyPr>
          <a:lstStyle/>
          <a:p>
            <a:r>
              <a:rPr lang="ru-RU" sz="2400" dirty="0"/>
              <a:t>	У пожарных есть специальная одежда, которая защищает их во время пожара. Она сделана из специальной ткани которая почти не горит. На голове у них стальная маска, на ногах прочные и удобные сапоги. Поэтому пожарный бесстрашно идет в огонь.</a:t>
            </a:r>
          </a:p>
        </p:txBody>
      </p:sp>
    </p:spTree>
    <p:extLst>
      <p:ext uri="{BB962C8B-B14F-4D97-AF65-F5344CB8AC3E}">
        <p14:creationId xmlns:p14="http://schemas.microsoft.com/office/powerpoint/2010/main" val="3163118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5" name="Рисунок 4" descr="Изображение выглядит как грузовик, внешний, дорога, улица&#10;&#10;Автоматически созданное описание">
            <a:extLst>
              <a:ext uri="{FF2B5EF4-FFF2-40B4-BE49-F238E27FC236}">
                <a16:creationId xmlns:a16="http://schemas.microsoft.com/office/drawing/2014/main" id="{5591675D-D447-4D65-BCC8-EED4419F14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91" t="3551" b="19840"/>
          <a:stretch/>
        </p:blipFill>
        <p:spPr>
          <a:xfrm>
            <a:off x="182881" y="8477"/>
            <a:ext cx="12191999" cy="6857990"/>
          </a:xfrm>
          <a:prstGeom prst="rect">
            <a:avLst/>
          </a:prstGeom>
        </p:spPr>
      </p:pic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559A5F2-8BE0-4998-A1E4-1B145465A9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3A6596D4-D53C-424F-9F16-CC8686C079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84541" y="0"/>
            <a:ext cx="7315200" cy="6858000"/>
          </a:xfrm>
          <a:prstGeom prst="parallelogram">
            <a:avLst>
              <a:gd name="adj" fmla="val 14937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81BB890B-70D4-42FE-A599-6AEF1A42D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842D646-B58C-43C8-8152-01BC782B72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Rectangle 23">
            <a:extLst>
              <a:ext uri="{FF2B5EF4-FFF2-40B4-BE49-F238E27FC236}">
                <a16:creationId xmlns:a16="http://schemas.microsoft.com/office/drawing/2014/main" id="{9772CABD-4211-42AA-B349-D4002E52F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Rectangle 25">
            <a:extLst>
              <a:ext uri="{FF2B5EF4-FFF2-40B4-BE49-F238E27FC236}">
                <a16:creationId xmlns:a16="http://schemas.microsoft.com/office/drawing/2014/main" id="{BBD91630-4DBA-4294-8016-FEB5C3B0C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E67D1587-504D-41BC-9D48-B61257BFB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BE2D75-EF8E-4010-A29B-39BB581F7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1790" y="1678666"/>
            <a:ext cx="7256641" cy="661898"/>
          </a:xfrm>
        </p:spPr>
        <p:txBody>
          <a:bodyPr vert="horz" lIns="91440" tIns="45720" rIns="91440" bIns="45720" rtlCol="0" anchor="b">
            <a:noAutofit/>
          </a:bodyPr>
          <a:lstStyle/>
          <a:p>
            <a:pPr marL="571500" indent="-571500" algn="r">
              <a:buFont typeface="Arial" panose="020B0604020202020204" pitchFamily="34" charset="0"/>
              <a:buChar char="•"/>
            </a:pPr>
            <a:r>
              <a:rPr lang="ru-RU" sz="4400" i="0" u="sng" strike="noStrike" dirty="0">
                <a:solidFill>
                  <a:srgbClr val="DD0000"/>
                </a:solidFill>
                <a:effectLst/>
                <a:latin typeface="YS Text"/>
                <a:hlinkClick r:id="rId3"/>
              </a:rPr>
              <a:t>Пожарный автомобиль</a:t>
            </a:r>
            <a:endParaRPr lang="en-US" sz="4400" u="sng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593C4B-FBB2-4406-BA68-8EC5DEF6E0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08760" y="3429000"/>
            <a:ext cx="9386796" cy="244602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r"/>
            <a:r>
              <a:rPr lang="ru-RU" sz="2800" dirty="0">
                <a:solidFill>
                  <a:schemeClr val="bg1"/>
                </a:solidFill>
                <a:latin typeface="YS Text"/>
              </a:rPr>
              <a:t>О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перативное транспортное средство на базе автомобильного шасси, которое оснащено </a:t>
            </a:r>
            <a:r>
              <a:rPr lang="ru-RU" sz="2800" b="1" i="0" dirty="0">
                <a:solidFill>
                  <a:schemeClr val="bg1"/>
                </a:solidFill>
                <a:effectLst/>
                <a:latin typeface="YS Text"/>
              </a:rPr>
              <a:t>пожарно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-техническим вооружением, оборудованием и используемое при </a:t>
            </a:r>
            <a:r>
              <a:rPr lang="ru-RU" sz="2800" b="1" i="0" dirty="0">
                <a:solidFill>
                  <a:schemeClr val="bg1"/>
                </a:solidFill>
                <a:effectLst/>
                <a:latin typeface="YS Text"/>
              </a:rPr>
              <a:t>пожарно</a:t>
            </a:r>
            <a:r>
              <a:rPr lang="ru-RU" sz="2800" b="0" i="0" dirty="0">
                <a:solidFill>
                  <a:schemeClr val="bg1"/>
                </a:solidFill>
                <a:effectLst/>
                <a:latin typeface="YS Text"/>
              </a:rPr>
              <a:t>-спасательных работах.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6" name="Rectangle 27">
            <a:extLst>
              <a:ext uri="{FF2B5EF4-FFF2-40B4-BE49-F238E27FC236}">
                <a16:creationId xmlns:a16="http://schemas.microsoft.com/office/drawing/2014/main" id="{8765DD1A-F044-4DE7-8A9B-7C30DC85A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28">
            <a:extLst>
              <a:ext uri="{FF2B5EF4-FFF2-40B4-BE49-F238E27FC236}">
                <a16:creationId xmlns:a16="http://schemas.microsoft.com/office/drawing/2014/main" id="{2FE2170D-72D6-48A8-8E9A-BFF3BF03D0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29">
            <a:extLst>
              <a:ext uri="{FF2B5EF4-FFF2-40B4-BE49-F238E27FC236}">
                <a16:creationId xmlns:a16="http://schemas.microsoft.com/office/drawing/2014/main" id="{01D19436-094D-463D-AFEA-870FDBD037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Isosceles Triangle 41">
            <a:extLst>
              <a:ext uri="{FF2B5EF4-FFF2-40B4-BE49-F238E27FC236}">
                <a16:creationId xmlns:a16="http://schemas.microsoft.com/office/drawing/2014/main" id="{9A2DE6E0-967C-4C58-8558-EC08F1138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9958416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103</TotalTime>
  <Words>202</Words>
  <Application>Microsoft Office PowerPoint</Application>
  <PresentationFormat>Широкоэкранный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Проект по окружающему миру:  «Кто нас охраняет» «Профессия пожарного» </vt:lpstr>
      <vt:lpstr>Цели:  - Узнать о том, как появилась профессия, как работают пожарные, какими средствами пользуются.  - Узнать об отмечаемых праздниках.</vt:lpstr>
      <vt:lpstr>Презентация PowerPoint</vt:lpstr>
      <vt:lpstr>Пожар может возникнуть в городе:</vt:lpstr>
      <vt:lpstr>Пожар может возникнуть и в деревне:</vt:lpstr>
      <vt:lpstr>Пожар может возникнуть в торговом центре:</vt:lpstr>
      <vt:lpstr>Они рискуют своей жизнью, чтобы спасти наши:</vt:lpstr>
      <vt:lpstr>Специальная одежда пожарного:</vt:lpstr>
      <vt:lpstr>Пожарный автомобиль</vt:lpstr>
      <vt:lpstr>Пожарный наш герой и защитник!</vt:lpstr>
      <vt:lpstr>День пожарной охраны России Отмечается в Российской Федерации ежегодно, 30 апреля.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миру:  «Кто нас охраняет» «Профессия пожарного» </dc:title>
  <dc:creator>Ирина Гельфрих</dc:creator>
  <cp:lastModifiedBy>Ирина Гельфрих</cp:lastModifiedBy>
  <cp:revision>2</cp:revision>
  <dcterms:created xsi:type="dcterms:W3CDTF">2022-03-14T19:02:34Z</dcterms:created>
  <dcterms:modified xsi:type="dcterms:W3CDTF">2023-02-06T10:37:32Z</dcterms:modified>
</cp:coreProperties>
</file>