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0" r:id="rId2"/>
    <p:sldId id="256" r:id="rId3"/>
    <p:sldId id="294" r:id="rId4"/>
    <p:sldId id="295" r:id="rId5"/>
    <p:sldId id="296" r:id="rId6"/>
    <p:sldId id="297" r:id="rId7"/>
    <p:sldId id="298" r:id="rId8"/>
    <p:sldId id="299" r:id="rId9"/>
    <p:sldId id="257" r:id="rId10"/>
    <p:sldId id="258" r:id="rId11"/>
    <p:sldId id="259" r:id="rId12"/>
    <p:sldId id="263" r:id="rId13"/>
    <p:sldId id="264" r:id="rId14"/>
    <p:sldId id="266" r:id="rId15"/>
    <p:sldId id="267" r:id="rId16"/>
    <p:sldId id="269" r:id="rId17"/>
    <p:sldId id="270" r:id="rId18"/>
    <p:sldId id="271" r:id="rId19"/>
    <p:sldId id="274" r:id="rId20"/>
    <p:sldId id="272" r:id="rId21"/>
    <p:sldId id="273" r:id="rId22"/>
    <p:sldId id="275" r:id="rId23"/>
    <p:sldId id="292" r:id="rId24"/>
    <p:sldId id="277" r:id="rId25"/>
    <p:sldId id="276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7" r:id="rId35"/>
    <p:sldId id="288" r:id="rId36"/>
    <p:sldId id="289" r:id="rId37"/>
    <p:sldId id="290" r:id="rId38"/>
    <p:sldId id="286" r:id="rId39"/>
    <p:sldId id="260" r:id="rId40"/>
    <p:sldId id="293" r:id="rId4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CC0066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74" autoAdjust="0"/>
    <p:restoredTop sz="94660"/>
  </p:normalViewPr>
  <p:slideViewPr>
    <p:cSldViewPr>
      <p:cViewPr varScale="1">
        <p:scale>
          <a:sx n="108" d="100"/>
          <a:sy n="108" d="100"/>
        </p:scale>
        <p:origin x="1602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CB7AF-0B78-44BC-B2C0-6D239C57B05B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45B16-BBBE-45AD-AA92-611929C3D8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CB7AF-0B78-44BC-B2C0-6D239C57B05B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45B16-BBBE-45AD-AA92-611929C3D8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CB7AF-0B78-44BC-B2C0-6D239C57B05B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45B16-BBBE-45AD-AA92-611929C3D8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CB7AF-0B78-44BC-B2C0-6D239C57B05B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45B16-BBBE-45AD-AA92-611929C3D8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CB7AF-0B78-44BC-B2C0-6D239C57B05B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45B16-BBBE-45AD-AA92-611929C3D8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CB7AF-0B78-44BC-B2C0-6D239C57B05B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45B16-BBBE-45AD-AA92-611929C3D8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CB7AF-0B78-44BC-B2C0-6D239C57B05B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45B16-BBBE-45AD-AA92-611929C3D8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CB7AF-0B78-44BC-B2C0-6D239C57B05B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45B16-BBBE-45AD-AA92-611929C3D8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CB7AF-0B78-44BC-B2C0-6D239C57B05B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45B16-BBBE-45AD-AA92-611929C3D8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CB7AF-0B78-44BC-B2C0-6D239C57B05B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45B16-BBBE-45AD-AA92-611929C3D8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CB7AF-0B78-44BC-B2C0-6D239C57B05B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45B16-BBBE-45AD-AA92-611929C3D8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FCB7AF-0B78-44BC-B2C0-6D239C57B05B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945B16-BBBE-45AD-AA92-611929C3D84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4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image" Target="../media/image7.png"/><Relationship Id="rId7" Type="http://schemas.openxmlformats.org/officeDocument/2006/relationships/image" Target="../media/image49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png"/><Relationship Id="rId4" Type="http://schemas.openxmlformats.org/officeDocument/2006/relationships/image" Target="../media/image5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iver-ambience-with-birds_z1e4ssnd">
            <a:hlinkClick r:id="" action="ppaction://media"/>
            <a:extLst>
              <a:ext uri="{FF2B5EF4-FFF2-40B4-BE49-F238E27FC236}">
                <a16:creationId xmlns:a16="http://schemas.microsoft.com/office/drawing/2014/main" id="{B432AC18-50BE-421C-AA1C-0B0BC1EE71C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27584" y="6165304"/>
            <a:ext cx="609600" cy="609600"/>
          </a:xfrm>
          <a:prstGeom prst="rect">
            <a:avLst/>
          </a:prstGeom>
        </p:spPr>
      </p:pic>
      <p:pic>
        <p:nvPicPr>
          <p:cNvPr id="5" name="Объект 4">
            <a:extLst>
              <a:ext uri="{FF2B5EF4-FFF2-40B4-BE49-F238E27FC236}">
                <a16:creationId xmlns:a16="http://schemas.microsoft.com/office/drawing/2014/main" id="{70418068-8146-4477-BD63-A1A444D0162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88640"/>
            <a:ext cx="8435280" cy="6336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9876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600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Водоёмы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grpSp>
        <p:nvGrpSpPr>
          <p:cNvPr id="5" name="Group 14"/>
          <p:cNvGrpSpPr>
            <a:grpSpLocks/>
          </p:cNvGrpSpPr>
          <p:nvPr/>
        </p:nvGrpSpPr>
        <p:grpSpPr bwMode="auto">
          <a:xfrm>
            <a:off x="539552" y="1268760"/>
            <a:ext cx="7848600" cy="1296988"/>
            <a:chOff x="385" y="1298"/>
            <a:chExt cx="4944" cy="817"/>
          </a:xfrm>
        </p:grpSpPr>
        <p:sp>
          <p:nvSpPr>
            <p:cNvPr id="7" name="AutoShape 5"/>
            <p:cNvSpPr>
              <a:spLocks noChangeArrowheads="1"/>
            </p:cNvSpPr>
            <p:nvPr/>
          </p:nvSpPr>
          <p:spPr bwMode="auto">
            <a:xfrm>
              <a:off x="385" y="1706"/>
              <a:ext cx="2222" cy="409"/>
            </a:xfrm>
            <a:prstGeom prst="roundRect">
              <a:avLst>
                <a:gd name="adj" fmla="val 16667"/>
              </a:avLst>
            </a:prstGeom>
            <a:solidFill>
              <a:srgbClr val="FFFF66"/>
            </a:solidFill>
            <a:ln w="38100">
              <a:solidFill>
                <a:srgbClr val="CC99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ru-RU" sz="3200" dirty="0">
                  <a:latin typeface="Comic Sans MS" pitchFamily="66" charset="0"/>
                </a:rPr>
                <a:t>Естественные</a:t>
              </a:r>
            </a:p>
          </p:txBody>
        </p:sp>
        <p:sp>
          <p:nvSpPr>
            <p:cNvPr id="8" name="AutoShape 6"/>
            <p:cNvSpPr>
              <a:spLocks noChangeArrowheads="1"/>
            </p:cNvSpPr>
            <p:nvPr/>
          </p:nvSpPr>
          <p:spPr bwMode="auto">
            <a:xfrm>
              <a:off x="3107" y="1706"/>
              <a:ext cx="2222" cy="409"/>
            </a:xfrm>
            <a:prstGeom prst="roundRect">
              <a:avLst>
                <a:gd name="adj" fmla="val 16667"/>
              </a:avLst>
            </a:prstGeom>
            <a:solidFill>
              <a:srgbClr val="00FF00"/>
            </a:solidFill>
            <a:ln w="38100">
              <a:solidFill>
                <a:srgbClr val="00CC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ru-RU" sz="3200">
                  <a:latin typeface="Comic Sans MS" pitchFamily="66" charset="0"/>
                </a:rPr>
                <a:t>Искусственные</a:t>
              </a:r>
            </a:p>
          </p:txBody>
        </p:sp>
        <p:sp>
          <p:nvSpPr>
            <p:cNvPr id="9" name="Line 7"/>
            <p:cNvSpPr>
              <a:spLocks noChangeShapeType="1"/>
            </p:cNvSpPr>
            <p:nvPr/>
          </p:nvSpPr>
          <p:spPr bwMode="auto">
            <a:xfrm flipH="1">
              <a:off x="1791" y="1298"/>
              <a:ext cx="1044" cy="408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Line 8"/>
            <p:cNvSpPr>
              <a:spLocks noChangeShapeType="1"/>
            </p:cNvSpPr>
            <p:nvPr/>
          </p:nvSpPr>
          <p:spPr bwMode="auto">
            <a:xfrm>
              <a:off x="2835" y="1298"/>
              <a:ext cx="1134" cy="408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1" name="Group 25"/>
          <p:cNvGrpSpPr>
            <a:grpSpLocks/>
          </p:cNvGrpSpPr>
          <p:nvPr/>
        </p:nvGrpSpPr>
        <p:grpSpPr bwMode="auto">
          <a:xfrm>
            <a:off x="323850" y="2708920"/>
            <a:ext cx="8423275" cy="1584325"/>
            <a:chOff x="204" y="2160"/>
            <a:chExt cx="5306" cy="998"/>
          </a:xfrm>
        </p:grpSpPr>
        <p:sp>
          <p:nvSpPr>
            <p:cNvPr id="12" name="AutoShape 19"/>
            <p:cNvSpPr>
              <a:spLocks noChangeArrowheads="1"/>
            </p:cNvSpPr>
            <p:nvPr/>
          </p:nvSpPr>
          <p:spPr bwMode="auto">
            <a:xfrm rot="5400000">
              <a:off x="1202" y="2205"/>
              <a:ext cx="453" cy="363"/>
            </a:xfrm>
            <a:prstGeom prst="notchedRightArrow">
              <a:avLst>
                <a:gd name="adj1" fmla="val 50000"/>
                <a:gd name="adj2" fmla="val 31198"/>
              </a:avLst>
            </a:prstGeom>
            <a:solidFill>
              <a:srgbClr val="C00000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13" name="AutoShape 20"/>
            <p:cNvSpPr>
              <a:spLocks noChangeArrowheads="1"/>
            </p:cNvSpPr>
            <p:nvPr/>
          </p:nvSpPr>
          <p:spPr bwMode="auto">
            <a:xfrm rot="5400000">
              <a:off x="4014" y="2205"/>
              <a:ext cx="453" cy="363"/>
            </a:xfrm>
            <a:prstGeom prst="notchedRightArrow">
              <a:avLst>
                <a:gd name="adj1" fmla="val 50000"/>
                <a:gd name="adj2" fmla="val 31198"/>
              </a:avLst>
            </a:prstGeom>
            <a:solidFill>
              <a:srgbClr val="C00000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" name="AutoShape 21"/>
            <p:cNvSpPr>
              <a:spLocks noChangeArrowheads="1"/>
            </p:cNvSpPr>
            <p:nvPr/>
          </p:nvSpPr>
          <p:spPr bwMode="auto">
            <a:xfrm>
              <a:off x="204" y="2659"/>
              <a:ext cx="2494" cy="499"/>
            </a:xfrm>
            <a:prstGeom prst="roundRect">
              <a:avLst>
                <a:gd name="adj" fmla="val 16667"/>
              </a:avLst>
            </a:prstGeom>
            <a:solidFill>
              <a:srgbClr val="00FFFF"/>
            </a:solidFill>
            <a:ln w="38100">
              <a:solidFill>
                <a:srgbClr val="00CC99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ru-RU" sz="3200" dirty="0">
                  <a:latin typeface="Comic Sans MS" pitchFamily="66" charset="0"/>
                </a:rPr>
                <a:t>Созданы природой</a:t>
              </a:r>
            </a:p>
          </p:txBody>
        </p:sp>
        <p:sp>
          <p:nvSpPr>
            <p:cNvPr id="15" name="AutoShape 22"/>
            <p:cNvSpPr>
              <a:spLocks noChangeArrowheads="1"/>
            </p:cNvSpPr>
            <p:nvPr/>
          </p:nvSpPr>
          <p:spPr bwMode="auto">
            <a:xfrm>
              <a:off x="2925" y="2659"/>
              <a:ext cx="2585" cy="499"/>
            </a:xfrm>
            <a:prstGeom prst="roundRect">
              <a:avLst>
                <a:gd name="adj" fmla="val 16667"/>
              </a:avLst>
            </a:prstGeom>
            <a:solidFill>
              <a:srgbClr val="FFCC00"/>
            </a:solidFill>
            <a:ln w="38100">
              <a:solidFill>
                <a:srgbClr val="CC66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ru-RU" sz="3200" dirty="0">
                  <a:latin typeface="Comic Sans MS" pitchFamily="66" charset="0"/>
                </a:rPr>
                <a:t>Созданы человеком </a:t>
              </a:r>
            </a:p>
          </p:txBody>
        </p:sp>
      </p:grpSp>
      <p:sp>
        <p:nvSpPr>
          <p:cNvPr id="16" name="Text Box 24"/>
          <p:cNvSpPr txBox="1">
            <a:spLocks noChangeArrowheads="1"/>
          </p:cNvSpPr>
          <p:nvPr/>
        </p:nvSpPr>
        <p:spPr bwMode="auto">
          <a:xfrm>
            <a:off x="1619672" y="5085184"/>
            <a:ext cx="6489277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3200" dirty="0">
                <a:solidFill>
                  <a:srgbClr val="C00000"/>
                </a:solidFill>
                <a:latin typeface="Comic Sans MS" pitchFamily="66" charset="0"/>
              </a:rPr>
              <a:t>Приведите примеры водоёмов </a:t>
            </a:r>
          </a:p>
          <a:p>
            <a:pPr algn="ctr"/>
            <a:r>
              <a:rPr lang="ru-RU" sz="3200" dirty="0">
                <a:solidFill>
                  <a:srgbClr val="C00000"/>
                </a:solidFill>
                <a:latin typeface="Comic Sans MS" pitchFamily="66" charset="0"/>
              </a:rPr>
              <a:t>для каждой группы.</a:t>
            </a:r>
          </a:p>
          <a:p>
            <a:pPr algn="ctr"/>
            <a:endParaRPr lang="ru-RU" sz="3200" dirty="0">
              <a:solidFill>
                <a:schemeClr val="accent2"/>
              </a:solidFill>
              <a:latin typeface="Comic Sans MS" pitchFamily="66" charset="0"/>
            </a:endParaRPr>
          </a:p>
        </p:txBody>
      </p:sp>
      <p:sp>
        <p:nvSpPr>
          <p:cNvPr id="17" name="Text Box 26"/>
          <p:cNvSpPr txBox="1">
            <a:spLocks noChangeArrowheads="1"/>
          </p:cNvSpPr>
          <p:nvPr/>
        </p:nvSpPr>
        <p:spPr bwMode="auto">
          <a:xfrm>
            <a:off x="539552" y="4653136"/>
            <a:ext cx="3887787" cy="1143000"/>
          </a:xfrm>
          <a:prstGeom prst="rect">
            <a:avLst/>
          </a:prstGeom>
          <a:noFill/>
          <a:ln w="76200" cmpd="tri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  <a:latin typeface="Comic Sans MS" pitchFamily="66" charset="0"/>
              </a:rPr>
              <a:t>Река, море, озеро,</a:t>
            </a:r>
          </a:p>
          <a:p>
            <a:pPr algn="ctr"/>
            <a:r>
              <a:rPr lang="ru-RU" sz="3200" dirty="0">
                <a:solidFill>
                  <a:srgbClr val="FF0000"/>
                </a:solidFill>
                <a:latin typeface="Comic Sans MS" pitchFamily="66" charset="0"/>
              </a:rPr>
              <a:t>океан, болото.</a:t>
            </a:r>
          </a:p>
        </p:txBody>
      </p:sp>
      <p:sp>
        <p:nvSpPr>
          <p:cNvPr id="18" name="Text Box 27"/>
          <p:cNvSpPr txBox="1">
            <a:spLocks noChangeArrowheads="1"/>
          </p:cNvSpPr>
          <p:nvPr/>
        </p:nvSpPr>
        <p:spPr bwMode="auto">
          <a:xfrm>
            <a:off x="4788024" y="4653136"/>
            <a:ext cx="3671888" cy="1143000"/>
          </a:xfrm>
          <a:prstGeom prst="rect">
            <a:avLst/>
          </a:prstGeom>
          <a:noFill/>
          <a:ln w="76200" cmpd="tri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3200">
                <a:solidFill>
                  <a:srgbClr val="FF0000"/>
                </a:solidFill>
                <a:latin typeface="Comic Sans MS" pitchFamily="66" charset="0"/>
              </a:rPr>
              <a:t>Пруд, канал, </a:t>
            </a:r>
          </a:p>
          <a:p>
            <a:pPr algn="ctr"/>
            <a:r>
              <a:rPr lang="ru-RU" sz="3200">
                <a:solidFill>
                  <a:srgbClr val="FF0000"/>
                </a:solidFill>
                <a:latin typeface="Comic Sans MS" pitchFamily="66" charset="0"/>
              </a:rPr>
              <a:t>водохранилище</a:t>
            </a:r>
            <a:endParaRPr lang="ru-RU" sz="3200">
              <a:latin typeface="Comic Sans MS" pitchFamily="66" charset="0"/>
            </a:endParaRPr>
          </a:p>
        </p:txBody>
      </p:sp>
      <p:pic>
        <p:nvPicPr>
          <p:cNvPr id="19" name="Рисунок 18" descr="e26a4a26ffb3245efd507cf74911f8b1_0_500_0.pn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3563888" y="2780928"/>
            <a:ext cx="1944216" cy="26273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17" grpId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Водоёмы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grpSp>
        <p:nvGrpSpPr>
          <p:cNvPr id="5" name="Group 14"/>
          <p:cNvGrpSpPr>
            <a:grpSpLocks/>
          </p:cNvGrpSpPr>
          <p:nvPr/>
        </p:nvGrpSpPr>
        <p:grpSpPr bwMode="auto">
          <a:xfrm>
            <a:off x="539552" y="1268760"/>
            <a:ext cx="7848600" cy="1296988"/>
            <a:chOff x="385" y="1298"/>
            <a:chExt cx="4944" cy="817"/>
          </a:xfrm>
        </p:grpSpPr>
        <p:sp>
          <p:nvSpPr>
            <p:cNvPr id="7" name="AutoShape 5"/>
            <p:cNvSpPr>
              <a:spLocks noChangeArrowheads="1"/>
            </p:cNvSpPr>
            <p:nvPr/>
          </p:nvSpPr>
          <p:spPr bwMode="auto">
            <a:xfrm>
              <a:off x="385" y="1706"/>
              <a:ext cx="2222" cy="409"/>
            </a:xfrm>
            <a:prstGeom prst="roundRect">
              <a:avLst>
                <a:gd name="adj" fmla="val 16667"/>
              </a:avLst>
            </a:prstGeom>
            <a:solidFill>
              <a:srgbClr val="FFFF66"/>
            </a:solidFill>
            <a:ln w="38100">
              <a:solidFill>
                <a:srgbClr val="CC99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ru-RU" sz="3200" dirty="0">
                  <a:latin typeface="Comic Sans MS" pitchFamily="66" charset="0"/>
                </a:rPr>
                <a:t>Пресные</a:t>
              </a:r>
            </a:p>
          </p:txBody>
        </p:sp>
        <p:sp>
          <p:nvSpPr>
            <p:cNvPr id="8" name="AutoShape 6"/>
            <p:cNvSpPr>
              <a:spLocks noChangeArrowheads="1"/>
            </p:cNvSpPr>
            <p:nvPr/>
          </p:nvSpPr>
          <p:spPr bwMode="auto">
            <a:xfrm>
              <a:off x="3107" y="1706"/>
              <a:ext cx="2222" cy="409"/>
            </a:xfrm>
            <a:prstGeom prst="roundRect">
              <a:avLst>
                <a:gd name="adj" fmla="val 16667"/>
              </a:avLst>
            </a:prstGeom>
            <a:solidFill>
              <a:srgbClr val="00FF00"/>
            </a:solidFill>
            <a:ln w="38100">
              <a:solidFill>
                <a:srgbClr val="00CC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ru-RU" sz="3200" dirty="0">
                  <a:latin typeface="Comic Sans MS" pitchFamily="66" charset="0"/>
                </a:rPr>
                <a:t>Солёные</a:t>
              </a:r>
            </a:p>
          </p:txBody>
        </p:sp>
        <p:sp>
          <p:nvSpPr>
            <p:cNvPr id="9" name="Line 7"/>
            <p:cNvSpPr>
              <a:spLocks noChangeShapeType="1"/>
            </p:cNvSpPr>
            <p:nvPr/>
          </p:nvSpPr>
          <p:spPr bwMode="auto">
            <a:xfrm flipH="1">
              <a:off x="1791" y="1298"/>
              <a:ext cx="1044" cy="408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Line 8"/>
            <p:cNvSpPr>
              <a:spLocks noChangeShapeType="1"/>
            </p:cNvSpPr>
            <p:nvPr/>
          </p:nvSpPr>
          <p:spPr bwMode="auto">
            <a:xfrm>
              <a:off x="2835" y="1298"/>
              <a:ext cx="1134" cy="408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6" name="Text Box 24"/>
          <p:cNvSpPr txBox="1">
            <a:spLocks noChangeArrowheads="1"/>
          </p:cNvSpPr>
          <p:nvPr/>
        </p:nvSpPr>
        <p:spPr bwMode="auto">
          <a:xfrm>
            <a:off x="1619672" y="5085184"/>
            <a:ext cx="6489277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3200" dirty="0">
                <a:solidFill>
                  <a:srgbClr val="C00000"/>
                </a:solidFill>
                <a:latin typeface="Comic Sans MS" pitchFamily="66" charset="0"/>
              </a:rPr>
              <a:t>Приведите примеры водоёмов </a:t>
            </a:r>
          </a:p>
          <a:p>
            <a:pPr algn="ctr"/>
            <a:r>
              <a:rPr lang="ru-RU" sz="3200" dirty="0">
                <a:solidFill>
                  <a:srgbClr val="C00000"/>
                </a:solidFill>
                <a:latin typeface="Comic Sans MS" pitchFamily="66" charset="0"/>
              </a:rPr>
              <a:t>для каждой группы.</a:t>
            </a:r>
          </a:p>
          <a:p>
            <a:pPr algn="ctr"/>
            <a:endParaRPr lang="ru-RU" sz="3200" dirty="0">
              <a:solidFill>
                <a:schemeClr val="accent2"/>
              </a:solidFill>
              <a:latin typeface="Comic Sans MS" pitchFamily="66" charset="0"/>
            </a:endParaRPr>
          </a:p>
        </p:txBody>
      </p:sp>
      <p:sp>
        <p:nvSpPr>
          <p:cNvPr id="17" name="Text Box 26"/>
          <p:cNvSpPr txBox="1">
            <a:spLocks noChangeArrowheads="1"/>
          </p:cNvSpPr>
          <p:nvPr/>
        </p:nvSpPr>
        <p:spPr bwMode="auto">
          <a:xfrm>
            <a:off x="4716016" y="3284984"/>
            <a:ext cx="3887787" cy="1077218"/>
          </a:xfrm>
          <a:prstGeom prst="rect">
            <a:avLst/>
          </a:prstGeom>
          <a:noFill/>
          <a:ln w="76200" cmpd="tri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  <a:latin typeface="Comic Sans MS" pitchFamily="66" charset="0"/>
              </a:rPr>
              <a:t>Море, океан, озеро.</a:t>
            </a:r>
          </a:p>
        </p:txBody>
      </p:sp>
      <p:sp>
        <p:nvSpPr>
          <p:cNvPr id="18" name="Text Box 27"/>
          <p:cNvSpPr txBox="1">
            <a:spLocks noChangeArrowheads="1"/>
          </p:cNvSpPr>
          <p:nvPr/>
        </p:nvSpPr>
        <p:spPr bwMode="auto">
          <a:xfrm>
            <a:off x="539552" y="3212976"/>
            <a:ext cx="3671888" cy="2062103"/>
          </a:xfrm>
          <a:prstGeom prst="rect">
            <a:avLst/>
          </a:prstGeom>
          <a:noFill/>
          <a:ln w="76200" cmpd="tri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  <a:latin typeface="Comic Sans MS" pitchFamily="66" charset="0"/>
              </a:rPr>
              <a:t>Река, озеро, ручей, пруд, канал, болото, </a:t>
            </a:r>
          </a:p>
          <a:p>
            <a:pPr algn="ctr"/>
            <a:r>
              <a:rPr lang="ru-RU" sz="3200" dirty="0">
                <a:solidFill>
                  <a:srgbClr val="FF0000"/>
                </a:solidFill>
                <a:latin typeface="Comic Sans MS" pitchFamily="66" charset="0"/>
              </a:rPr>
              <a:t>водохранилище</a:t>
            </a:r>
            <a:endParaRPr lang="ru-RU" sz="32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17" grpId="0" animBg="1"/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Как вы думаете, на какие вопросы будем отвечать в течение урока?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16016" y="1628800"/>
            <a:ext cx="4038600" cy="45259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9" name="Содержимое 8" descr="Слайд1.JPG"/>
          <p:cNvPicPr>
            <a:picLocks noGrp="1" noChangeAspect="1"/>
          </p:cNvPicPr>
          <p:nvPr>
            <p:ph sz="half" idx="1"/>
          </p:nvPr>
        </p:nvPicPr>
        <p:blipFill>
          <a:blip r:embed="rId3" cstate="screen"/>
          <a:stretch>
            <a:fillRect/>
          </a:stretch>
        </p:blipFill>
        <p:spPr>
          <a:xfrm>
            <a:off x="1907704" y="1628800"/>
            <a:ext cx="5472608" cy="4104456"/>
          </a:xfrm>
        </p:spPr>
      </p:pic>
      <p:sp>
        <p:nvSpPr>
          <p:cNvPr id="10" name="TextBox 9"/>
          <p:cNvSpPr txBox="1"/>
          <p:nvPr/>
        </p:nvSpPr>
        <p:spPr>
          <a:xfrm>
            <a:off x="755576" y="1916832"/>
            <a:ext cx="7616188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dirty="0">
                <a:latin typeface="Comic Sans MS" pitchFamily="66" charset="0"/>
              </a:rPr>
              <a:t>Какие растения живут в пресном водоёме?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331640" y="2924944"/>
            <a:ext cx="6670416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sz="2800" dirty="0">
                <a:latin typeface="Comic Sans MS" pitchFamily="66" charset="0"/>
              </a:rPr>
              <a:t>Какие животные обитают в водоёме?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051720" y="3861048"/>
            <a:ext cx="5632632" cy="95410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2800" dirty="0"/>
              <a:t>Как связан между собой животный </a:t>
            </a:r>
          </a:p>
          <a:p>
            <a:pPr algn="ctr"/>
            <a:r>
              <a:rPr lang="ru-RU" sz="2800" dirty="0"/>
              <a:t>и растительный мир водоёма?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483768" y="5301208"/>
            <a:ext cx="4844596" cy="95410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2800" dirty="0">
                <a:latin typeface="Comic Sans MS" pitchFamily="66" charset="0"/>
              </a:rPr>
              <a:t>Экологические проблемы </a:t>
            </a:r>
          </a:p>
          <a:p>
            <a:pPr algn="ctr"/>
            <a:r>
              <a:rPr lang="ru-RU" sz="2800" dirty="0">
                <a:latin typeface="Comic Sans MS" pitchFamily="66" charset="0"/>
              </a:rPr>
              <a:t>пресного водоёма.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Растения пресного водоёма</a:t>
            </a:r>
          </a:p>
        </p:txBody>
      </p:sp>
      <p:pic>
        <p:nvPicPr>
          <p:cNvPr id="23" name="Содержимое 22" descr="12.jpg"/>
          <p:cNvPicPr>
            <a:picLocks noGrp="1" noChangeAspect="1"/>
          </p:cNvPicPr>
          <p:nvPr>
            <p:ph sz="half" idx="1"/>
          </p:nvPr>
        </p:nvPicPr>
        <p:blipFill>
          <a:blip r:embed="rId2" cstate="screen"/>
          <a:stretch>
            <a:fillRect/>
          </a:stretch>
        </p:blipFill>
        <p:spPr>
          <a:xfrm>
            <a:off x="2699792" y="4077072"/>
            <a:ext cx="3744416" cy="2630453"/>
          </a:xfrm>
          <a:effectLst>
            <a:softEdge rad="317500"/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67544" y="1628800"/>
            <a:ext cx="1883849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dirty="0">
                <a:latin typeface="Comic Sans MS" pitchFamily="66" charset="0"/>
              </a:rPr>
              <a:t>На берегу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012160" y="1556792"/>
            <a:ext cx="2813591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dirty="0">
                <a:latin typeface="Comic Sans MS" pitchFamily="66" charset="0"/>
              </a:rPr>
              <a:t>На мелководье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724128" y="3429000"/>
            <a:ext cx="2611612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dirty="0">
                <a:latin typeface="Comic Sans MS" pitchFamily="66" charset="0"/>
              </a:rPr>
              <a:t>В толще воды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67544" y="3429000"/>
            <a:ext cx="3970959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dirty="0">
                <a:latin typeface="Comic Sans MS" pitchFamily="66" charset="0"/>
              </a:rPr>
              <a:t>На поверхности воды</a:t>
            </a:r>
          </a:p>
        </p:txBody>
      </p:sp>
      <p:cxnSp>
        <p:nvCxnSpPr>
          <p:cNvPr id="10" name="Прямая со стрелкой 9"/>
          <p:cNvCxnSpPr>
            <a:stCxn id="2" idx="2"/>
            <a:endCxn id="5" idx="3"/>
          </p:cNvCxnSpPr>
          <p:nvPr/>
        </p:nvCxnSpPr>
        <p:spPr>
          <a:xfrm flipH="1">
            <a:off x="2351393" y="1115616"/>
            <a:ext cx="2220607" cy="774794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>
            <a:stCxn id="2" idx="2"/>
            <a:endCxn id="8" idx="0"/>
          </p:cNvCxnSpPr>
          <p:nvPr/>
        </p:nvCxnSpPr>
        <p:spPr>
          <a:xfrm flipH="1">
            <a:off x="2453024" y="1115616"/>
            <a:ext cx="2118976" cy="2313384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stCxn id="2" idx="2"/>
            <a:endCxn id="6" idx="1"/>
          </p:cNvCxnSpPr>
          <p:nvPr/>
        </p:nvCxnSpPr>
        <p:spPr>
          <a:xfrm>
            <a:off x="4572000" y="1115616"/>
            <a:ext cx="1440160" cy="702786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2" idx="2"/>
            <a:endCxn id="7" idx="0"/>
          </p:cNvCxnSpPr>
          <p:nvPr/>
        </p:nvCxnSpPr>
        <p:spPr>
          <a:xfrm>
            <a:off x="4572000" y="1115616"/>
            <a:ext cx="2457934" cy="2313384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Рисунок 17" descr="e26a4a26ffb3245efd507cf74911f8b1_0_500_0.pn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067944" y="1844824"/>
            <a:ext cx="1080120" cy="1459621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467544" y="1628800"/>
            <a:ext cx="1882800" cy="522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6012160" y="1556792"/>
            <a:ext cx="2808312" cy="522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467544" y="3429000"/>
            <a:ext cx="3970800" cy="522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5724128" y="3429000"/>
            <a:ext cx="2664296" cy="522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482806" y="5157192"/>
            <a:ext cx="8409674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>
                <a:solidFill>
                  <a:srgbClr val="000099"/>
                </a:solidFill>
                <a:latin typeface="Comic Sans MS" pitchFamily="66" charset="0"/>
              </a:rPr>
              <a:t>Растения в водоемах распределены  группами,</a:t>
            </a:r>
          </a:p>
          <a:p>
            <a:pPr algn="ctr"/>
            <a:r>
              <a:rPr lang="ru-RU" sz="2800" dirty="0">
                <a:solidFill>
                  <a:srgbClr val="000099"/>
                </a:solidFill>
                <a:latin typeface="Comic Sans MS" pitchFamily="66" charset="0"/>
              </a:rPr>
              <a:t>в зависимости от глубины воды. На самом </a:t>
            </a:r>
          </a:p>
          <a:p>
            <a:pPr algn="ctr"/>
            <a:r>
              <a:rPr lang="ru-RU" sz="2800" dirty="0">
                <a:solidFill>
                  <a:srgbClr val="000099"/>
                </a:solidFill>
                <a:latin typeface="Comic Sans MS" pitchFamily="66" charset="0"/>
              </a:rPr>
              <a:t>берегу растут</a:t>
            </a:r>
            <a:r>
              <a:rPr lang="ru-RU" sz="2800" dirty="0">
                <a:latin typeface="Comic Sans MS" pitchFamily="66" charset="0"/>
              </a:rPr>
              <a:t> </a:t>
            </a:r>
            <a:r>
              <a:rPr lang="ru-RU" sz="2800" b="1" u="sng" dirty="0">
                <a:solidFill>
                  <a:srgbClr val="C00000"/>
                </a:solidFill>
                <a:latin typeface="Comic Sans MS" pitchFamily="66" charset="0"/>
              </a:rPr>
              <a:t>прибрежные растения</a:t>
            </a:r>
            <a:r>
              <a:rPr lang="ru-RU" sz="2800" dirty="0">
                <a:latin typeface="Comic Sans MS" pitchFamily="66" charset="0"/>
              </a:rPr>
              <a:t>.</a:t>
            </a:r>
          </a:p>
        </p:txBody>
      </p:sp>
      <p:pic>
        <p:nvPicPr>
          <p:cNvPr id="5" name="Содержимое 4" descr="13.jpg"/>
          <p:cNvPicPr>
            <a:picLocks noGrp="1" noChangeAspect="1"/>
          </p:cNvPicPr>
          <p:nvPr>
            <p:ph sz="half" idx="1"/>
          </p:nvPr>
        </p:nvPicPr>
        <p:blipFill>
          <a:blip r:embed="rId2" cstate="screen"/>
          <a:stretch>
            <a:fillRect/>
          </a:stretch>
        </p:blipFill>
        <p:spPr>
          <a:xfrm>
            <a:off x="827584" y="188640"/>
            <a:ext cx="3237687" cy="4320000"/>
          </a:xfrm>
          <a:effectLst>
            <a:softEdge rad="127000"/>
          </a:effectLst>
        </p:spPr>
      </p:pic>
      <p:sp>
        <p:nvSpPr>
          <p:cNvPr id="7" name="TextBox 6"/>
          <p:cNvSpPr txBox="1"/>
          <p:nvPr/>
        </p:nvSpPr>
        <p:spPr>
          <a:xfrm>
            <a:off x="1763688" y="4509120"/>
            <a:ext cx="1390124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dirty="0">
                <a:latin typeface="Comic Sans MS" pitchFamily="66" charset="0"/>
              </a:rPr>
              <a:t>Череда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004048" y="4509120"/>
            <a:ext cx="3215945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dirty="0">
                <a:latin typeface="Comic Sans MS" pitchFamily="66" charset="0"/>
              </a:rPr>
              <a:t>Лапчатка гусиная</a:t>
            </a: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4" name="Содержимое 13" descr="17.jpeg"/>
          <p:cNvPicPr>
            <a:picLocks noGrp="1" noChangeAspect="1"/>
          </p:cNvPicPr>
          <p:nvPr>
            <p:ph sz="half" idx="2"/>
          </p:nvPr>
        </p:nvPicPr>
        <p:blipFill>
          <a:blip r:embed="rId3" cstate="screen"/>
          <a:stretch>
            <a:fillRect/>
          </a:stretch>
        </p:blipFill>
        <p:spPr>
          <a:xfrm>
            <a:off x="5076056" y="188640"/>
            <a:ext cx="3240000" cy="4320000"/>
          </a:xfr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" name="Содержимое 9" descr="15.jpg"/>
          <p:cNvPicPr>
            <a:picLocks noGrp="1" noChangeAspect="1"/>
          </p:cNvPicPr>
          <p:nvPr>
            <p:ph sz="half" idx="1"/>
          </p:nvPr>
        </p:nvPicPr>
        <p:blipFill>
          <a:blip r:embed="rId2" cstate="screen"/>
          <a:stretch>
            <a:fillRect/>
          </a:stretch>
        </p:blipFill>
        <p:spPr>
          <a:xfrm>
            <a:off x="3139999" y="188640"/>
            <a:ext cx="2872161" cy="4320000"/>
          </a:xfrm>
          <a:effectLst>
            <a:softEdge rad="127000"/>
          </a:effectLst>
        </p:spPr>
      </p:pic>
      <p:sp>
        <p:nvSpPr>
          <p:cNvPr id="13" name="Прямоугольник 12"/>
          <p:cNvSpPr/>
          <p:nvPr/>
        </p:nvSpPr>
        <p:spPr>
          <a:xfrm>
            <a:off x="467544" y="5356373"/>
            <a:ext cx="867645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rgbClr val="000099"/>
                </a:solidFill>
                <a:latin typeface="Comic Sans MS" pitchFamily="66" charset="0"/>
              </a:rPr>
              <a:t>На мелких местах растут </a:t>
            </a:r>
            <a:r>
              <a:rPr lang="ru-RU" sz="2800" b="1" u="sng" dirty="0">
                <a:solidFill>
                  <a:srgbClr val="C00000"/>
                </a:solidFill>
                <a:latin typeface="Comic Sans MS" pitchFamily="66" charset="0"/>
              </a:rPr>
              <a:t>растения мелководья</a:t>
            </a:r>
            <a:r>
              <a:rPr lang="ru-RU" sz="2800" dirty="0">
                <a:latin typeface="Comic Sans MS" pitchFamily="66" charset="0"/>
              </a:rPr>
              <a:t>. </a:t>
            </a:r>
            <a:r>
              <a:rPr lang="ru-RU" sz="2800" dirty="0">
                <a:solidFill>
                  <a:srgbClr val="000099"/>
                </a:solidFill>
                <a:latin typeface="Comic Sans MS" pitchFamily="66" charset="0"/>
              </a:rPr>
              <a:t>Нижние части этих растений погружены в воду, а верхние возвышаются над ней.</a:t>
            </a:r>
          </a:p>
        </p:txBody>
      </p:sp>
      <p:pic>
        <p:nvPicPr>
          <p:cNvPr id="15" name="Рисунок 14" descr="14.jp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179512" y="188640"/>
            <a:ext cx="2880320" cy="432000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6" name="TextBox 15"/>
          <p:cNvSpPr txBox="1"/>
          <p:nvPr/>
        </p:nvSpPr>
        <p:spPr>
          <a:xfrm>
            <a:off x="683568" y="4581128"/>
            <a:ext cx="2073004" cy="49244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2600" dirty="0">
                <a:latin typeface="Comic Sans MS" pitchFamily="66" charset="0"/>
              </a:rPr>
              <a:t>Стрелолист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659394" y="4365104"/>
            <a:ext cx="1920718" cy="89255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2600" dirty="0">
                <a:latin typeface="Comic Sans MS" pitchFamily="66" charset="0"/>
              </a:rPr>
              <a:t>Сусак </a:t>
            </a:r>
          </a:p>
          <a:p>
            <a:pPr algn="ctr"/>
            <a:r>
              <a:rPr lang="ru-RU" sz="2600" dirty="0">
                <a:latin typeface="Comic Sans MS" pitchFamily="66" charset="0"/>
              </a:rPr>
              <a:t>зонтичный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092280" y="4581128"/>
            <a:ext cx="1055097" cy="49244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2600" dirty="0">
                <a:latin typeface="Comic Sans MS" pitchFamily="66" charset="0"/>
              </a:rPr>
              <a:t>Рогоз</a:t>
            </a:r>
          </a:p>
        </p:txBody>
      </p:sp>
      <p:pic>
        <p:nvPicPr>
          <p:cNvPr id="18" name="Содержимое 17" descr="4.jpeg"/>
          <p:cNvPicPr>
            <a:picLocks noGrp="1" noChangeAspect="1"/>
          </p:cNvPicPr>
          <p:nvPr>
            <p:ph sz="half" idx="2"/>
          </p:nvPr>
        </p:nvPicPr>
        <p:blipFill>
          <a:blip r:embed="rId4" cstate="screen"/>
          <a:srcRect/>
          <a:stretch>
            <a:fillRect/>
          </a:stretch>
        </p:blipFill>
        <p:spPr>
          <a:xfrm>
            <a:off x="6012160" y="188640"/>
            <a:ext cx="2952328" cy="4320000"/>
          </a:xfr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l"/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79512" y="1124744"/>
            <a:ext cx="4644008" cy="465313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>
                <a:solidFill>
                  <a:srgbClr val="000099"/>
                </a:solidFill>
                <a:latin typeface="Comic Sans MS" pitchFamily="66" charset="0"/>
              </a:rPr>
              <a:t>	</a:t>
            </a:r>
            <a:r>
              <a:rPr lang="ru-RU" b="1" u="sng" dirty="0">
                <a:solidFill>
                  <a:srgbClr val="C00000"/>
                </a:solidFill>
                <a:latin typeface="Comic Sans MS" pitchFamily="66" charset="0"/>
              </a:rPr>
              <a:t>Камыш</a:t>
            </a:r>
            <a:r>
              <a:rPr lang="ru-RU" dirty="0">
                <a:solidFill>
                  <a:srgbClr val="000099"/>
                </a:solidFill>
                <a:latin typeface="Comic Sans MS" pitchFamily="66" charset="0"/>
              </a:rPr>
              <a:t> имеет гладкий, прозрачный прочный стебель. На верхушке находится небольшая раскидистая метелка. Стебли используются как топливо, для плетения сумок и циновок. </a:t>
            </a:r>
          </a:p>
          <a:p>
            <a:endParaRPr lang="ru-RU" dirty="0">
              <a:latin typeface="Comic Sans MS" pitchFamily="66" charset="0"/>
            </a:endParaRPr>
          </a:p>
        </p:txBody>
      </p:sp>
      <p:pic>
        <p:nvPicPr>
          <p:cNvPr id="7" name="Содержимое 6" descr="18.jpg"/>
          <p:cNvPicPr>
            <a:picLocks noGrp="1" noChangeAspect="1"/>
          </p:cNvPicPr>
          <p:nvPr>
            <p:ph sz="half" idx="1"/>
          </p:nvPr>
        </p:nvPicPr>
        <p:blipFill>
          <a:blip r:embed="rId2" cstate="screen"/>
          <a:stretch>
            <a:fillRect/>
          </a:stretch>
        </p:blipFill>
        <p:spPr>
          <a:xfrm>
            <a:off x="4427984" y="332656"/>
            <a:ext cx="4483399" cy="6120680"/>
          </a:xfrm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l"/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51520" y="4365104"/>
            <a:ext cx="8892480" cy="223224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>
                <a:solidFill>
                  <a:srgbClr val="000099"/>
                </a:solidFill>
                <a:latin typeface="Comic Sans MS" pitchFamily="66" charset="0"/>
              </a:rPr>
              <a:t>	</a:t>
            </a:r>
            <a:r>
              <a:rPr lang="ru-RU" b="1" u="sng" dirty="0">
                <a:solidFill>
                  <a:srgbClr val="C00000"/>
                </a:solidFill>
                <a:latin typeface="Comic Sans MS" pitchFamily="66" charset="0"/>
              </a:rPr>
              <a:t>Тростник</a:t>
            </a:r>
            <a:r>
              <a:rPr lang="ru-RU" dirty="0">
                <a:solidFill>
                  <a:srgbClr val="000099"/>
                </a:solidFill>
                <a:latin typeface="Comic Sans MS" pitchFamily="66" charset="0"/>
              </a:rPr>
              <a:t> выше камыша. Его высота достигает четырех метров. На вершине стебля расположена красивая пышная коричневая метелка. Побегами и корневищами этих растений питаются многие животные водоема. </a:t>
            </a:r>
          </a:p>
          <a:p>
            <a:endParaRPr lang="ru-RU" dirty="0">
              <a:latin typeface="Comic Sans MS" pitchFamily="66" charset="0"/>
            </a:endParaRPr>
          </a:p>
        </p:txBody>
      </p:sp>
      <p:pic>
        <p:nvPicPr>
          <p:cNvPr id="6" name="Содержимое 5" descr="19.jpg"/>
          <p:cNvPicPr>
            <a:picLocks noGrp="1" noChangeAspect="1"/>
          </p:cNvPicPr>
          <p:nvPr>
            <p:ph sz="half" idx="1"/>
          </p:nvPr>
        </p:nvPicPr>
        <p:blipFill>
          <a:blip r:embed="rId2" cstate="screen"/>
          <a:srcRect/>
          <a:stretch>
            <a:fillRect/>
          </a:stretch>
        </p:blipFill>
        <p:spPr>
          <a:xfrm>
            <a:off x="1567392" y="188640"/>
            <a:ext cx="5956936" cy="4248472"/>
          </a:xfrm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7544" y="4797152"/>
            <a:ext cx="8435280" cy="190080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>
                <a:latin typeface="Comic Sans MS" pitchFamily="66" charset="0"/>
              </a:rPr>
              <a:t>	</a:t>
            </a:r>
            <a:r>
              <a:rPr lang="ru-RU" dirty="0">
                <a:solidFill>
                  <a:srgbClr val="000099"/>
                </a:solidFill>
                <a:latin typeface="Comic Sans MS" pitchFamily="66" charset="0"/>
              </a:rPr>
              <a:t>Следующая группа растений - это </a:t>
            </a:r>
            <a:r>
              <a:rPr lang="ru-RU" b="1" u="sng" dirty="0">
                <a:solidFill>
                  <a:srgbClr val="C00000"/>
                </a:solidFill>
                <a:latin typeface="Comic Sans MS" pitchFamily="66" charset="0"/>
              </a:rPr>
              <a:t>плавающие на поверхности </a:t>
            </a:r>
            <a:r>
              <a:rPr lang="ru-RU" dirty="0">
                <a:solidFill>
                  <a:srgbClr val="000099"/>
                </a:solidFill>
                <a:latin typeface="Comic Sans MS" pitchFamily="66" charset="0"/>
              </a:rPr>
              <a:t>водяные растения с листьями - </a:t>
            </a:r>
            <a:r>
              <a:rPr lang="ru-RU" b="1" i="1" dirty="0">
                <a:solidFill>
                  <a:srgbClr val="006600"/>
                </a:solidFill>
                <a:latin typeface="Comic Sans MS" pitchFamily="66" charset="0"/>
              </a:rPr>
              <a:t>белые кувшинки</a:t>
            </a:r>
            <a:r>
              <a:rPr lang="ru-RU" b="1" i="1" dirty="0">
                <a:solidFill>
                  <a:srgbClr val="000099"/>
                </a:solidFill>
                <a:latin typeface="Comic Sans MS" pitchFamily="66" charset="0"/>
              </a:rPr>
              <a:t> </a:t>
            </a:r>
            <a:r>
              <a:rPr lang="ru-RU" dirty="0">
                <a:solidFill>
                  <a:srgbClr val="000099"/>
                </a:solidFill>
                <a:latin typeface="Comic Sans MS" pitchFamily="66" charset="0"/>
              </a:rPr>
              <a:t>и </a:t>
            </a:r>
            <a:r>
              <a:rPr lang="ru-RU" b="1" i="1" dirty="0">
                <a:solidFill>
                  <a:srgbClr val="CC0066"/>
                </a:solidFill>
                <a:latin typeface="Comic Sans MS" pitchFamily="66" charset="0"/>
              </a:rPr>
              <a:t>желтые кубышки</a:t>
            </a:r>
            <a:r>
              <a:rPr lang="ru-RU" dirty="0">
                <a:solidFill>
                  <a:srgbClr val="000099"/>
                </a:solidFill>
                <a:latin typeface="Comic Sans MS" pitchFamily="66" charset="0"/>
              </a:rPr>
              <a:t>.</a:t>
            </a:r>
          </a:p>
        </p:txBody>
      </p:sp>
      <p:pic>
        <p:nvPicPr>
          <p:cNvPr id="10" name="Содержимое 9" descr="20.jpeg"/>
          <p:cNvPicPr>
            <a:picLocks noGrp="1" noChangeAspect="1"/>
          </p:cNvPicPr>
          <p:nvPr>
            <p:ph sz="half" idx="2"/>
          </p:nvPr>
        </p:nvPicPr>
        <p:blipFill>
          <a:blip r:embed="rId2" cstate="screen"/>
          <a:stretch>
            <a:fillRect/>
          </a:stretch>
        </p:blipFill>
        <p:spPr>
          <a:xfrm>
            <a:off x="611560" y="260647"/>
            <a:ext cx="3402000" cy="4536000"/>
          </a:xfrm>
          <a:effectLst>
            <a:softEdge rad="127000"/>
          </a:effectLst>
        </p:spPr>
      </p:pic>
      <p:pic>
        <p:nvPicPr>
          <p:cNvPr id="11" name="Рисунок 10" descr="21.jpe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5220072" y="260648"/>
            <a:ext cx="3402000" cy="4536000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25.jpeg"/>
          <p:cNvPicPr>
            <a:picLocks noGrp="1" noChangeAspect="1"/>
          </p:cNvPicPr>
          <p:nvPr>
            <p:ph sz="half" idx="1"/>
          </p:nvPr>
        </p:nvPicPr>
        <p:blipFill>
          <a:blip r:embed="rId2" cstate="screen"/>
          <a:srcRect/>
          <a:stretch>
            <a:fillRect/>
          </a:stretch>
        </p:blipFill>
        <p:spPr>
          <a:xfrm>
            <a:off x="251520" y="260648"/>
            <a:ext cx="3960440" cy="2933659"/>
          </a:xfrm>
          <a:effectLst>
            <a:softEdge rad="127000"/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83568" y="5200601"/>
            <a:ext cx="8280920" cy="1540767"/>
          </a:xfrm>
        </p:spPr>
        <p:txBody>
          <a:bodyPr/>
          <a:lstStyle/>
          <a:p>
            <a:pPr>
              <a:buNone/>
            </a:pPr>
            <a:r>
              <a:rPr lang="ru-RU" dirty="0"/>
              <a:t>	</a:t>
            </a:r>
            <a:r>
              <a:rPr lang="ru-RU" dirty="0">
                <a:solidFill>
                  <a:srgbClr val="000099"/>
                </a:solidFill>
                <a:latin typeface="Comic Sans MS" pitchFamily="66" charset="0"/>
              </a:rPr>
              <a:t>Есть такие растения, которое ко дну совсем не прикрепляются. Это, например, </a:t>
            </a:r>
            <a:r>
              <a:rPr lang="ru-RU" i="1" dirty="0">
                <a:solidFill>
                  <a:srgbClr val="006600"/>
                </a:solidFill>
                <a:latin typeface="Comic Sans MS" pitchFamily="66" charset="0"/>
              </a:rPr>
              <a:t>ряска</a:t>
            </a:r>
            <a:r>
              <a:rPr lang="ru-RU" dirty="0">
                <a:solidFill>
                  <a:srgbClr val="000099"/>
                </a:solidFill>
                <a:latin typeface="Comic Sans MS" pitchFamily="66" charset="0"/>
              </a:rPr>
              <a:t>, которая плавает </a:t>
            </a:r>
            <a:r>
              <a:rPr lang="ru-RU" b="1" u="sng" dirty="0">
                <a:solidFill>
                  <a:srgbClr val="C00000"/>
                </a:solidFill>
                <a:latin typeface="Comic Sans MS" pitchFamily="66" charset="0"/>
              </a:rPr>
              <a:t>на поверхности воды</a:t>
            </a:r>
            <a:r>
              <a:rPr lang="ru-RU" dirty="0">
                <a:solidFill>
                  <a:srgbClr val="000099"/>
                </a:solidFill>
                <a:latin typeface="Comic Sans MS" pitchFamily="66" charset="0"/>
              </a:rPr>
              <a:t>.</a:t>
            </a:r>
          </a:p>
        </p:txBody>
      </p:sp>
      <p:pic>
        <p:nvPicPr>
          <p:cNvPr id="6" name="Рисунок 5" descr="24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3131840" y="3284984"/>
            <a:ext cx="2381922" cy="1920754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7" name="Рисунок 6" descr="26.jpg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4427984" y="332656"/>
            <a:ext cx="4355122" cy="2880000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Это интересно</a:t>
            </a:r>
          </a:p>
        </p:txBody>
      </p:sp>
      <p:pic>
        <p:nvPicPr>
          <p:cNvPr id="5" name="Содержимое 4" descr="22.jpg"/>
          <p:cNvPicPr>
            <a:picLocks noGrp="1" noChangeAspect="1"/>
          </p:cNvPicPr>
          <p:nvPr>
            <p:ph sz="half" idx="1"/>
          </p:nvPr>
        </p:nvPicPr>
        <p:blipFill>
          <a:blip r:embed="rId2" cstate="screen"/>
          <a:stretch>
            <a:fillRect/>
          </a:stretch>
        </p:blipFill>
        <p:spPr>
          <a:xfrm>
            <a:off x="323528" y="1412776"/>
            <a:ext cx="4536504" cy="4536504"/>
          </a:xfrm>
          <a:effectLst>
            <a:softEdge rad="317500"/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355976" y="1451917"/>
            <a:ext cx="4608512" cy="5073427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/>
              <a:t>	</a:t>
            </a:r>
            <a:r>
              <a:rPr lang="ru-RU" b="1" u="sng" dirty="0">
                <a:solidFill>
                  <a:srgbClr val="C00000"/>
                </a:solidFill>
                <a:latin typeface="Comic Sans MS" pitchFamily="66" charset="0"/>
              </a:rPr>
              <a:t>Пузырчатка</a:t>
            </a:r>
            <a:r>
              <a:rPr lang="ru-RU" dirty="0">
                <a:solidFill>
                  <a:srgbClr val="000099"/>
                </a:solidFill>
                <a:latin typeface="Comic Sans MS" pitchFamily="66" charset="0"/>
              </a:rPr>
              <a:t> считается насекомоядным хищным растением. На ее тонких волосовидных листьях есть пузырьки. </a:t>
            </a:r>
          </a:p>
          <a:p>
            <a:pPr>
              <a:buNone/>
            </a:pPr>
            <a:r>
              <a:rPr lang="ru-RU" dirty="0">
                <a:solidFill>
                  <a:srgbClr val="000099"/>
                </a:solidFill>
                <a:latin typeface="Comic Sans MS" pitchFamily="66" charset="0"/>
              </a:rPr>
              <a:t>	Проплывающие мимо насекомые попадают в пузырьки, а обратно выбраться не могут, т.к. отверстие закрывается. В пузырьке находится пищеварительный сок, с помощью которого насекомое переваривается.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79512" y="4365104"/>
            <a:ext cx="8795320" cy="233285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/>
              <a:t>	</a:t>
            </a:r>
            <a:r>
              <a:rPr lang="ru-RU" dirty="0">
                <a:latin typeface="Comic Sans MS" pitchFamily="66" charset="0"/>
              </a:rPr>
              <a:t>В </a:t>
            </a:r>
            <a:r>
              <a:rPr lang="ru-RU" b="1" u="sng" dirty="0">
                <a:solidFill>
                  <a:srgbClr val="C00000"/>
                </a:solidFill>
                <a:latin typeface="Comic Sans MS" pitchFamily="66" charset="0"/>
              </a:rPr>
              <a:t>толще воды </a:t>
            </a:r>
            <a:r>
              <a:rPr lang="ru-RU" dirty="0">
                <a:latin typeface="Comic Sans MS" pitchFamily="66" charset="0"/>
              </a:rPr>
              <a:t>плавают мельчайшие (микроскопические) </a:t>
            </a:r>
            <a:r>
              <a:rPr lang="ru-RU" i="1" dirty="0">
                <a:solidFill>
                  <a:srgbClr val="006600"/>
                </a:solidFill>
                <a:latin typeface="Comic Sans MS" pitchFamily="66" charset="0"/>
              </a:rPr>
              <a:t>зелёные водоросли</a:t>
            </a:r>
            <a:r>
              <a:rPr lang="ru-RU" dirty="0">
                <a:latin typeface="Comic Sans MS" pitchFamily="66" charset="0"/>
              </a:rPr>
              <a:t>. Разглядеть их можно только под микроскопом. Зато иногда их бывает так много, что вода кажется зелёной.</a:t>
            </a:r>
          </a:p>
        </p:txBody>
      </p:sp>
      <p:pic>
        <p:nvPicPr>
          <p:cNvPr id="7" name="Содержимое 6" descr="23.png"/>
          <p:cNvPicPr>
            <a:picLocks noGrp="1" noChangeAspect="1"/>
          </p:cNvPicPr>
          <p:nvPr>
            <p:ph sz="half" idx="1"/>
          </p:nvPr>
        </p:nvPicPr>
        <p:blipFill>
          <a:blip r:embed="rId2" cstate="screen"/>
          <a:stretch>
            <a:fillRect/>
          </a:stretch>
        </p:blipFill>
        <p:spPr>
          <a:xfrm>
            <a:off x="179512" y="116632"/>
            <a:ext cx="3888432" cy="4008076"/>
          </a:xfrm>
        </p:spPr>
      </p:pic>
      <p:pic>
        <p:nvPicPr>
          <p:cNvPr id="8" name="Рисунок 7" descr="p11_duckweed-hurts-wildlife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067944" y="692696"/>
            <a:ext cx="4752528" cy="3058033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514350" indent="-514350"/>
            <a:b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</a:b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Какую роль выполняют растения в водоёме?</a:t>
            </a:r>
            <a:b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</a:b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pic>
        <p:nvPicPr>
          <p:cNvPr id="6" name="Содержимое 5" descr="6a00e54f0e675e8834014e610bffb6970c-320wi.gif"/>
          <p:cNvPicPr>
            <a:picLocks noGrp="1" noChangeAspect="1"/>
          </p:cNvPicPr>
          <p:nvPr>
            <p:ph sz="half" idx="1"/>
          </p:nvPr>
        </p:nvPicPr>
        <p:blipFill>
          <a:blip r:embed="rId2" cstate="screen"/>
          <a:stretch>
            <a:fillRect/>
          </a:stretch>
        </p:blipFill>
        <p:spPr>
          <a:xfrm>
            <a:off x="251520" y="1196752"/>
            <a:ext cx="2265201" cy="2088232"/>
          </a:xfrm>
        </p:spPr>
      </p:pic>
      <p:pic>
        <p:nvPicPr>
          <p:cNvPr id="10" name="Содержимое 9" descr="11.png"/>
          <p:cNvPicPr>
            <a:picLocks noGrp="1" noChangeAspect="1"/>
          </p:cNvPicPr>
          <p:nvPr>
            <p:ph sz="half" idx="2"/>
          </p:nvPr>
        </p:nvPicPr>
        <p:blipFill>
          <a:blip r:embed="rId3" cstate="screen"/>
          <a:stretch>
            <a:fillRect/>
          </a:stretch>
        </p:blipFill>
        <p:spPr>
          <a:xfrm>
            <a:off x="4788024" y="4365104"/>
            <a:ext cx="4038600" cy="2086610"/>
          </a:xfrm>
        </p:spPr>
      </p:pic>
      <p:pic>
        <p:nvPicPr>
          <p:cNvPr id="5" name="Рисунок 4" descr="e26a4a26ffb3245efd507cf74911f8b1_0_500_0.pn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3563888" y="2780928"/>
            <a:ext cx="1944216" cy="262731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076056" y="1681644"/>
            <a:ext cx="3283848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dirty="0"/>
              <a:t>Пища для животных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600532" y="3553852"/>
            <a:ext cx="4075924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dirty="0"/>
              <a:t>Вырабатывают  кислород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716016" y="2617748"/>
            <a:ext cx="3855671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dirty="0"/>
              <a:t>Убежище для животных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упер физкультминутка для урока">
            <a:hlinkClick r:id="" action="ppaction://media"/>
          </p:cNvPr>
          <p:cNvPicPr>
            <a:picLocks noGrp="1" noChangeAspect="1"/>
          </p:cNvPicPr>
          <p:nvPr>
            <p:ph sz="half"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5496" y="116632"/>
            <a:ext cx="8856984" cy="6552727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8721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Животные пресных водоёмов</a:t>
            </a:r>
          </a:p>
        </p:txBody>
      </p:sp>
      <p:pic>
        <p:nvPicPr>
          <p:cNvPr id="23" name="Содержимое 22" descr="12.jpg"/>
          <p:cNvPicPr>
            <a:picLocks noGrp="1" noChangeAspect="1"/>
          </p:cNvPicPr>
          <p:nvPr>
            <p:ph sz="half" idx="1"/>
          </p:nvPr>
        </p:nvPicPr>
        <p:blipFill>
          <a:blip r:embed="rId2" cstate="screen"/>
          <a:stretch>
            <a:fillRect/>
          </a:stretch>
        </p:blipFill>
        <p:spPr>
          <a:xfrm>
            <a:off x="2699792" y="4077072"/>
            <a:ext cx="3744416" cy="2630453"/>
          </a:xfrm>
          <a:effectLst>
            <a:softEdge rad="317500"/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60143" y="1628800"/>
            <a:ext cx="2007281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2800" dirty="0">
                <a:latin typeface="Comic Sans MS" pitchFamily="66" charset="0"/>
              </a:rPr>
              <a:t>  На дне   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012160" y="1556792"/>
            <a:ext cx="2502608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dirty="0">
                <a:latin typeface="Comic Sans MS" pitchFamily="66" charset="0"/>
              </a:rPr>
              <a:t>На растениях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724128" y="3429000"/>
            <a:ext cx="2611612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dirty="0">
                <a:latin typeface="Comic Sans MS" pitchFamily="66" charset="0"/>
              </a:rPr>
              <a:t>В толще воды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67544" y="3429000"/>
            <a:ext cx="3970959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dirty="0">
                <a:latin typeface="Comic Sans MS" pitchFamily="66" charset="0"/>
              </a:rPr>
              <a:t>На поверхности воды</a:t>
            </a:r>
          </a:p>
        </p:txBody>
      </p:sp>
      <p:cxnSp>
        <p:nvCxnSpPr>
          <p:cNvPr id="10" name="Прямая со стрелкой 9"/>
          <p:cNvCxnSpPr>
            <a:stCxn id="2" idx="2"/>
            <a:endCxn id="5" idx="3"/>
          </p:cNvCxnSpPr>
          <p:nvPr/>
        </p:nvCxnSpPr>
        <p:spPr>
          <a:xfrm flipH="1">
            <a:off x="2367424" y="1115616"/>
            <a:ext cx="2204576" cy="774794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>
            <a:stCxn id="2" idx="2"/>
            <a:endCxn id="8" idx="0"/>
          </p:cNvCxnSpPr>
          <p:nvPr/>
        </p:nvCxnSpPr>
        <p:spPr>
          <a:xfrm flipH="1">
            <a:off x="2453024" y="1115616"/>
            <a:ext cx="2118976" cy="2313384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stCxn id="2" idx="2"/>
            <a:endCxn id="6" idx="1"/>
          </p:cNvCxnSpPr>
          <p:nvPr/>
        </p:nvCxnSpPr>
        <p:spPr>
          <a:xfrm>
            <a:off x="4572000" y="1115616"/>
            <a:ext cx="1440160" cy="702786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2" idx="2"/>
            <a:endCxn id="7" idx="0"/>
          </p:cNvCxnSpPr>
          <p:nvPr/>
        </p:nvCxnSpPr>
        <p:spPr>
          <a:xfrm>
            <a:off x="4572000" y="1115616"/>
            <a:ext cx="2457934" cy="2313384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Рисунок 17" descr="e26a4a26ffb3245efd507cf74911f8b1_0_500_0.pn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067944" y="1844824"/>
            <a:ext cx="1080120" cy="1459621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395536" y="1628800"/>
            <a:ext cx="1980000" cy="522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6012160" y="1556792"/>
            <a:ext cx="2808312" cy="522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467544" y="3429000"/>
            <a:ext cx="3970800" cy="522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5724128" y="3429000"/>
            <a:ext cx="2664296" cy="522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 поверхности воды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4283968" y="1196752"/>
            <a:ext cx="4788024" cy="5472336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/>
              <a:t>	</a:t>
            </a:r>
            <a:r>
              <a:rPr lang="ru-RU" sz="3000" b="1" dirty="0">
                <a:solidFill>
                  <a:srgbClr val="C00000"/>
                </a:solidFill>
                <a:latin typeface="Comic Sans MS" pitchFamily="66" charset="0"/>
              </a:rPr>
              <a:t>Клопы-водомерки </a:t>
            </a:r>
            <a:r>
              <a:rPr lang="ru-RU" sz="3000" dirty="0">
                <a:solidFill>
                  <a:srgbClr val="000099"/>
                </a:solidFill>
                <a:latin typeface="Comic Sans MS" pitchFamily="66" charset="0"/>
              </a:rPr>
              <a:t>толчками скользят по поверхности воды, как на лыжах. Кончики лапок водомерки покрыты густыми волосками и смазаны жировым веществом. Это помогает </a:t>
            </a:r>
            <a:r>
              <a:rPr lang="ru-RU" sz="3000" dirty="0" err="1">
                <a:solidFill>
                  <a:srgbClr val="000099"/>
                </a:solidFill>
                <a:latin typeface="Comic Sans MS" pitchFamily="66" charset="0"/>
              </a:rPr>
              <a:t>водо-мерке</a:t>
            </a:r>
            <a:r>
              <a:rPr lang="ru-RU" sz="3000" dirty="0">
                <a:solidFill>
                  <a:srgbClr val="000099"/>
                </a:solidFill>
                <a:latin typeface="Comic Sans MS" pitchFamily="66" charset="0"/>
              </a:rPr>
              <a:t> удерживаться на поверхности воды. Водомерка относится к хищным насекомым.</a:t>
            </a:r>
            <a:endParaRPr lang="ru-RU" dirty="0">
              <a:solidFill>
                <a:srgbClr val="000099"/>
              </a:solidFill>
              <a:latin typeface="Comic Sans MS" pitchFamily="66" charset="0"/>
            </a:endParaRPr>
          </a:p>
        </p:txBody>
      </p:sp>
      <p:pic>
        <p:nvPicPr>
          <p:cNvPr id="6" name="Рисунок 5" descr="28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79512" y="1196752"/>
            <a:ext cx="4347006" cy="278248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8" name="Рисунок 7" descr="klop41.pn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619672" y="3881954"/>
            <a:ext cx="2160240" cy="27874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толще воды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83968" y="1307901"/>
            <a:ext cx="4711824" cy="5001419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/>
              <a:t>	</a:t>
            </a:r>
            <a:r>
              <a:rPr lang="ru-RU" sz="3000" b="1" dirty="0">
                <a:solidFill>
                  <a:srgbClr val="C00000"/>
                </a:solidFill>
                <a:latin typeface="Comic Sans MS" pitchFamily="66" charset="0"/>
              </a:rPr>
              <a:t>Жук-плавунец</a:t>
            </a:r>
            <a:r>
              <a:rPr lang="ru-RU" sz="3000" dirty="0">
                <a:latin typeface="Comic Sans MS" pitchFamily="66" charset="0"/>
              </a:rPr>
              <a:t> </a:t>
            </a:r>
            <a:r>
              <a:rPr lang="ru-RU" sz="3000" dirty="0">
                <a:solidFill>
                  <a:srgbClr val="000099"/>
                </a:solidFill>
                <a:latin typeface="Comic Sans MS" pitchFamily="66" charset="0"/>
              </a:rPr>
              <a:t>- большой черный, блестящий жук. Он поднимается с глубины на поверхность воды, чтобы набрать воздуха. При движении лапки его работают как весла. Плавунец - хищник. Он часто нападает не только на насекомых, но и на мелких рыбок.</a:t>
            </a:r>
          </a:p>
        </p:txBody>
      </p:sp>
      <p:pic>
        <p:nvPicPr>
          <p:cNvPr id="6" name="Рисунок 5" descr="Dytiscus_latissimus.pn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547664" y="3933056"/>
            <a:ext cx="1893106" cy="2488877"/>
          </a:xfrm>
          <a:prstGeom prst="rect">
            <a:avLst/>
          </a:prstGeom>
        </p:spPr>
      </p:pic>
      <p:pic>
        <p:nvPicPr>
          <p:cNvPr id="8" name="Содержимое 7" descr="29.jpg"/>
          <p:cNvPicPr>
            <a:picLocks noGrp="1" noChangeAspect="1"/>
          </p:cNvPicPr>
          <p:nvPr>
            <p:ph sz="half" idx="1"/>
          </p:nvPr>
        </p:nvPicPr>
        <p:blipFill>
          <a:blip r:embed="rId3" cstate="screen"/>
          <a:stretch>
            <a:fillRect/>
          </a:stretch>
        </p:blipFill>
        <p:spPr>
          <a:xfrm>
            <a:off x="251520" y="1052736"/>
            <a:ext cx="4392113" cy="2808312"/>
          </a:xfr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23528" y="5560640"/>
            <a:ext cx="8820472" cy="1252736"/>
          </a:xfrm>
        </p:spPr>
        <p:txBody>
          <a:bodyPr/>
          <a:lstStyle/>
          <a:p>
            <a:pPr>
              <a:buNone/>
            </a:pPr>
            <a:r>
              <a:rPr lang="ru-RU" dirty="0"/>
              <a:t>	</a:t>
            </a:r>
            <a:r>
              <a:rPr lang="ru-RU" dirty="0">
                <a:solidFill>
                  <a:srgbClr val="000099"/>
                </a:solidFill>
                <a:latin typeface="Comic Sans MS" pitchFamily="66" charset="0"/>
              </a:rPr>
              <a:t>В толще воды плавают растительноядные головастики лягушек и жаб, разные виды рыб.</a:t>
            </a:r>
          </a:p>
        </p:txBody>
      </p:sp>
      <p:pic>
        <p:nvPicPr>
          <p:cNvPr id="6" name="Рисунок 5" descr="30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395536" y="188640"/>
            <a:ext cx="4317893" cy="288000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7" name="Рисунок 6" descr="p11__1_1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788022" y="188640"/>
            <a:ext cx="3920419" cy="288000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9" name="Содержимое 8" descr="31.jpg"/>
          <p:cNvPicPr>
            <a:picLocks noGrp="1" noChangeAspect="1"/>
          </p:cNvPicPr>
          <p:nvPr>
            <p:ph sz="half" idx="1"/>
          </p:nvPr>
        </p:nvPicPr>
        <p:blipFill>
          <a:blip r:embed="rId4" cstate="screen"/>
          <a:srcRect b="7329"/>
          <a:stretch>
            <a:fillRect/>
          </a:stretch>
        </p:blipFill>
        <p:spPr>
          <a:xfrm>
            <a:off x="2267744" y="3068960"/>
            <a:ext cx="4405255" cy="2592000"/>
          </a:xfrm>
          <a:effectLst>
            <a:softEdge rad="127000"/>
          </a:effectLst>
        </p:spPr>
      </p:pic>
      <p:sp>
        <p:nvSpPr>
          <p:cNvPr id="10" name="TextBox 9"/>
          <p:cNvSpPr txBox="1"/>
          <p:nvPr/>
        </p:nvSpPr>
        <p:spPr>
          <a:xfrm>
            <a:off x="516518" y="188640"/>
            <a:ext cx="31913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</a:rPr>
              <a:t>Головастик лягушки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946675" y="188640"/>
            <a:ext cx="9934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</a:rPr>
              <a:t>Щука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404277" y="3140968"/>
            <a:ext cx="12316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</a:rPr>
              <a:t>Карась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171400"/>
            <a:ext cx="8229600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 дне водоёмов</a:t>
            </a:r>
          </a:p>
        </p:txBody>
      </p:sp>
      <p:pic>
        <p:nvPicPr>
          <p:cNvPr id="5" name="Содержимое 4" descr="32.jpeg"/>
          <p:cNvPicPr>
            <a:picLocks noGrp="1" noChangeAspect="1"/>
          </p:cNvPicPr>
          <p:nvPr>
            <p:ph sz="half" idx="1"/>
          </p:nvPr>
        </p:nvPicPr>
        <p:blipFill>
          <a:blip r:embed="rId2" cstate="screen"/>
          <a:stretch>
            <a:fillRect/>
          </a:stretch>
        </p:blipFill>
        <p:spPr>
          <a:xfrm>
            <a:off x="1331640" y="764704"/>
            <a:ext cx="6048672" cy="4536504"/>
          </a:xfrm>
          <a:effectLst>
            <a:softEdge rad="127000"/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51520" y="5301208"/>
            <a:ext cx="8784976" cy="1036712"/>
          </a:xfrm>
        </p:spPr>
        <p:txBody>
          <a:bodyPr/>
          <a:lstStyle/>
          <a:p>
            <a:pPr>
              <a:buNone/>
            </a:pPr>
            <a:r>
              <a:rPr lang="ru-RU" dirty="0"/>
              <a:t>	</a:t>
            </a:r>
            <a:r>
              <a:rPr lang="ru-RU" b="1" dirty="0">
                <a:solidFill>
                  <a:srgbClr val="C00000"/>
                </a:solidFill>
                <a:latin typeface="Comic Sans MS" pitchFamily="66" charset="0"/>
              </a:rPr>
              <a:t>Речные раки </a:t>
            </a:r>
            <a:r>
              <a:rPr lang="ru-RU" dirty="0">
                <a:solidFill>
                  <a:srgbClr val="000099"/>
                </a:solidFill>
                <a:latin typeface="Comic Sans MS" pitchFamily="66" charset="0"/>
              </a:rPr>
              <a:t>обитают на дне чистых водоёмов. Они кормятся остатками мёртвых животных.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171400"/>
            <a:ext cx="8229600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 дне водоёмов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923928" y="1096144"/>
            <a:ext cx="5112568" cy="550120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/>
              <a:t>	</a:t>
            </a:r>
            <a:r>
              <a:rPr lang="ru-RU" dirty="0">
                <a:solidFill>
                  <a:srgbClr val="000099"/>
                </a:solidFill>
                <a:latin typeface="Comic Sans MS" pitchFamily="66" charset="0"/>
              </a:rPr>
              <a:t>Обитают на дне водоёмов и </a:t>
            </a:r>
            <a:r>
              <a:rPr lang="ru-RU" b="1" dirty="0">
                <a:solidFill>
                  <a:srgbClr val="C00000"/>
                </a:solidFill>
                <a:latin typeface="Comic Sans MS" pitchFamily="66" charset="0"/>
              </a:rPr>
              <a:t>двустворчатые </a:t>
            </a:r>
            <a:r>
              <a:rPr lang="ru-RU" b="1" dirty="0" err="1">
                <a:solidFill>
                  <a:srgbClr val="C00000"/>
                </a:solidFill>
                <a:latin typeface="Comic Sans MS" pitchFamily="66" charset="0"/>
              </a:rPr>
              <a:t>мол-люски</a:t>
            </a:r>
            <a:r>
              <a:rPr lang="ru-RU" dirty="0">
                <a:solidFill>
                  <a:srgbClr val="000099"/>
                </a:solidFill>
                <a:latin typeface="Comic Sans MS" pitchFamily="66" charset="0"/>
              </a:rPr>
              <a:t>. Их мягкое тело защищено раковиной, которая состоит из двух половинок – створок. Питаются они очень интересно. Моллюски всасывают и пропускают через своё тело воду, в которой попадаются водоросли и другие мелкие живые существа.</a:t>
            </a:r>
          </a:p>
        </p:txBody>
      </p:sp>
      <p:pic>
        <p:nvPicPr>
          <p:cNvPr id="7" name="Содержимое 6" descr="33.jpeg"/>
          <p:cNvPicPr>
            <a:picLocks noGrp="1" noChangeAspect="1"/>
          </p:cNvPicPr>
          <p:nvPr>
            <p:ph sz="half" idx="1"/>
          </p:nvPr>
        </p:nvPicPr>
        <p:blipFill>
          <a:blip r:embed="rId2" cstate="screen"/>
          <a:stretch>
            <a:fillRect/>
          </a:stretch>
        </p:blipFill>
        <p:spPr>
          <a:xfrm>
            <a:off x="179512" y="764704"/>
            <a:ext cx="4272000" cy="3204000"/>
          </a:xfrm>
          <a:effectLst>
            <a:softEdge rad="317500"/>
          </a:effectLst>
        </p:spPr>
      </p:pic>
      <p:pic>
        <p:nvPicPr>
          <p:cNvPr id="8" name="Рисунок 7" descr="image016.gif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683568" y="4365104"/>
            <a:ext cx="3137503" cy="1224000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93D5FF69-88DE-4FE0-B48E-E919B9D9D97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200" b="1">
                <a:solidFill>
                  <a:srgbClr val="FF0000"/>
                </a:solidFill>
              </a:rPr>
              <a:t>1. Какие растения можно встретить на лугу?</a:t>
            </a:r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259AB561-6DBF-404B-8956-300F2704D03E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609600" indent="-609600"/>
            <a:endParaRPr lang="ru-RU" altLang="ru-RU" b="1">
              <a:solidFill>
                <a:schemeClr val="accent2"/>
              </a:solidFill>
            </a:endParaRPr>
          </a:p>
          <a:p>
            <a:pPr marL="609600" indent="-609600"/>
            <a:r>
              <a:rPr lang="ru-RU" altLang="ru-RU" b="1">
                <a:solidFill>
                  <a:schemeClr val="accent2"/>
                </a:solidFill>
              </a:rPr>
              <a:t>а) деревья</a:t>
            </a:r>
          </a:p>
          <a:p>
            <a:pPr marL="609600" indent="-609600"/>
            <a:r>
              <a:rPr lang="ru-RU" altLang="ru-RU" b="1">
                <a:solidFill>
                  <a:schemeClr val="accent2"/>
                </a:solidFill>
              </a:rPr>
              <a:t>б) кустарники</a:t>
            </a:r>
          </a:p>
          <a:p>
            <a:pPr marL="609600" indent="-609600"/>
            <a:r>
              <a:rPr lang="ru-RU" altLang="ru-RU" b="1">
                <a:solidFill>
                  <a:schemeClr val="accent2"/>
                </a:solidFill>
              </a:rPr>
              <a:t>в) травы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171400"/>
            <a:ext cx="8229600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 водных растениях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5496" y="4869160"/>
            <a:ext cx="8964488" cy="18288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/>
              <a:t>	</a:t>
            </a:r>
            <a:r>
              <a:rPr lang="ru-RU" dirty="0">
                <a:solidFill>
                  <a:srgbClr val="000099"/>
                </a:solidFill>
                <a:latin typeface="Comic Sans MS" pitchFamily="66" charset="0"/>
              </a:rPr>
              <a:t>На водных растениях живут другие моллюски – </a:t>
            </a:r>
            <a:r>
              <a:rPr lang="ru-RU" b="1" dirty="0">
                <a:solidFill>
                  <a:srgbClr val="C00000"/>
                </a:solidFill>
                <a:latin typeface="Comic Sans MS" pitchFamily="66" charset="0"/>
              </a:rPr>
              <a:t>растительноядные улитки </a:t>
            </a:r>
            <a:r>
              <a:rPr lang="ru-RU" dirty="0">
                <a:solidFill>
                  <a:srgbClr val="000099"/>
                </a:solidFill>
                <a:latin typeface="Comic Sans MS" pitchFamily="66" charset="0"/>
              </a:rPr>
              <a:t>прудовик и катушка. У них закрученные, не имеющие створок раковины.</a:t>
            </a:r>
          </a:p>
        </p:txBody>
      </p:sp>
      <p:pic>
        <p:nvPicPr>
          <p:cNvPr id="9" name="Содержимое 8" descr="34.jpg"/>
          <p:cNvPicPr>
            <a:picLocks noGrp="1" noChangeAspect="1"/>
          </p:cNvPicPr>
          <p:nvPr>
            <p:ph sz="half" idx="1"/>
          </p:nvPr>
        </p:nvPicPr>
        <p:blipFill>
          <a:blip r:embed="rId2" cstate="screen"/>
          <a:stretch>
            <a:fillRect/>
          </a:stretch>
        </p:blipFill>
        <p:spPr>
          <a:xfrm>
            <a:off x="35496" y="836712"/>
            <a:ext cx="4320000" cy="3240000"/>
          </a:xfrm>
          <a:effectLst>
            <a:softEdge rad="317500"/>
          </a:effectLst>
        </p:spPr>
      </p:pic>
      <p:pic>
        <p:nvPicPr>
          <p:cNvPr id="10" name="Рисунок 9" descr="35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104487" y="836712"/>
            <a:ext cx="4860001" cy="3240000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11" name="TextBox 10"/>
          <p:cNvSpPr txBox="1"/>
          <p:nvPr/>
        </p:nvSpPr>
        <p:spPr>
          <a:xfrm>
            <a:off x="1331640" y="4077072"/>
            <a:ext cx="1660263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dirty="0"/>
              <a:t>Прудовик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868144" y="4077072"/>
            <a:ext cx="1444947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dirty="0"/>
              <a:t>Катушка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171400"/>
            <a:ext cx="8229600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Птицы и млекопитающие</a:t>
            </a:r>
          </a:p>
        </p:txBody>
      </p:sp>
      <p:pic>
        <p:nvPicPr>
          <p:cNvPr id="5" name="Содержимое 4" descr="36.jpg"/>
          <p:cNvPicPr>
            <a:picLocks noGrp="1" noChangeAspect="1"/>
          </p:cNvPicPr>
          <p:nvPr>
            <p:ph sz="half" idx="1"/>
          </p:nvPr>
        </p:nvPicPr>
        <p:blipFill>
          <a:blip r:embed="rId2" cstate="screen"/>
          <a:srcRect/>
          <a:stretch>
            <a:fillRect/>
          </a:stretch>
        </p:blipFill>
        <p:spPr>
          <a:xfrm>
            <a:off x="323528" y="764704"/>
            <a:ext cx="3325263" cy="2340000"/>
          </a:xfrm>
          <a:effectLst>
            <a:softEdge rad="127000"/>
          </a:effectLst>
        </p:spPr>
      </p:pic>
      <p:pic>
        <p:nvPicPr>
          <p:cNvPr id="12" name="Рисунок 11" descr="39.jp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323528" y="3717032"/>
            <a:ext cx="3474545" cy="234000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5" name="Рисунок 14" descr="40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5220072" y="764704"/>
            <a:ext cx="3594971" cy="234000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1" name="Содержимое 10" descr="38.jpg"/>
          <p:cNvPicPr>
            <a:picLocks noGrp="1" noChangeAspect="1"/>
          </p:cNvPicPr>
          <p:nvPr>
            <p:ph sz="half" idx="2"/>
          </p:nvPr>
        </p:nvPicPr>
        <p:blipFill>
          <a:blip r:embed="rId5" cstate="screen"/>
          <a:stretch>
            <a:fillRect/>
          </a:stretch>
        </p:blipFill>
        <p:spPr>
          <a:xfrm>
            <a:off x="3203848" y="1916832"/>
            <a:ext cx="2520387" cy="3777762"/>
          </a:xfrm>
          <a:effectLst>
            <a:softEdge rad="127000"/>
          </a:effectLst>
        </p:spPr>
      </p:pic>
      <p:pic>
        <p:nvPicPr>
          <p:cNvPr id="16" name="Рисунок 15" descr="41.jp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5508104" y="3717032"/>
            <a:ext cx="3289983" cy="234000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7" name="TextBox 16"/>
          <p:cNvSpPr txBox="1"/>
          <p:nvPr/>
        </p:nvSpPr>
        <p:spPr>
          <a:xfrm>
            <a:off x="1475656" y="3140968"/>
            <a:ext cx="841897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dirty="0"/>
              <a:t>Утка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516216" y="3068960"/>
            <a:ext cx="1485278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dirty="0"/>
              <a:t>Ондатра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547664" y="6093296"/>
            <a:ext cx="946093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dirty="0"/>
              <a:t>Бобр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139952" y="5661248"/>
            <a:ext cx="1125629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dirty="0"/>
              <a:t>Цапля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876256" y="6093296"/>
            <a:ext cx="1180131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dirty="0"/>
              <a:t>Выдра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99392"/>
            <a:ext cx="8229600" cy="1143000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Цепи питания в пресном водоёме </a:t>
            </a:r>
          </a:p>
        </p:txBody>
      </p:sp>
      <p:pic>
        <p:nvPicPr>
          <p:cNvPr id="6" name="Содержимое 5" descr="23.png"/>
          <p:cNvPicPr>
            <a:picLocks noGrp="1" noChangeAspect="1"/>
          </p:cNvPicPr>
          <p:nvPr>
            <p:ph sz="half" idx="1"/>
          </p:nvPr>
        </p:nvPicPr>
        <p:blipFill>
          <a:blip r:embed="rId2" cstate="screen"/>
          <a:stretch>
            <a:fillRect/>
          </a:stretch>
        </p:blipFill>
        <p:spPr>
          <a:xfrm>
            <a:off x="971600" y="3645024"/>
            <a:ext cx="1882956" cy="1940893"/>
          </a:xfrm>
        </p:spPr>
      </p:pic>
      <p:pic>
        <p:nvPicPr>
          <p:cNvPr id="5" name="Рисунок 4" descr="e26a4a26ffb3245efd507cf74911f8b1_0_500_0.pn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3563888" y="2780928"/>
            <a:ext cx="1944216" cy="2627317"/>
          </a:xfrm>
          <a:prstGeom prst="rect">
            <a:avLst/>
          </a:prstGeom>
        </p:spPr>
      </p:pic>
      <p:pic>
        <p:nvPicPr>
          <p:cNvPr id="9" name="Содержимое 8" descr="karas1-285x280.png"/>
          <p:cNvPicPr>
            <a:picLocks noGrp="1" noChangeAspect="1"/>
          </p:cNvPicPr>
          <p:nvPr>
            <p:ph sz="half" idx="2"/>
          </p:nvPr>
        </p:nvPicPr>
        <p:blipFill>
          <a:blip r:embed="rId4" cstate="screen"/>
          <a:stretch>
            <a:fillRect/>
          </a:stretch>
        </p:blipFill>
        <p:spPr>
          <a:xfrm>
            <a:off x="3059832" y="620688"/>
            <a:ext cx="2232248" cy="2193085"/>
          </a:xfrm>
        </p:spPr>
      </p:pic>
      <p:pic>
        <p:nvPicPr>
          <p:cNvPr id="10" name="Рисунок 9" descr="bird.png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6876256" y="3284984"/>
            <a:ext cx="1721377" cy="2161537"/>
          </a:xfrm>
          <a:prstGeom prst="rect">
            <a:avLst/>
          </a:prstGeom>
        </p:spPr>
      </p:pic>
      <p:pic>
        <p:nvPicPr>
          <p:cNvPr id="11" name="Рисунок 10" descr="22shuka120.pn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6084168" y="1052736"/>
            <a:ext cx="2860460" cy="1086421"/>
          </a:xfrm>
          <a:prstGeom prst="rect">
            <a:avLst/>
          </a:prstGeom>
        </p:spPr>
      </p:pic>
      <p:pic>
        <p:nvPicPr>
          <p:cNvPr id="12" name="Рисунок 11" descr="523-268b.png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3660998" y="4005064"/>
            <a:ext cx="2279154" cy="1208642"/>
          </a:xfrm>
          <a:prstGeom prst="rect">
            <a:avLst/>
          </a:prstGeom>
        </p:spPr>
      </p:pic>
      <p:pic>
        <p:nvPicPr>
          <p:cNvPr id="13" name="Рисунок 12" descr="1257668790_05.jpg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395536" y="908720"/>
            <a:ext cx="1512168" cy="1577695"/>
          </a:xfrm>
          <a:prstGeom prst="ellipse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67544" y="2564904"/>
            <a:ext cx="1513555" cy="52322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2800" dirty="0"/>
              <a:t>Личинки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563888" y="2545740"/>
            <a:ext cx="1231620" cy="52322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2800" dirty="0"/>
              <a:t>Карась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948264" y="2545740"/>
            <a:ext cx="993477" cy="52322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2800" dirty="0"/>
              <a:t>Щука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043608" y="5661248"/>
            <a:ext cx="1852687" cy="523220"/>
          </a:xfrm>
          <a:prstGeom prst="rect">
            <a:avLst/>
          </a:prstGeom>
          <a:solidFill>
            <a:srgbClr val="00B05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2800" dirty="0"/>
              <a:t>Водоросли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176323" y="5661248"/>
            <a:ext cx="971741" cy="52322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2800" dirty="0"/>
              <a:t>Рыба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308304" y="5642084"/>
            <a:ext cx="1125629" cy="52322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2800" dirty="0"/>
              <a:t>Цапля</a:t>
            </a:r>
          </a:p>
        </p:txBody>
      </p:sp>
      <p:sp>
        <p:nvSpPr>
          <p:cNvPr id="20" name="Стрелка вправо 19"/>
          <p:cNvSpPr/>
          <p:nvPr/>
        </p:nvSpPr>
        <p:spPr>
          <a:xfrm>
            <a:off x="2123728" y="1556792"/>
            <a:ext cx="720080" cy="288032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право 20"/>
          <p:cNvSpPr/>
          <p:nvPr/>
        </p:nvSpPr>
        <p:spPr>
          <a:xfrm>
            <a:off x="5220072" y="1484784"/>
            <a:ext cx="720080" cy="288032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право 21"/>
          <p:cNvSpPr/>
          <p:nvPr/>
        </p:nvSpPr>
        <p:spPr>
          <a:xfrm>
            <a:off x="2699792" y="4509120"/>
            <a:ext cx="720080" cy="288032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право 22"/>
          <p:cNvSpPr/>
          <p:nvPr/>
        </p:nvSpPr>
        <p:spPr>
          <a:xfrm>
            <a:off x="6012160" y="4509120"/>
            <a:ext cx="720080" cy="288032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Если вмешается человек…</a:t>
            </a:r>
          </a:p>
        </p:txBody>
      </p:sp>
      <p:pic>
        <p:nvPicPr>
          <p:cNvPr id="5" name="Рисунок 4" descr="e26a4a26ffb3245efd507cf74911f8b1_0_500_0.pn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3563888" y="2780928"/>
            <a:ext cx="1944216" cy="262731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99592" y="1105580"/>
            <a:ext cx="2056589" cy="523220"/>
          </a:xfrm>
          <a:prstGeom prst="rect">
            <a:avLst/>
          </a:prstGeom>
          <a:solidFill>
            <a:srgbClr val="00B0F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/>
              <a:t>Отлов раков</a:t>
            </a:r>
            <a:endParaRPr lang="ru-RU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4427984" y="1052736"/>
            <a:ext cx="4235711" cy="95410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2800" dirty="0"/>
              <a:t>Уничтожение </a:t>
            </a:r>
          </a:p>
          <a:p>
            <a:pPr algn="ctr"/>
            <a:r>
              <a:rPr lang="ru-RU" sz="2800" dirty="0"/>
              <a:t>двустворчатых моллюсков</a:t>
            </a:r>
          </a:p>
        </p:txBody>
      </p:sp>
      <p:sp>
        <p:nvSpPr>
          <p:cNvPr id="10" name="Стрелка вправо с вырезом 9"/>
          <p:cNvSpPr/>
          <p:nvPr/>
        </p:nvSpPr>
        <p:spPr>
          <a:xfrm rot="5400000">
            <a:off x="1320200" y="2379744"/>
            <a:ext cx="978408" cy="484632"/>
          </a:xfrm>
          <a:prstGeom prst="notchedRightArrow">
            <a:avLst/>
          </a:prstGeom>
          <a:solidFill>
            <a:srgbClr val="FF0000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с вырезом 10"/>
          <p:cNvSpPr/>
          <p:nvPr/>
        </p:nvSpPr>
        <p:spPr>
          <a:xfrm rot="5400000">
            <a:off x="6053304" y="2451752"/>
            <a:ext cx="978408" cy="484632"/>
          </a:xfrm>
          <a:prstGeom prst="notchedRightArrow">
            <a:avLst/>
          </a:prstGeom>
          <a:solidFill>
            <a:srgbClr val="FF0000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550302" y="3429000"/>
            <a:ext cx="2797562" cy="1815882"/>
          </a:xfrm>
          <a:prstGeom prst="rect">
            <a:avLst/>
          </a:prstGeom>
          <a:ln w="5715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2800" dirty="0">
                <a:latin typeface="Comic Sans MS" pitchFamily="66" charset="0"/>
              </a:rPr>
              <a:t>Привёл</a:t>
            </a:r>
          </a:p>
          <a:p>
            <a:pPr algn="ctr"/>
            <a:r>
              <a:rPr lang="ru-RU" sz="2800" dirty="0">
                <a:latin typeface="Comic Sans MS" pitchFamily="66" charset="0"/>
              </a:rPr>
              <a:t>к увеличению </a:t>
            </a:r>
          </a:p>
          <a:p>
            <a:pPr algn="ctr"/>
            <a:r>
              <a:rPr lang="ru-RU" sz="2800" dirty="0">
                <a:latin typeface="Comic Sans MS" pitchFamily="66" charset="0"/>
              </a:rPr>
              <a:t>количества</a:t>
            </a:r>
          </a:p>
          <a:p>
            <a:pPr algn="ctr"/>
            <a:r>
              <a:rPr lang="ru-RU" sz="2800" dirty="0">
                <a:latin typeface="Comic Sans MS" pitchFamily="66" charset="0"/>
              </a:rPr>
              <a:t>больных рыб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139952" y="3429000"/>
            <a:ext cx="4679487" cy="1815882"/>
          </a:xfrm>
          <a:prstGeom prst="rect">
            <a:avLst/>
          </a:prstGeom>
          <a:ln w="57150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2800" dirty="0">
                <a:latin typeface="Comic Sans MS" pitchFamily="66" charset="0"/>
              </a:rPr>
              <a:t>Сделало воду мутной,</a:t>
            </a:r>
          </a:p>
          <a:p>
            <a:pPr algn="ctr"/>
            <a:r>
              <a:rPr lang="ru-RU" sz="2800" dirty="0">
                <a:latin typeface="Comic Sans MS" pitchFamily="66" charset="0"/>
              </a:rPr>
              <a:t>что поставило под угрозу</a:t>
            </a:r>
          </a:p>
          <a:p>
            <a:pPr algn="ctr"/>
            <a:r>
              <a:rPr lang="ru-RU" sz="2800" dirty="0">
                <a:latin typeface="Comic Sans MS" pitchFamily="66" charset="0"/>
              </a:rPr>
              <a:t>существование многих</a:t>
            </a:r>
          </a:p>
          <a:p>
            <a:pPr algn="ctr"/>
            <a:r>
              <a:rPr lang="ru-RU" sz="2800" dirty="0">
                <a:latin typeface="Comic Sans MS" pitchFamily="66" charset="0"/>
              </a:rPr>
              <a:t>растений и животных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Воронежское водохранилище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600200"/>
            <a:ext cx="8496944" cy="4979648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086779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Река Воронеж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323528" y="1484784"/>
            <a:ext cx="8363272" cy="5040560"/>
          </a:xfrm>
          <a:prstGeom prst="rect">
            <a:avLst/>
          </a:prstGeom>
        </p:spPr>
      </p:pic>
      <p:sp>
        <p:nvSpPr>
          <p:cNvPr id="5" name="AutoShape 2" descr="C:\Users\%D0%90%D0%B4%D0%BC%D0%B8%D0%BD\Desktop\i.webp"/>
          <p:cNvSpPr>
            <a:spLocks noGrp="1" noChangeAspect="1" noChangeArrowheads="1"/>
          </p:cNvSpPr>
          <p:nvPr>
            <p:ph sz="half" idx="1"/>
          </p:nvPr>
        </p:nvSpPr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C:\Users\%D0%90%D0%B4%D0%BC%D0%B8%D0%BD\Desktop\i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488098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Река </a:t>
            </a:r>
            <a:r>
              <a:rPr lang="ru-RU" dirty="0" err="1"/>
              <a:t>Усманка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417638"/>
            <a:ext cx="8435280" cy="5107706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664440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Озеро в парке Солнечный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96" y="1268760"/>
            <a:ext cx="8185404" cy="5112568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49087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еке.png"/>
          <p:cNvPicPr>
            <a:picLocks noGrp="1" noChangeAspect="1"/>
          </p:cNvPicPr>
          <p:nvPr>
            <p:ph sz="half" idx="1"/>
          </p:nvPr>
        </p:nvPicPr>
        <p:blipFill>
          <a:blip r:embed="rId2" cstate="screen"/>
          <a:stretch>
            <a:fillRect/>
          </a:stretch>
        </p:blipFill>
        <p:spPr>
          <a:xfrm>
            <a:off x="899592" y="1124744"/>
            <a:ext cx="1800000" cy="1800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Правила поведения у водоёма</a:t>
            </a:r>
          </a:p>
        </p:txBody>
      </p:sp>
      <p:pic>
        <p:nvPicPr>
          <p:cNvPr id="8" name="Содержимое 7" descr="ккк.png"/>
          <p:cNvPicPr>
            <a:picLocks noGrp="1" noChangeAspect="1"/>
          </p:cNvPicPr>
          <p:nvPr>
            <p:ph sz="half" idx="2"/>
          </p:nvPr>
        </p:nvPicPr>
        <p:blipFill>
          <a:blip r:embed="rId3" cstate="screen"/>
          <a:srcRect t="3846"/>
          <a:stretch>
            <a:fillRect/>
          </a:stretch>
        </p:blipFill>
        <p:spPr>
          <a:xfrm>
            <a:off x="971600" y="2924944"/>
            <a:ext cx="1759876" cy="1800200"/>
          </a:xfrm>
        </p:spPr>
      </p:pic>
      <p:pic>
        <p:nvPicPr>
          <p:cNvPr id="9" name="Рисунок 8" descr="цк.pn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971600" y="4725144"/>
            <a:ext cx="1790700" cy="1905000"/>
          </a:xfrm>
          <a:prstGeom prst="rect">
            <a:avLst/>
          </a:prstGeom>
        </p:spPr>
      </p:pic>
      <p:pic>
        <p:nvPicPr>
          <p:cNvPr id="10" name="Рисунок 9" descr="e26a4a26ffb3245efd507cf74911f8b1_0_500_0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5508104" y="2204864"/>
            <a:ext cx="1944216" cy="262731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923928" y="1556792"/>
            <a:ext cx="3889013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dirty="0"/>
              <a:t>Не ловите речных раков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635896" y="3429000"/>
            <a:ext cx="4547463" cy="523220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dirty="0"/>
              <a:t>Не рвите цветы на водоёмах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563888" y="5445224"/>
            <a:ext cx="4971810" cy="523220"/>
          </a:xfrm>
          <a:prstGeom prst="rect">
            <a:avLst/>
          </a:prstGeom>
          <a:solidFill>
            <a:srgbClr val="CC0066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dirty="0"/>
              <a:t>Не ловите стрекоз на водоёмах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188640"/>
            <a:ext cx="8229600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ПОДВЕДЁМ ИТОГИ</a:t>
            </a:r>
          </a:p>
        </p:txBody>
      </p: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2267744" y="1484784"/>
            <a:ext cx="4968552" cy="1800200"/>
          </a:xfrm>
          <a:prstGeom prst="roundRect">
            <a:avLst/>
          </a:prstGeom>
          <a:ln w="38100"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marL="609600" indent="-609600">
              <a:spcBef>
                <a:spcPct val="20000"/>
              </a:spcBef>
            </a:pPr>
            <a:r>
              <a:rPr lang="ru-RU" sz="2800" dirty="0">
                <a:solidFill>
                  <a:srgbClr val="000099"/>
                </a:solidFill>
                <a:latin typeface="Comic Sans MS" pitchFamily="66" charset="0"/>
              </a:rPr>
              <a:t>	Почему водоём называют природным сообществом?</a:t>
            </a:r>
          </a:p>
          <a:p>
            <a:pPr marL="609600" indent="-609600">
              <a:spcBef>
                <a:spcPct val="20000"/>
              </a:spcBef>
            </a:pPr>
            <a:endParaRPr lang="ru-RU" sz="2800" dirty="0">
              <a:solidFill>
                <a:srgbClr val="CC00CC"/>
              </a:solidFill>
            </a:endParaRPr>
          </a:p>
          <a:p>
            <a:pPr marL="609600" indent="-609600">
              <a:spcBef>
                <a:spcPct val="20000"/>
              </a:spcBef>
            </a:pPr>
            <a:endParaRPr lang="ru-RU" sz="2800" dirty="0">
              <a:solidFill>
                <a:srgbClr val="0000CC"/>
              </a:solidFill>
            </a:endParaRPr>
          </a:p>
          <a:p>
            <a:pPr marL="609600" indent="-609600">
              <a:spcBef>
                <a:spcPct val="20000"/>
              </a:spcBef>
              <a:buFontTx/>
              <a:buAutoNum type="arabicPeriod" startAt="3"/>
            </a:pPr>
            <a:endParaRPr lang="ru-RU" sz="2800" dirty="0">
              <a:solidFill>
                <a:srgbClr val="0000CC"/>
              </a:solidFill>
            </a:endParaRPr>
          </a:p>
          <a:p>
            <a:pPr marL="609600" indent="-609600">
              <a:spcBef>
                <a:spcPct val="20000"/>
              </a:spcBef>
            </a:pPr>
            <a:endParaRPr lang="ru-RU" sz="2800" dirty="0">
              <a:solidFill>
                <a:srgbClr val="A50021"/>
              </a:solidFill>
            </a:endParaRPr>
          </a:p>
          <a:p>
            <a:pPr marL="609600" indent="-609600">
              <a:spcBef>
                <a:spcPct val="20000"/>
              </a:spcBef>
            </a:pPr>
            <a:endParaRPr lang="ru-RU" sz="2800" dirty="0">
              <a:solidFill>
                <a:srgbClr val="FF0066"/>
              </a:solidFill>
            </a:endParaRPr>
          </a:p>
          <a:p>
            <a:pPr marL="609600" indent="-609600">
              <a:spcBef>
                <a:spcPct val="20000"/>
              </a:spcBef>
            </a:pPr>
            <a:endParaRPr lang="ru-RU" sz="2800" dirty="0">
              <a:solidFill>
                <a:srgbClr val="FF0066"/>
              </a:solidFill>
            </a:endParaRPr>
          </a:p>
        </p:txBody>
      </p:sp>
      <p:grpSp>
        <p:nvGrpSpPr>
          <p:cNvPr id="2" name="Группа 11"/>
          <p:cNvGrpSpPr/>
          <p:nvPr/>
        </p:nvGrpSpPr>
        <p:grpSpPr>
          <a:xfrm>
            <a:off x="2987824" y="3645024"/>
            <a:ext cx="3816424" cy="2722810"/>
            <a:chOff x="251520" y="1988840"/>
            <a:chExt cx="3387549" cy="2506786"/>
          </a:xfrm>
        </p:grpSpPr>
        <p:pic>
          <p:nvPicPr>
            <p:cNvPr id="10" name="Рисунок 9" descr="0_80302_a3fba2ca_XL.png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251520" y="1988840"/>
              <a:ext cx="3387549" cy="2506786"/>
            </a:xfrm>
            <a:prstGeom prst="rect">
              <a:avLst/>
            </a:prstGeom>
          </p:spPr>
        </p:pic>
        <p:pic>
          <p:nvPicPr>
            <p:cNvPr id="11" name="Рисунок 10" descr="окр.png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1403720" y="3359848"/>
              <a:ext cx="648000" cy="86124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54E10283-4FC5-4FBE-A15B-A3F95D4BD84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altLang="ru-RU" sz="3200" b="1">
                <a:solidFill>
                  <a:srgbClr val="FF0000"/>
                </a:solidFill>
              </a:rPr>
              <a:t>2. Какое из перечисленных растений на лугу увидеть нельзя?</a:t>
            </a:r>
            <a:br>
              <a:rPr lang="ru-RU" altLang="ru-RU" sz="3200">
                <a:solidFill>
                  <a:srgbClr val="FF0000"/>
                </a:solidFill>
              </a:rPr>
            </a:br>
            <a:endParaRPr lang="ru-RU" altLang="ru-RU" sz="3200">
              <a:solidFill>
                <a:srgbClr val="FF0000"/>
              </a:solidFill>
            </a:endParaRPr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62726330-8C79-4385-B509-C2ADBACE4463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ru-RU" altLang="ru-RU" b="1">
                <a:solidFill>
                  <a:schemeClr val="accent2"/>
                </a:solidFill>
              </a:rPr>
              <a:t>а) тысячелистник</a:t>
            </a:r>
          </a:p>
          <a:p>
            <a:r>
              <a:rPr lang="ru-RU" altLang="ru-RU" b="1">
                <a:solidFill>
                  <a:schemeClr val="accent2"/>
                </a:solidFill>
              </a:rPr>
              <a:t>б) рябину</a:t>
            </a:r>
          </a:p>
          <a:p>
            <a:r>
              <a:rPr lang="ru-RU" altLang="ru-RU" b="1">
                <a:solidFill>
                  <a:schemeClr val="accent2"/>
                </a:solidFill>
              </a:rPr>
              <a:t>в) клевер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58E6AEF-E132-4317-A620-E3B28B522C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Подведем итоги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118A2BA6-E667-4FE8-8837-69860E79B9B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74639"/>
            <a:ext cx="8712968" cy="6394722"/>
          </a:xfrm>
        </p:spPr>
      </p:pic>
    </p:spTree>
    <p:extLst>
      <p:ext uri="{BB962C8B-B14F-4D97-AF65-F5344CB8AC3E}">
        <p14:creationId xmlns:p14="http://schemas.microsoft.com/office/powerpoint/2010/main" val="37484642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41DF6FEA-AA22-4A60-AA2F-4EDFC3E6601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altLang="ru-RU" sz="3200" b="1">
                <a:solidFill>
                  <a:srgbClr val="FF0000"/>
                </a:solidFill>
              </a:rPr>
              <a:t>3. Почему крупные животные не живут на лугу?</a:t>
            </a:r>
            <a:br>
              <a:rPr lang="ru-RU" altLang="ru-RU" sz="3200">
                <a:solidFill>
                  <a:srgbClr val="FF0000"/>
                </a:solidFill>
              </a:rPr>
            </a:br>
            <a:endParaRPr lang="ru-RU" altLang="ru-RU" sz="3200">
              <a:solidFill>
                <a:srgbClr val="FF0000"/>
              </a:solidFill>
            </a:endParaRPr>
          </a:p>
        </p:txBody>
      </p:sp>
      <p:sp>
        <p:nvSpPr>
          <p:cNvPr id="7171" name="Rectangle 3">
            <a:extLst>
              <a:ext uri="{FF2B5EF4-FFF2-40B4-BE49-F238E27FC236}">
                <a16:creationId xmlns:a16="http://schemas.microsoft.com/office/drawing/2014/main" id="{F05C6787-48C9-4FFC-8C40-D4BC1052D009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ru-RU" altLang="ru-RU" b="1" dirty="0">
                <a:solidFill>
                  <a:schemeClr val="accent2"/>
                </a:solidFill>
              </a:rPr>
              <a:t>а) для них здесь нет пищи</a:t>
            </a:r>
          </a:p>
          <a:p>
            <a:r>
              <a:rPr lang="ru-RU" altLang="ru-RU" b="1" dirty="0">
                <a:solidFill>
                  <a:srgbClr val="FF0000"/>
                </a:solidFill>
              </a:rPr>
              <a:t>б) им негде прятаться</a:t>
            </a:r>
          </a:p>
          <a:p>
            <a:r>
              <a:rPr lang="ru-RU" altLang="ru-RU" b="1" dirty="0">
                <a:solidFill>
                  <a:schemeClr val="accent2"/>
                </a:solidFill>
              </a:rPr>
              <a:t>в) им мешают насекомые</a:t>
            </a:r>
          </a:p>
          <a:p>
            <a:endParaRPr lang="ru-RU" altLang="ru-RU" dirty="0"/>
          </a:p>
          <a:p>
            <a:endParaRPr lang="ru-RU" alt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87B5A5FD-2478-4822-B444-020773FDEFF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200" b="1">
                <a:solidFill>
                  <a:srgbClr val="FF0000"/>
                </a:solidFill>
              </a:rPr>
              <a:t>4. На лугу живут...</a:t>
            </a:r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26F24026-CB32-48EF-BBD8-A87303573B94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ru-RU" altLang="ru-RU" dirty="0"/>
          </a:p>
          <a:p>
            <a:r>
              <a:rPr lang="ru-RU" altLang="ru-RU" b="1" dirty="0">
                <a:solidFill>
                  <a:schemeClr val="accent2"/>
                </a:solidFill>
              </a:rPr>
              <a:t>а)  лебеди, рябчики, шелкопряды;</a:t>
            </a:r>
          </a:p>
          <a:p>
            <a:r>
              <a:rPr lang="ru-RU" altLang="ru-RU" b="1" dirty="0">
                <a:solidFill>
                  <a:srgbClr val="FF0000"/>
                </a:solidFill>
              </a:rPr>
              <a:t>б) шмели, совы, глухари;</a:t>
            </a:r>
          </a:p>
          <a:p>
            <a:r>
              <a:rPr lang="ru-RU" altLang="ru-RU" b="1" dirty="0">
                <a:solidFill>
                  <a:schemeClr val="accent2"/>
                </a:solidFill>
              </a:rPr>
              <a:t>в) трясогузки, жуки-навозники, кобылки.</a:t>
            </a:r>
          </a:p>
          <a:p>
            <a:endParaRPr lang="ru-RU" altLang="ru-RU" b="1" dirty="0">
              <a:solidFill>
                <a:schemeClr val="accent2"/>
              </a:solidFill>
            </a:endParaRPr>
          </a:p>
          <a:p>
            <a:endParaRPr lang="ru-RU" alt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C3557FB4-2E01-4201-86E5-B65D7687268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09600" y="76200"/>
            <a:ext cx="6348413" cy="1854200"/>
          </a:xfrm>
        </p:spPr>
        <p:txBody>
          <a:bodyPr/>
          <a:lstStyle/>
          <a:p>
            <a:r>
              <a:rPr lang="ru-RU" altLang="ru-RU" sz="2800" b="1">
                <a:solidFill>
                  <a:srgbClr val="FF0000"/>
                </a:solidFill>
              </a:rPr>
              <a:t>5. Надо ли весной поджигать на лугу сухую траву? Отметь несколько причин.</a:t>
            </a:r>
            <a:br>
              <a:rPr lang="ru-RU" altLang="ru-RU" sz="2800">
                <a:solidFill>
                  <a:srgbClr val="FF0000"/>
                </a:solidFill>
              </a:rPr>
            </a:br>
            <a:endParaRPr lang="ru-RU" altLang="ru-RU" sz="2800">
              <a:solidFill>
                <a:srgbClr val="FF0000"/>
              </a:solidFill>
            </a:endParaRPr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785B51BB-F6EC-49D7-8CD2-FBA4DE8A277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0" y="1219200"/>
            <a:ext cx="9144000" cy="5257800"/>
          </a:xfrm>
        </p:spPr>
        <p:txBody>
          <a:bodyPr/>
          <a:lstStyle/>
          <a:p>
            <a:pPr>
              <a:buFontTx/>
              <a:buNone/>
            </a:pPr>
            <a:r>
              <a:rPr lang="ru-RU" altLang="ru-RU" sz="2800" b="1" dirty="0">
                <a:solidFill>
                  <a:schemeClr val="folHlink"/>
                </a:solidFill>
              </a:rPr>
              <a:t>а</a:t>
            </a:r>
            <a:r>
              <a:rPr lang="ru-RU" altLang="ru-RU" sz="2800" b="1" dirty="0">
                <a:solidFill>
                  <a:srgbClr val="008000"/>
                </a:solidFill>
              </a:rPr>
              <a:t>) </a:t>
            </a:r>
            <a:r>
              <a:rPr lang="ru-RU" altLang="ru-RU" sz="2800" b="1" dirty="0">
                <a:solidFill>
                  <a:srgbClr val="FF0000"/>
                </a:solidFill>
              </a:rPr>
              <a:t>Да, потому что от этого лучше растёт молодая трава</a:t>
            </a:r>
            <a:r>
              <a:rPr lang="ru-RU" altLang="ru-RU" sz="2800" b="1" dirty="0">
                <a:solidFill>
                  <a:srgbClr val="008000"/>
                </a:solidFill>
              </a:rPr>
              <a:t>.</a:t>
            </a:r>
          </a:p>
          <a:p>
            <a:pPr>
              <a:buFontTx/>
              <a:buNone/>
            </a:pPr>
            <a:r>
              <a:rPr lang="ru-RU" altLang="ru-RU" sz="2800" b="1" dirty="0">
                <a:solidFill>
                  <a:schemeClr val="accent2"/>
                </a:solidFill>
              </a:rPr>
              <a:t>б) Нет, потому что сгорают молодые ростки и погибают подземные части многих растений.</a:t>
            </a:r>
          </a:p>
          <a:p>
            <a:pPr>
              <a:buFontTx/>
              <a:buNone/>
            </a:pPr>
            <a:r>
              <a:rPr lang="ru-RU" altLang="ru-RU" sz="2800" b="1" dirty="0">
                <a:solidFill>
                  <a:schemeClr val="folHlink"/>
                </a:solidFill>
              </a:rPr>
              <a:t>в</a:t>
            </a:r>
            <a:r>
              <a:rPr lang="ru-RU" altLang="ru-RU" sz="2800" b="1" dirty="0">
                <a:solidFill>
                  <a:srgbClr val="008000"/>
                </a:solidFill>
              </a:rPr>
              <a:t>) </a:t>
            </a:r>
            <a:r>
              <a:rPr lang="ru-RU" altLang="ru-RU" sz="2800" b="1" dirty="0">
                <a:solidFill>
                  <a:srgbClr val="FF0000"/>
                </a:solidFill>
              </a:rPr>
              <a:t>Нет, потому что погибают животные луга.</a:t>
            </a:r>
          </a:p>
          <a:p>
            <a:pPr>
              <a:buFontTx/>
              <a:buNone/>
            </a:pPr>
            <a:r>
              <a:rPr lang="ru-RU" altLang="ru-RU" sz="2800" b="1" dirty="0">
                <a:solidFill>
                  <a:schemeClr val="accent2"/>
                </a:solidFill>
              </a:rPr>
              <a:t>г) Нет, потому что огонь может перейти на дома и другие постройки человека.</a:t>
            </a:r>
          </a:p>
          <a:p>
            <a:pPr>
              <a:buFontTx/>
              <a:buNone/>
            </a:pPr>
            <a:r>
              <a:rPr lang="ru-RU" altLang="ru-RU" sz="2800" b="1" dirty="0">
                <a:solidFill>
                  <a:schemeClr val="folHlink"/>
                </a:solidFill>
              </a:rPr>
              <a:t>д</a:t>
            </a:r>
            <a:r>
              <a:rPr lang="ru-RU" altLang="ru-RU" sz="2800" b="1" dirty="0">
                <a:solidFill>
                  <a:srgbClr val="008000"/>
                </a:solidFill>
              </a:rPr>
              <a:t>) </a:t>
            </a:r>
            <a:r>
              <a:rPr lang="ru-RU" altLang="ru-RU" sz="2800" b="1" dirty="0">
                <a:solidFill>
                  <a:srgbClr val="FF0000"/>
                </a:solidFill>
              </a:rPr>
              <a:t>Да, потому что погибают опасные для человека насекомые.</a:t>
            </a:r>
          </a:p>
          <a:p>
            <a:pPr>
              <a:buFontTx/>
              <a:buNone/>
            </a:pPr>
            <a:r>
              <a:rPr lang="ru-RU" altLang="ru-RU" sz="2800" b="1" dirty="0">
                <a:solidFill>
                  <a:schemeClr val="accent2"/>
                </a:solidFill>
              </a:rPr>
              <a:t>е) Да, потому что у огня можно погреться.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8DEF8ADA-A6A1-4FB2-924F-2C93DF96226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dirty="0"/>
              <a:t>ответы</a:t>
            </a:r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153FE06C-4DFB-49FB-AC41-DCC2473D22F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81000" y="1752600"/>
            <a:ext cx="6348413" cy="3881438"/>
          </a:xfrm>
        </p:spPr>
        <p:txBody>
          <a:bodyPr>
            <a:normAutofit/>
          </a:bodyPr>
          <a:lstStyle/>
          <a:p>
            <a:pPr>
              <a:buFontTx/>
              <a:buNone/>
            </a:pPr>
            <a:r>
              <a:rPr lang="ru-RU" altLang="ru-RU" sz="4000" dirty="0"/>
              <a:t>1- в</a:t>
            </a:r>
          </a:p>
          <a:p>
            <a:pPr>
              <a:buFontTx/>
              <a:buNone/>
            </a:pPr>
            <a:r>
              <a:rPr lang="ru-RU" altLang="ru-RU" sz="4000" dirty="0"/>
              <a:t>2-б</a:t>
            </a:r>
          </a:p>
          <a:p>
            <a:pPr>
              <a:buFontTx/>
              <a:buNone/>
            </a:pPr>
            <a:r>
              <a:rPr lang="ru-RU" altLang="ru-RU" sz="4000" dirty="0"/>
              <a:t>3-б</a:t>
            </a:r>
          </a:p>
          <a:p>
            <a:pPr>
              <a:buFontTx/>
              <a:buNone/>
            </a:pPr>
            <a:r>
              <a:rPr lang="ru-RU" altLang="ru-RU" sz="4000" dirty="0"/>
              <a:t>4-в</a:t>
            </a:r>
          </a:p>
          <a:p>
            <a:pPr>
              <a:buFontTx/>
              <a:buNone/>
            </a:pPr>
            <a:r>
              <a:rPr lang="ru-RU" altLang="ru-RU" sz="4000" dirty="0"/>
              <a:t>5-б,в,г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Вспомни!</a:t>
            </a:r>
          </a:p>
        </p:txBody>
      </p:sp>
      <p:pic>
        <p:nvPicPr>
          <p:cNvPr id="6" name="Содержимое 5" descr="Рисунок3y.png"/>
          <p:cNvPicPr>
            <a:picLocks noGrp="1" noChangeAspect="1"/>
          </p:cNvPicPr>
          <p:nvPr>
            <p:ph sz="half" idx="1"/>
          </p:nvPr>
        </p:nvPicPr>
        <p:blipFill>
          <a:blip r:embed="rId2" cstate="screen"/>
          <a:stretch>
            <a:fillRect/>
          </a:stretch>
        </p:blipFill>
        <p:spPr>
          <a:xfrm>
            <a:off x="7236296" y="260648"/>
            <a:ext cx="1374168" cy="1338006"/>
          </a:xfrm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1403648" y="1772816"/>
            <a:ext cx="6203032" cy="1252736"/>
          </a:xfr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algn="ctr">
              <a:buNone/>
            </a:pPr>
            <a:r>
              <a:rPr lang="ru-RU" dirty="0"/>
              <a:t>	</a:t>
            </a:r>
            <a:r>
              <a:rPr lang="ru-RU" dirty="0">
                <a:latin typeface="Comic Sans MS" pitchFamily="66" charset="0"/>
              </a:rPr>
              <a:t>На какие группы делятся водоёмы по происхождению?</a:t>
            </a:r>
          </a:p>
        </p:txBody>
      </p:sp>
      <p:pic>
        <p:nvPicPr>
          <p:cNvPr id="8" name="Рисунок 7" descr="11.pn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763688" y="3356992"/>
            <a:ext cx="5765124" cy="29786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0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705</TotalTime>
  <Words>877</Words>
  <Application>Microsoft Office PowerPoint</Application>
  <PresentationFormat>Экран (4:3)</PresentationFormat>
  <Paragraphs>148</Paragraphs>
  <Slides>40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4" baseType="lpstr">
      <vt:lpstr>Arial</vt:lpstr>
      <vt:lpstr>Calibri</vt:lpstr>
      <vt:lpstr>Comic Sans MS</vt:lpstr>
      <vt:lpstr>Тема Office</vt:lpstr>
      <vt:lpstr>Презентация PowerPoint</vt:lpstr>
      <vt:lpstr>Презентация PowerPoint</vt:lpstr>
      <vt:lpstr>1. Какие растения можно встретить на лугу?</vt:lpstr>
      <vt:lpstr>2. Какое из перечисленных растений на лугу увидеть нельзя? </vt:lpstr>
      <vt:lpstr>3. Почему крупные животные не живут на лугу? </vt:lpstr>
      <vt:lpstr>4. На лугу живут...</vt:lpstr>
      <vt:lpstr>5. Надо ли весной поджигать на лугу сухую траву? Отметь несколько причин. </vt:lpstr>
      <vt:lpstr>ответы</vt:lpstr>
      <vt:lpstr>Вспомни!</vt:lpstr>
      <vt:lpstr>Водоёмы</vt:lpstr>
      <vt:lpstr>Водоёмы</vt:lpstr>
      <vt:lpstr>Как вы думаете, на какие вопросы будем отвечать в течение урока?</vt:lpstr>
      <vt:lpstr>Растения пресного водоёма</vt:lpstr>
      <vt:lpstr>Презентация PowerPoint</vt:lpstr>
      <vt:lpstr>Презентация PowerPoint</vt:lpstr>
      <vt:lpstr>      </vt:lpstr>
      <vt:lpstr>Презентация PowerPoint</vt:lpstr>
      <vt:lpstr>Презентация PowerPoint</vt:lpstr>
      <vt:lpstr>Презентация PowerPoint</vt:lpstr>
      <vt:lpstr>Это интересно</vt:lpstr>
      <vt:lpstr>Презентация PowerPoint</vt:lpstr>
      <vt:lpstr> Какую роль выполняют растения в водоёме? </vt:lpstr>
      <vt:lpstr>Презентация PowerPoint</vt:lpstr>
      <vt:lpstr>Животные пресных водоёмов</vt:lpstr>
      <vt:lpstr>На поверхности воды</vt:lpstr>
      <vt:lpstr>В толще воды</vt:lpstr>
      <vt:lpstr>Презентация PowerPoint</vt:lpstr>
      <vt:lpstr>На дне водоёмов</vt:lpstr>
      <vt:lpstr>На дне водоёмов</vt:lpstr>
      <vt:lpstr>На водных растениях</vt:lpstr>
      <vt:lpstr>Птицы и млекопитающие</vt:lpstr>
      <vt:lpstr>Цепи питания в пресном водоёме </vt:lpstr>
      <vt:lpstr>Если вмешается человек…</vt:lpstr>
      <vt:lpstr>Воронежское водохранилище</vt:lpstr>
      <vt:lpstr>Река Воронеж</vt:lpstr>
      <vt:lpstr>Река Усманка</vt:lpstr>
      <vt:lpstr>Озеро в парке Солнечный</vt:lpstr>
      <vt:lpstr>Правила поведения у водоёма</vt:lpstr>
      <vt:lpstr>ПОДВЕДЁМ ИТОГИ</vt:lpstr>
      <vt:lpstr>Подведем итоги</vt:lpstr>
    </vt:vector>
  </TitlesOfParts>
  <Company>Krokoz™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Oksana</dc:creator>
  <cp:lastModifiedBy>Елена</cp:lastModifiedBy>
  <cp:revision>73</cp:revision>
  <dcterms:created xsi:type="dcterms:W3CDTF">2012-10-13T08:14:03Z</dcterms:created>
  <dcterms:modified xsi:type="dcterms:W3CDTF">2023-02-06T09:54:18Z</dcterms:modified>
</cp:coreProperties>
</file>