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6" r:id="rId1"/>
  </p:sldMasterIdLst>
  <p:sldIdLst>
    <p:sldId id="256" r:id="rId2"/>
    <p:sldId id="277" r:id="rId3"/>
    <p:sldId id="287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79" r:id="rId14"/>
    <p:sldId id="280" r:id="rId15"/>
    <p:sldId id="281" r:id="rId16"/>
    <p:sldId id="282" r:id="rId17"/>
    <p:sldId id="283" r:id="rId18"/>
    <p:sldId id="284" r:id="rId19"/>
    <p:sldId id="265" r:id="rId20"/>
    <p:sldId id="286" r:id="rId21"/>
    <p:sldId id="310" r:id="rId22"/>
    <p:sldId id="311" r:id="rId23"/>
    <p:sldId id="315" r:id="rId24"/>
    <p:sldId id="299" r:id="rId25"/>
    <p:sldId id="300" r:id="rId26"/>
    <p:sldId id="301" r:id="rId27"/>
    <p:sldId id="302" r:id="rId28"/>
    <p:sldId id="303" r:id="rId29"/>
    <p:sldId id="304" r:id="rId30"/>
    <p:sldId id="305" r:id="rId31"/>
    <p:sldId id="313" r:id="rId32"/>
    <p:sldId id="314" r:id="rId33"/>
    <p:sldId id="276" r:id="rId34"/>
    <p:sldId id="266" r:id="rId35"/>
    <p:sldId id="275" r:id="rId36"/>
    <p:sldId id="312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70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519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1646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9479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3472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92885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5273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0447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520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752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071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892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695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690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53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736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380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85C210-8ACE-40D5-BD70-FB4A8B66AB94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3B91142-023C-4A8C-BE73-89F46EBDA8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13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  <p:sldLayoutId id="2147483798" r:id="rId12"/>
    <p:sldLayoutId id="2147483799" r:id="rId13"/>
    <p:sldLayoutId id="2147483800" r:id="rId14"/>
    <p:sldLayoutId id="2147483801" r:id="rId15"/>
    <p:sldLayoutId id="214748380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2D1364-00C6-4B55-B2BC-9A639E8C64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802298"/>
            <a:ext cx="5816325" cy="384004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Красна сказка складом, а песня ладом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22783D0-1E7E-4138-9A37-655A529554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2F0AE55-6423-41B2-9679-D1E832211A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995" y="1"/>
            <a:ext cx="5816325" cy="6175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82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E4925C-94EF-4869-9910-4B608573C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dirty="0"/>
              <a:t>К</a:t>
            </a:r>
            <a:r>
              <a:rPr lang="ru-RU" sz="4800" b="1" dirty="0"/>
              <a:t>ощей</a:t>
            </a:r>
            <a:r>
              <a:rPr lang="ru-RU" dirty="0"/>
              <a:t>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DFC0319-2C3D-42FE-A56F-FC9BE01833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8949" y="689318"/>
            <a:ext cx="6175716" cy="21101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/>
              <a:t>бессмертный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F036EA2-0C2E-4883-81A5-F4306E8BA6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659" y="1913245"/>
            <a:ext cx="6440204" cy="454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046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13C569-624C-46F3-961B-99A652563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/>
              <a:t>Б</a:t>
            </a:r>
            <a:r>
              <a:rPr lang="ru-RU" sz="5400" b="1" dirty="0"/>
              <a:t>аба</a:t>
            </a:r>
            <a:r>
              <a:rPr lang="ru-RU" sz="6600" b="1" dirty="0"/>
              <a:t>- </a:t>
            </a:r>
            <a:r>
              <a:rPr lang="ru-RU" sz="5400" b="1" dirty="0"/>
              <a:t>яга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38458C-1F52-4659-8E6C-4F32D9E141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49109" y="785519"/>
            <a:ext cx="5920146" cy="104923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dirty="0"/>
              <a:t>костяная нога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561B94B-79FB-4E54-8E61-8D6E079891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714" y="1834754"/>
            <a:ext cx="5601286" cy="4537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68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DAE0D4-B6E5-4593-9E36-A946D597A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Змей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0914AE-02BA-44CD-A05F-4EC8CD6A32C2}"/>
              </a:ext>
            </a:extLst>
          </p:cNvPr>
          <p:cNvSpPr>
            <a:spLocks noGrp="1"/>
          </p:cNvSpPr>
          <p:nvPr>
            <p:ph idx="1"/>
          </p:nvPr>
        </p:nvSpPr>
        <p:spPr>
          <a:xfrm flipH="1">
            <a:off x="4675909" y="584129"/>
            <a:ext cx="7287064" cy="198354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dirty="0"/>
              <a:t>двенадцатиголовый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0C3654C-16B6-4173-9E5D-A1BB13A2C3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625" y="1794542"/>
            <a:ext cx="3620012" cy="4987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763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.vividscreen.info/soft/80be3ec514e8df6ec6d43ad30d72b3c3/Fairyland-Illustration-16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-59531"/>
            <a:ext cx="9223375" cy="69175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51579" y="804520"/>
            <a:ext cx="9603275" cy="46618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Эпитеты помогают нам узнать о внешности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героя, его характере, понять добрый это герой    или злой.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30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.vividscreen.info/soft/80be3ec514e8df6ec6d43ad30d72b3c3/Fairyland-Illustration-16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-59531"/>
            <a:ext cx="9223375" cy="69175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Эпитеты, характеризующие отрицательного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героя, отличаются особым многообразием,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указывают на необычные свойства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751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.vividscreen.info/soft/80be3ec514e8df6ec6d43ad30d72b3c3/Fairyland-Illustration-16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-59531"/>
            <a:ext cx="9223375" cy="69175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1066800"/>
            <a:ext cx="8229600" cy="300196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 образы в народных сказках, песнях, былинах сопровождают данные эпитеты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2696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.vividscreen.info/soft/80be3ec514e8df6ec6d43ad30d72b3c3/Fairyland-Illustration-16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1"/>
            <a:ext cx="9223375" cy="691753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28800" y="117987"/>
            <a:ext cx="8229600" cy="5113441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800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Лютый мороз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Тугой лук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Несметные богатства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Богатырская сила 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Горючие слёзы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Белокаменные палаты</a:t>
            </a:r>
          </a:p>
        </p:txBody>
      </p:sp>
    </p:spTree>
    <p:extLst>
      <p:ext uri="{BB962C8B-B14F-4D97-AF65-F5344CB8AC3E}">
        <p14:creationId xmlns:p14="http://schemas.microsoft.com/office/powerpoint/2010/main" val="2339132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.vividscreen.info/soft/80be3ec514e8df6ec6d43ad30d72b3c3/Fairyland-Illustration-16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1"/>
            <a:ext cx="9223375" cy="69175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381000"/>
            <a:ext cx="8229600" cy="14478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 русских народных сказках и былинах слово добрый часто становится эпитетом: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52600" y="1600200"/>
            <a:ext cx="8229600" cy="3962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Добрый конь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Люди добрые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Добрый товар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Доброе место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Доброе дело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Вспомни сказки и были, в которых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встречались эти словосочетания.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968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.vividscreen.info/soft/80be3ec514e8df6ec6d43ad30d72b3c3/Fairyland-Illustration-16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1"/>
            <a:ext cx="9223375" cy="691753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81200" y="228601"/>
            <a:ext cx="8229600" cy="5897563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Добрый конь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– постоянный спутник доброго молодца в фольклорных текстах:</a:t>
            </a: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Походил он на конюшню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белодубову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Ко своему доброму коню 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Слово </a:t>
            </a:r>
            <a:r>
              <a:rPr lang="ru-RU" sz="28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добрый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в данных примерах означает ‘хороший, отличный’, ‘без изъяна’, т.е. отличный конь, хороший парень.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Сели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оне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на добрых коней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И поехали все ко городу ко Киеву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652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AF4937-F226-4236-8155-332CB7AE0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Сколько значений имеет слово добрый?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2B1EBB-A3B8-4EE7-8FB3-8038EAB267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Словарь Ожегова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F6AB280C-7CF5-4167-B62A-C7E4A14D7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542" y="3200453"/>
            <a:ext cx="11768559" cy="286232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Делающий добро другим; благожелательный, отзывчивый, обладающий мягким характером.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«Добрый человек.»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Хороший, нравственный.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«Добрые дела.»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Разговорное: дружески близкий, приязненный.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«Мои добрые знакомые.»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Хорошего качества, добротный.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ru-RU" alt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«Доброе вино.»</a:t>
            </a:r>
          </a:p>
          <a:p>
            <a:pPr mar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ru-RU" altLang="ru-RU" b="1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Незапятнанный, безукоризненный, достойный, честный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69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.vividscreen.info/soft/80be3ec514e8df6ec6d43ad30d72b3c3/Fairyland-Illustration-16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-59531"/>
            <a:ext cx="9223375" cy="6917531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фольклорных и художественных произведениях, чтобы придать образу яркость, художественную выразительность, используют определения – эпитеты, многие из которых стали постоянными.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45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f.vividscreen.info/soft/80be3ec514e8df6ec6d43ad30d72b3c3/Fairyland-Illustration-1600x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1"/>
            <a:ext cx="9223375" cy="691753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Составьте предложения с сочетанием слов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Добрый конь, добрый молодец, доброе слово, добрая улыбка, доброе имя, с добрым утром, доброго пути.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569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400" b="1" dirty="0" smtClean="0"/>
              <a:t>Добро 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3200" b="1" dirty="0" smtClean="0"/>
              <a:t>А как много добрых слов образованно от этого слова – добро!</a:t>
            </a:r>
          </a:p>
          <a:p>
            <a:r>
              <a:rPr lang="ru-RU" altLang="ru-RU" sz="3200" b="1" dirty="0" smtClean="0"/>
              <a:t>На доске у нас цветок доброты.</a:t>
            </a:r>
          </a:p>
          <a:p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23203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Oval 4"/>
          <p:cNvSpPr>
            <a:spLocks noChangeArrowheads="1"/>
          </p:cNvSpPr>
          <p:nvPr/>
        </p:nvSpPr>
        <p:spPr bwMode="auto">
          <a:xfrm>
            <a:off x="5232400" y="0"/>
            <a:ext cx="1150938" cy="27813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1400" i="0" dirty="0">
                <a:solidFill>
                  <a:schemeClr val="tx1"/>
                </a:solidFill>
              </a:rPr>
              <a:t>Доброжелательный</a:t>
            </a:r>
          </a:p>
        </p:txBody>
      </p:sp>
      <p:sp>
        <p:nvSpPr>
          <p:cNvPr id="15363" name="Oval 5"/>
          <p:cNvSpPr>
            <a:spLocks noChangeArrowheads="1"/>
          </p:cNvSpPr>
          <p:nvPr/>
        </p:nvSpPr>
        <p:spPr bwMode="auto">
          <a:xfrm>
            <a:off x="5232400" y="4149726"/>
            <a:ext cx="1150938" cy="27082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1800" b="0" i="0">
                <a:solidFill>
                  <a:schemeClr val="tx1"/>
                </a:solidFill>
              </a:rPr>
              <a:t>Добросердечный</a:t>
            </a:r>
          </a:p>
        </p:txBody>
      </p:sp>
      <p:sp>
        <p:nvSpPr>
          <p:cNvPr id="15364" name="Oval 6"/>
          <p:cNvSpPr>
            <a:spLocks noChangeArrowheads="1"/>
          </p:cNvSpPr>
          <p:nvPr/>
        </p:nvSpPr>
        <p:spPr bwMode="auto">
          <a:xfrm rot="5221345">
            <a:off x="7354889" y="2014539"/>
            <a:ext cx="1150937" cy="2808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>
            <a:lvl1pPr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1800" b="0" i="0">
                <a:solidFill>
                  <a:schemeClr val="tx1"/>
                </a:solidFill>
              </a:rPr>
              <a:t>Добродушный</a:t>
            </a:r>
          </a:p>
        </p:txBody>
      </p:sp>
      <p:sp>
        <p:nvSpPr>
          <p:cNvPr id="15365" name="Oval 7"/>
          <p:cNvSpPr>
            <a:spLocks noChangeArrowheads="1"/>
          </p:cNvSpPr>
          <p:nvPr/>
        </p:nvSpPr>
        <p:spPr bwMode="auto">
          <a:xfrm rot="5221345">
            <a:off x="3179764" y="2103439"/>
            <a:ext cx="1150937" cy="2808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>
            <a:lvl1pPr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1800" b="0" i="0">
                <a:solidFill>
                  <a:schemeClr val="tx1"/>
                </a:solidFill>
              </a:rPr>
              <a:t>Добронравный</a:t>
            </a:r>
          </a:p>
        </p:txBody>
      </p:sp>
      <p:sp>
        <p:nvSpPr>
          <p:cNvPr id="15366" name="Oval 8"/>
          <p:cNvSpPr>
            <a:spLocks noChangeArrowheads="1"/>
          </p:cNvSpPr>
          <p:nvPr/>
        </p:nvSpPr>
        <p:spPr bwMode="auto">
          <a:xfrm rot="3336305">
            <a:off x="6750051" y="700088"/>
            <a:ext cx="1150937" cy="28082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>
            <a:lvl1pPr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1800" b="0" i="0">
                <a:solidFill>
                  <a:schemeClr val="tx1"/>
                </a:solidFill>
              </a:rPr>
              <a:t>Добродетельный</a:t>
            </a:r>
          </a:p>
        </p:txBody>
      </p:sp>
      <p:sp>
        <p:nvSpPr>
          <p:cNvPr id="15367" name="Oval 10"/>
          <p:cNvSpPr>
            <a:spLocks noChangeArrowheads="1"/>
          </p:cNvSpPr>
          <p:nvPr/>
        </p:nvSpPr>
        <p:spPr bwMode="auto">
          <a:xfrm rot="3422010">
            <a:off x="3742532" y="3361532"/>
            <a:ext cx="1150937" cy="27368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>
            <a:lvl1pPr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1800" b="0" i="0">
                <a:solidFill>
                  <a:schemeClr val="tx1"/>
                </a:solidFill>
              </a:rPr>
              <a:t>Добропорядочный</a:t>
            </a:r>
          </a:p>
        </p:txBody>
      </p:sp>
      <p:sp>
        <p:nvSpPr>
          <p:cNvPr id="15368" name="Oval 11"/>
          <p:cNvSpPr>
            <a:spLocks noChangeArrowheads="1"/>
          </p:cNvSpPr>
          <p:nvPr/>
        </p:nvSpPr>
        <p:spPr bwMode="auto">
          <a:xfrm rot="7324557">
            <a:off x="6780213" y="3321051"/>
            <a:ext cx="1150938" cy="2808287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>
            <a:lvl1pPr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1800" b="0" i="0">
                <a:solidFill>
                  <a:schemeClr val="tx1"/>
                </a:solidFill>
              </a:rPr>
              <a:t>Добросовестный</a:t>
            </a:r>
          </a:p>
        </p:txBody>
      </p:sp>
      <p:sp>
        <p:nvSpPr>
          <p:cNvPr id="15369" name="Oval 12"/>
          <p:cNvSpPr>
            <a:spLocks noChangeArrowheads="1"/>
          </p:cNvSpPr>
          <p:nvPr/>
        </p:nvSpPr>
        <p:spPr bwMode="auto">
          <a:xfrm rot="7413606">
            <a:off x="3671888" y="757238"/>
            <a:ext cx="1150938" cy="2735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rot="10800000" vert="eaVert" wrap="none" anchor="ctr"/>
          <a:lstStyle>
            <a:lvl1pPr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1800" b="0" i="0">
                <a:solidFill>
                  <a:schemeClr val="tx1"/>
                </a:solidFill>
              </a:rPr>
              <a:t>Добродетель</a:t>
            </a:r>
          </a:p>
        </p:txBody>
      </p:sp>
      <p:sp>
        <p:nvSpPr>
          <p:cNvPr id="15370" name="Oval 13"/>
          <p:cNvSpPr>
            <a:spLocks noChangeArrowheads="1"/>
          </p:cNvSpPr>
          <p:nvPr/>
        </p:nvSpPr>
        <p:spPr bwMode="auto">
          <a:xfrm>
            <a:off x="5087939" y="2492376"/>
            <a:ext cx="1584325" cy="1800225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2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r>
              <a:rPr lang="ru-RU" altLang="ru-RU" sz="2800" i="0">
                <a:solidFill>
                  <a:srgbClr val="FF0000"/>
                </a:solidFill>
              </a:rPr>
              <a:t>ДОБРО</a:t>
            </a:r>
          </a:p>
        </p:txBody>
      </p:sp>
    </p:spTree>
    <p:extLst>
      <p:ext uri="{BB962C8B-B14F-4D97-AF65-F5344CB8AC3E}">
        <p14:creationId xmlns:p14="http://schemas.microsoft.com/office/powerpoint/2010/main" val="76160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297853-6769-439D-A21A-03AD54F53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599768"/>
            <a:ext cx="8596668" cy="1320800"/>
          </a:xfrm>
        </p:spPr>
        <p:txBody>
          <a:bodyPr/>
          <a:lstStyle/>
          <a:p>
            <a:r>
              <a:rPr lang="ru-RU" dirty="0"/>
              <a:t>Разберите слово по составу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84817A-03BA-403E-81AB-8CA708FB0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703871"/>
            <a:ext cx="10515600" cy="34730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8800" dirty="0" smtClean="0"/>
              <a:t>доброжелательный</a:t>
            </a:r>
            <a:endParaRPr lang="ru-RU" sz="8800" dirty="0"/>
          </a:p>
        </p:txBody>
      </p:sp>
      <p:sp>
        <p:nvSpPr>
          <p:cNvPr id="5" name="Дуга 4">
            <a:extLst>
              <a:ext uri="{FF2B5EF4-FFF2-40B4-BE49-F238E27FC236}">
                <a16:creationId xmlns:a16="http://schemas.microsoft.com/office/drawing/2014/main" id="{A17359A7-03BE-4400-94B9-E6A347E2916E}"/>
              </a:ext>
            </a:extLst>
          </p:cNvPr>
          <p:cNvSpPr/>
          <p:nvPr/>
        </p:nvSpPr>
        <p:spPr>
          <a:xfrm rot="18733292">
            <a:off x="366330" y="2297821"/>
            <a:ext cx="3583702" cy="4037077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>
            <a:extLst>
              <a:ext uri="{FF2B5EF4-FFF2-40B4-BE49-F238E27FC236}">
                <a16:creationId xmlns:a16="http://schemas.microsoft.com/office/drawing/2014/main" id="{F270A28C-8795-4E84-A818-06C4ADFD0CA7}"/>
              </a:ext>
            </a:extLst>
          </p:cNvPr>
          <p:cNvSpPr/>
          <p:nvPr/>
        </p:nvSpPr>
        <p:spPr>
          <a:xfrm rot="18733292">
            <a:off x="3775197" y="2119236"/>
            <a:ext cx="3992678" cy="4502404"/>
          </a:xfrm>
          <a:prstGeom prst="arc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216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988" y="0"/>
            <a:ext cx="120740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20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8155"/>
            <a:ext cx="12192000" cy="6749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279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/>
              <a:t>Добрые </a:t>
            </a:r>
            <a:r>
              <a:rPr lang="ru-RU" b="1" dirty="0" smtClean="0"/>
              <a:t>дела для </a:t>
            </a:r>
            <a:r>
              <a:rPr lang="ru-RU" b="1" dirty="0"/>
              <a:t>семьи.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/>
              <a:t>     1. Помощь в трудовых делах ( мыть  посуду, вытирать пыль, протирать    полы…)</a:t>
            </a:r>
          </a:p>
          <a:p>
            <a:r>
              <a:rPr lang="ru-RU" sz="3600" dirty="0"/>
              <a:t>     2. Ухаживать за домашними питомцами.</a:t>
            </a:r>
          </a:p>
          <a:p>
            <a:r>
              <a:rPr lang="ru-RU" sz="3600" dirty="0"/>
              <a:t>    3. Заботливо относиться к старшим и младшим членам семьи.</a:t>
            </a:r>
          </a:p>
        </p:txBody>
      </p:sp>
    </p:spTree>
    <p:extLst>
      <p:ext uri="{BB962C8B-B14F-4D97-AF65-F5344CB8AC3E}">
        <p14:creationId xmlns:p14="http://schemas.microsoft.com/office/powerpoint/2010/main" val="49827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/>
              <a:t>Добрые дела для класса</a:t>
            </a:r>
            <a:r>
              <a:rPr lang="ru-RU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/>
              <a:t>     1. Выполнение поручений.</a:t>
            </a:r>
          </a:p>
          <a:p>
            <a:r>
              <a:rPr lang="ru-RU" sz="4000" dirty="0"/>
              <a:t>      2. Соблюдение правил       поведения.</a:t>
            </a:r>
          </a:p>
          <a:p>
            <a:r>
              <a:rPr lang="ru-RU" sz="4000" dirty="0"/>
              <a:t>     3. Уход за комнатными  растениями.</a:t>
            </a:r>
          </a:p>
          <a:p>
            <a:r>
              <a:rPr lang="ru-RU" sz="4000" dirty="0"/>
              <a:t>      4. Уборка кабинета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2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dirty="0"/>
              <a:t>Добрые дела для школы.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27648" y="1268761"/>
            <a:ext cx="7200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AutoNum type="arabicPeriod"/>
            </a:pPr>
            <a:r>
              <a:rPr lang="ru-RU" sz="3600" b="1" dirty="0"/>
              <a:t>Участие в акциях Добра:</a:t>
            </a:r>
          </a:p>
          <a:p>
            <a:r>
              <a:rPr lang="ru-RU" sz="3600" dirty="0"/>
              <a:t>«Чистый двор»</a:t>
            </a:r>
          </a:p>
          <a:p>
            <a:r>
              <a:rPr lang="ru-RU" sz="3600" dirty="0"/>
              <a:t>«Посади дерево»</a:t>
            </a:r>
          </a:p>
          <a:p>
            <a:r>
              <a:rPr lang="ru-RU" sz="3600" dirty="0"/>
              <a:t>Сбор макулатуры</a:t>
            </a:r>
          </a:p>
          <a:p>
            <a:r>
              <a:rPr lang="ru-RU" sz="3600" dirty="0"/>
              <a:t>Сбор отработанных батареек.</a:t>
            </a:r>
          </a:p>
          <a:p>
            <a:endParaRPr lang="ru-RU" sz="3600" dirty="0"/>
          </a:p>
          <a:p>
            <a:r>
              <a:rPr lang="ru-RU" sz="3600" b="1" dirty="0"/>
              <a:t>2.</a:t>
            </a:r>
            <a:r>
              <a:rPr lang="ru-RU" sz="3600" dirty="0"/>
              <a:t> Ремонт книг для школьной библиотеки.</a:t>
            </a:r>
          </a:p>
        </p:txBody>
      </p:sp>
    </p:spTree>
    <p:extLst>
      <p:ext uri="{BB962C8B-B14F-4D97-AF65-F5344CB8AC3E}">
        <p14:creationId xmlns:p14="http://schemas.microsoft.com/office/powerpoint/2010/main" val="2020879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8826"/>
            <a:ext cx="12192000" cy="6926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910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07568" y="188641"/>
            <a:ext cx="7920880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Дополнение к основному слову или понятию, чтобы сделать образ более выразительным, художественное определение для подчёркивания характерных свойств предмета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19736" y="5805264"/>
            <a:ext cx="2799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эпитет</a:t>
            </a:r>
          </a:p>
        </p:txBody>
      </p:sp>
    </p:spTree>
    <p:extLst>
      <p:ext uri="{BB962C8B-B14F-4D97-AF65-F5344CB8AC3E}">
        <p14:creationId xmlns:p14="http://schemas.microsoft.com/office/powerpoint/2010/main" val="400610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5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934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WordArt 2"/>
          <p:cNvSpPr>
            <a:spLocks noChangeArrowheads="1" noChangeShapeType="1" noTextEdit="1"/>
          </p:cNvSpPr>
          <p:nvPr/>
        </p:nvSpPr>
        <p:spPr bwMode="auto">
          <a:xfrm>
            <a:off x="4151313" y="0"/>
            <a:ext cx="4608512" cy="1619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5400" kern="10">
                <a:ln w="12700">
                  <a:solidFill>
                    <a:srgbClr val="CC99FF"/>
                  </a:solidFill>
                  <a:round/>
                  <a:headEnd/>
                  <a:tailEnd/>
                </a:ln>
                <a:solidFill>
                  <a:srgbClr val="800000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Monotype Corsiva"/>
              </a:rPr>
              <a:t>Пословицы</a:t>
            </a:r>
          </a:p>
        </p:txBody>
      </p:sp>
      <p:sp>
        <p:nvSpPr>
          <p:cNvPr id="16386" name="Text Box 3"/>
          <p:cNvSpPr txBox="1">
            <a:spLocks noChangeArrowheads="1"/>
          </p:cNvSpPr>
          <p:nvPr/>
        </p:nvSpPr>
        <p:spPr bwMode="auto">
          <a:xfrm>
            <a:off x="2259013" y="1720851"/>
            <a:ext cx="2324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1774825" y="1341438"/>
            <a:ext cx="33845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Доброе слово</a:t>
            </a:r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1774825" y="1844676"/>
            <a:ext cx="3384550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Не одежда красит человека,</a:t>
            </a:r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1774825" y="2349501"/>
            <a:ext cx="33845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Торопись на доброе дело,</a:t>
            </a:r>
          </a:p>
        </p:txBody>
      </p:sp>
      <p:sp>
        <p:nvSpPr>
          <p:cNvPr id="16390" name="Rectangle 7"/>
          <p:cNvSpPr>
            <a:spLocks noChangeArrowheads="1"/>
          </p:cNvSpPr>
          <p:nvPr/>
        </p:nvSpPr>
        <p:spPr bwMode="auto">
          <a:xfrm>
            <a:off x="1774825" y="2852738"/>
            <a:ext cx="33845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Не хвались серебром,</a:t>
            </a:r>
          </a:p>
        </p:txBody>
      </p:sp>
      <p:sp>
        <p:nvSpPr>
          <p:cNvPr id="16391" name="Rectangle 8"/>
          <p:cNvSpPr>
            <a:spLocks noChangeArrowheads="1"/>
          </p:cNvSpPr>
          <p:nvPr/>
        </p:nvSpPr>
        <p:spPr bwMode="auto">
          <a:xfrm>
            <a:off x="1774825" y="3357563"/>
            <a:ext cx="33845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Кто добро творит, </a:t>
            </a:r>
          </a:p>
        </p:txBody>
      </p:sp>
      <p:sp>
        <p:nvSpPr>
          <p:cNvPr id="16392" name="Rectangle 9"/>
          <p:cNvSpPr>
            <a:spLocks noChangeArrowheads="1"/>
          </p:cNvSpPr>
          <p:nvPr/>
        </p:nvSpPr>
        <p:spPr bwMode="auto">
          <a:xfrm>
            <a:off x="1774825" y="3860800"/>
            <a:ext cx="3384550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 ком добра нет, </a:t>
            </a:r>
          </a:p>
        </p:txBody>
      </p:sp>
      <p:sp>
        <p:nvSpPr>
          <p:cNvPr id="16393" name="Rectangle 10"/>
          <p:cNvSpPr>
            <a:spLocks noChangeArrowheads="1"/>
          </p:cNvSpPr>
          <p:nvPr/>
        </p:nvSpPr>
        <p:spPr bwMode="auto">
          <a:xfrm>
            <a:off x="1774825" y="4365626"/>
            <a:ext cx="33845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Не ищи красоты - </a:t>
            </a:r>
          </a:p>
        </p:txBody>
      </p:sp>
      <p:sp>
        <p:nvSpPr>
          <p:cNvPr id="16394" name="Rectangle 11"/>
          <p:cNvSpPr>
            <a:spLocks noChangeArrowheads="1"/>
          </p:cNvSpPr>
          <p:nvPr/>
        </p:nvSpPr>
        <p:spPr bwMode="auto">
          <a:xfrm>
            <a:off x="6888163" y="4221163"/>
            <a:ext cx="33845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 хвались добром.</a:t>
            </a:r>
          </a:p>
        </p:txBody>
      </p:sp>
      <p:sp>
        <p:nvSpPr>
          <p:cNvPr id="16395" name="Rectangle 12"/>
          <p:cNvSpPr>
            <a:spLocks noChangeArrowheads="1"/>
          </p:cNvSpPr>
          <p:nvPr/>
        </p:nvSpPr>
        <p:spPr bwMode="auto">
          <a:xfrm>
            <a:off x="6888163" y="3789364"/>
            <a:ext cx="3384550" cy="2873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ищи доброты.</a:t>
            </a:r>
          </a:p>
        </p:txBody>
      </p:sp>
      <p:sp>
        <p:nvSpPr>
          <p:cNvPr id="16396" name="Rectangle 13"/>
          <p:cNvSpPr>
            <a:spLocks noChangeArrowheads="1"/>
          </p:cNvSpPr>
          <p:nvPr/>
        </p:nvSpPr>
        <p:spPr bwMode="auto">
          <a:xfrm>
            <a:off x="6959600" y="3357564"/>
            <a:ext cx="3384550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 худое само приспеет.</a:t>
            </a:r>
          </a:p>
        </p:txBody>
      </p:sp>
      <p:sp>
        <p:nvSpPr>
          <p:cNvPr id="16397" name="Rectangle 14"/>
          <p:cNvSpPr>
            <a:spLocks noChangeArrowheads="1"/>
          </p:cNvSpPr>
          <p:nvPr/>
        </p:nvSpPr>
        <p:spPr bwMode="auto">
          <a:xfrm>
            <a:off x="6959600" y="5157788"/>
            <a:ext cx="3384550" cy="3603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в том и правды мало.</a:t>
            </a:r>
          </a:p>
        </p:txBody>
      </p:sp>
      <p:sp>
        <p:nvSpPr>
          <p:cNvPr id="16398" name="Rectangle 15"/>
          <p:cNvSpPr>
            <a:spLocks noChangeArrowheads="1"/>
          </p:cNvSpPr>
          <p:nvPr/>
        </p:nvSpPr>
        <p:spPr bwMode="auto">
          <a:xfrm>
            <a:off x="6959600" y="2276475"/>
            <a:ext cx="33845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того Бог отблагодарит.</a:t>
            </a:r>
          </a:p>
        </p:txBody>
      </p:sp>
      <p:sp>
        <p:nvSpPr>
          <p:cNvPr id="16399" name="Rectangle 16"/>
          <p:cNvSpPr>
            <a:spLocks noChangeArrowheads="1"/>
          </p:cNvSpPr>
          <p:nvPr/>
        </p:nvSpPr>
        <p:spPr bwMode="auto">
          <a:xfrm>
            <a:off x="6959600" y="1844676"/>
            <a:ext cx="33845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и кошке приятно.</a:t>
            </a:r>
          </a:p>
        </p:txBody>
      </p:sp>
      <p:sp>
        <p:nvSpPr>
          <p:cNvPr id="16400" name="Rectangle 17"/>
          <p:cNvSpPr>
            <a:spLocks noChangeArrowheads="1"/>
          </p:cNvSpPr>
          <p:nvPr/>
        </p:nvSpPr>
        <p:spPr bwMode="auto">
          <a:xfrm>
            <a:off x="6959600" y="1341438"/>
            <a:ext cx="33845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 его добрые дела.</a:t>
            </a:r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>
            <a:off x="5159375" y="1557339"/>
            <a:ext cx="1728788" cy="50323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71" name="Line 19"/>
          <p:cNvSpPr>
            <a:spLocks noChangeShapeType="1"/>
          </p:cNvSpPr>
          <p:nvPr/>
        </p:nvSpPr>
        <p:spPr bwMode="auto">
          <a:xfrm flipV="1">
            <a:off x="5159376" y="1628775"/>
            <a:ext cx="1800225" cy="4318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72" name="Line 20"/>
          <p:cNvSpPr>
            <a:spLocks noChangeShapeType="1"/>
          </p:cNvSpPr>
          <p:nvPr/>
        </p:nvSpPr>
        <p:spPr bwMode="auto">
          <a:xfrm>
            <a:off x="5159375" y="2565400"/>
            <a:ext cx="1657350" cy="9350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73" name="Line 21"/>
          <p:cNvSpPr>
            <a:spLocks noChangeShapeType="1"/>
          </p:cNvSpPr>
          <p:nvPr/>
        </p:nvSpPr>
        <p:spPr bwMode="auto">
          <a:xfrm flipV="1">
            <a:off x="5232401" y="3860800"/>
            <a:ext cx="1655763" cy="6921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74" name="Line 22"/>
          <p:cNvSpPr>
            <a:spLocks noChangeShapeType="1"/>
          </p:cNvSpPr>
          <p:nvPr/>
        </p:nvSpPr>
        <p:spPr bwMode="auto">
          <a:xfrm>
            <a:off x="5232401" y="3068639"/>
            <a:ext cx="1584325" cy="13684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75" name="Line 23"/>
          <p:cNvSpPr>
            <a:spLocks noChangeShapeType="1"/>
          </p:cNvSpPr>
          <p:nvPr/>
        </p:nvSpPr>
        <p:spPr bwMode="auto">
          <a:xfrm flipV="1">
            <a:off x="5159375" y="2492375"/>
            <a:ext cx="1728788" cy="10810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76" name="Line 24"/>
          <p:cNvSpPr>
            <a:spLocks noChangeShapeType="1"/>
          </p:cNvSpPr>
          <p:nvPr/>
        </p:nvSpPr>
        <p:spPr bwMode="auto">
          <a:xfrm>
            <a:off x="5159375" y="4005263"/>
            <a:ext cx="1728788" cy="1295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408" name="Rectangle 25"/>
          <p:cNvSpPr>
            <a:spLocks noChangeArrowheads="1"/>
          </p:cNvSpPr>
          <p:nvPr/>
        </p:nvSpPr>
        <p:spPr bwMode="auto">
          <a:xfrm>
            <a:off x="1774825" y="4365626"/>
            <a:ext cx="3384550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Не ищи красоты - </a:t>
            </a:r>
          </a:p>
        </p:txBody>
      </p:sp>
      <p:sp>
        <p:nvSpPr>
          <p:cNvPr id="16409" name="Rectangle 26"/>
          <p:cNvSpPr>
            <a:spLocks noChangeArrowheads="1"/>
          </p:cNvSpPr>
          <p:nvPr/>
        </p:nvSpPr>
        <p:spPr bwMode="auto">
          <a:xfrm>
            <a:off x="1774825" y="4797425"/>
            <a:ext cx="33845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Доброе слово</a:t>
            </a:r>
            <a:r>
              <a:rPr lang="en-US"/>
              <a:t> </a:t>
            </a:r>
            <a:r>
              <a:rPr lang="ru-RU"/>
              <a:t>лечит,</a:t>
            </a:r>
          </a:p>
        </p:txBody>
      </p:sp>
      <p:sp>
        <p:nvSpPr>
          <p:cNvPr id="16410" name="Rectangle 27"/>
          <p:cNvSpPr>
            <a:spLocks noChangeArrowheads="1"/>
          </p:cNvSpPr>
          <p:nvPr/>
        </p:nvSpPr>
        <p:spPr bwMode="auto">
          <a:xfrm>
            <a:off x="6888163" y="2781300"/>
            <a:ext cx="33845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а злое калечит </a:t>
            </a:r>
          </a:p>
        </p:txBody>
      </p:sp>
      <p:sp>
        <p:nvSpPr>
          <p:cNvPr id="16411" name="Rectangle 28"/>
          <p:cNvSpPr>
            <a:spLocks noChangeArrowheads="1"/>
          </p:cNvSpPr>
          <p:nvPr/>
        </p:nvSpPr>
        <p:spPr bwMode="auto">
          <a:xfrm>
            <a:off x="1774825" y="5300663"/>
            <a:ext cx="33845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Без добрых дел</a:t>
            </a:r>
          </a:p>
        </p:txBody>
      </p:sp>
      <p:sp>
        <p:nvSpPr>
          <p:cNvPr id="16412" name="Rectangle 29"/>
          <p:cNvSpPr>
            <a:spLocks noChangeArrowheads="1"/>
          </p:cNvSpPr>
          <p:nvPr/>
        </p:nvSpPr>
        <p:spPr bwMode="auto">
          <a:xfrm>
            <a:off x="6888163" y="4652963"/>
            <a:ext cx="3384550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/>
              <a:t>нет доброго имени.</a:t>
            </a:r>
          </a:p>
        </p:txBody>
      </p:sp>
      <p:sp>
        <p:nvSpPr>
          <p:cNvPr id="23582" name="Line 30"/>
          <p:cNvSpPr>
            <a:spLocks noChangeShapeType="1"/>
          </p:cNvSpPr>
          <p:nvPr/>
        </p:nvSpPr>
        <p:spPr bwMode="auto">
          <a:xfrm>
            <a:off x="5159375" y="4005263"/>
            <a:ext cx="1728788" cy="1295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84" name="Line 32"/>
          <p:cNvSpPr>
            <a:spLocks noChangeShapeType="1"/>
          </p:cNvSpPr>
          <p:nvPr/>
        </p:nvSpPr>
        <p:spPr bwMode="auto">
          <a:xfrm flipV="1">
            <a:off x="5159376" y="2924175"/>
            <a:ext cx="1800225" cy="208915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85" name="Line 33"/>
          <p:cNvSpPr>
            <a:spLocks noChangeShapeType="1"/>
          </p:cNvSpPr>
          <p:nvPr/>
        </p:nvSpPr>
        <p:spPr bwMode="auto">
          <a:xfrm flipV="1">
            <a:off x="5159375" y="4868863"/>
            <a:ext cx="1728788" cy="647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05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3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3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3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23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70" grpId="0" animBg="1"/>
      <p:bldP spid="23571" grpId="0" animBg="1"/>
      <p:bldP spid="23572" grpId="0" animBg="1"/>
      <p:bldP spid="23573" grpId="0" animBg="1"/>
      <p:bldP spid="23574" grpId="0" animBg="1"/>
      <p:bldP spid="23575" grpId="0" animBg="1"/>
      <p:bldP spid="23576" grpId="0" animBg="1"/>
      <p:bldP spid="23582" grpId="0" animBg="1"/>
      <p:bldP spid="23584" grpId="0" animBg="1"/>
      <p:bldP spid="2358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ъект 2"/>
          <p:cNvSpPr>
            <a:spLocks noGrp="1"/>
          </p:cNvSpPr>
          <p:nvPr>
            <p:ph idx="4294967295"/>
          </p:nvPr>
        </p:nvSpPr>
        <p:spPr>
          <a:xfrm>
            <a:off x="2424113" y="1916113"/>
            <a:ext cx="7632700" cy="4392612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ru-RU" sz="3900" dirty="0">
                <a:solidFill>
                  <a:srgbClr val="FF0000"/>
                </a:solidFill>
                <a:latin typeface="Monotype Corsiva" pitchFamily="66" charset="0"/>
              </a:rPr>
              <a:t>Как вы понимаете смысл пословиц ?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900" dirty="0" smtClean="0">
                <a:solidFill>
                  <a:srgbClr val="FF0000"/>
                </a:solidFill>
                <a:latin typeface="Monotype Corsiva" pitchFamily="66" charset="0"/>
              </a:rPr>
              <a:t>1 колонка </a:t>
            </a:r>
            <a:r>
              <a:rPr lang="ru-RU" sz="3100" dirty="0" smtClean="0">
                <a:solidFill>
                  <a:schemeClr val="hlink"/>
                </a:solidFill>
                <a:latin typeface="Monotype Corsiva" pitchFamily="66" charset="0"/>
              </a:rPr>
              <a:t>«Без добрых дел нет доброго    имени»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500" dirty="0" smtClean="0">
                <a:solidFill>
                  <a:srgbClr val="FF0000"/>
                </a:solidFill>
                <a:latin typeface="Monotype Corsiva" pitchFamily="66" charset="0"/>
              </a:rPr>
              <a:t>2 колонка </a:t>
            </a:r>
            <a:r>
              <a:rPr lang="ru-RU" sz="3100" dirty="0">
                <a:solidFill>
                  <a:schemeClr val="hlink"/>
                </a:solidFill>
                <a:latin typeface="Monotype Corsiva" pitchFamily="66" charset="0"/>
              </a:rPr>
              <a:t>«Не одежда красит человека,   а его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100" dirty="0">
                <a:solidFill>
                  <a:schemeClr val="hlink"/>
                </a:solidFill>
                <a:latin typeface="Monotype Corsiva" pitchFamily="66" charset="0"/>
              </a:rPr>
              <a:t>                       добрые дела»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500" dirty="0">
                <a:solidFill>
                  <a:srgbClr val="FF0000"/>
                </a:solidFill>
                <a:latin typeface="Monotype Corsiva" pitchFamily="66" charset="0"/>
              </a:rPr>
              <a:t>3 </a:t>
            </a:r>
            <a:r>
              <a:rPr lang="ru-RU" sz="3500" dirty="0" smtClean="0">
                <a:solidFill>
                  <a:srgbClr val="FF0000"/>
                </a:solidFill>
                <a:latin typeface="Monotype Corsiva" pitchFamily="66" charset="0"/>
              </a:rPr>
              <a:t>колонка</a:t>
            </a:r>
            <a:r>
              <a:rPr lang="ru-RU" sz="3100" dirty="0" smtClean="0">
                <a:latin typeface="Monotype Corsiva" pitchFamily="66" charset="0"/>
              </a:rPr>
              <a:t> </a:t>
            </a:r>
            <a:r>
              <a:rPr lang="ru-RU" sz="3100" dirty="0">
                <a:solidFill>
                  <a:schemeClr val="hlink"/>
                </a:solidFill>
                <a:latin typeface="Monotype Corsiva" pitchFamily="66" charset="0"/>
              </a:rPr>
              <a:t>«Доброе слово лечит, а злое калечит»</a:t>
            </a:r>
            <a:r>
              <a:rPr lang="ru-RU" sz="3100" dirty="0">
                <a:latin typeface="Monotype Corsiva" pitchFamily="66" charset="0"/>
              </a:rPr>
              <a:t> 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3100" dirty="0">
                <a:latin typeface="Monotype Corsiva" pitchFamily="66" charset="0"/>
              </a:rPr>
              <a:t>                     </a:t>
            </a:r>
          </a:p>
          <a:p>
            <a:pPr marL="0" indent="0">
              <a:lnSpc>
                <a:spcPct val="80000"/>
              </a:lnSpc>
            </a:pPr>
            <a:endParaRPr lang="ru-RU" sz="3100" dirty="0">
              <a:latin typeface="Monotype Corsiva" pitchFamily="66" charset="0"/>
            </a:endParaRPr>
          </a:p>
        </p:txBody>
      </p:sp>
      <p:sp>
        <p:nvSpPr>
          <p:cNvPr id="184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92313" y="260350"/>
            <a:ext cx="8229600" cy="1143000"/>
          </a:xfrm>
        </p:spPr>
        <p:txBody>
          <a:bodyPr/>
          <a:lstStyle/>
          <a:p>
            <a:pPr eaLnBrk="1" hangingPunct="1"/>
            <a:endParaRPr lang="ru-RU" sz="5400" dirty="0">
              <a:solidFill>
                <a:schemeClr val="hlink"/>
              </a:solidFill>
              <a:latin typeface="Monotype Corsiva" pitchFamily="66" charset="0"/>
            </a:endParaRPr>
          </a:p>
        </p:txBody>
      </p:sp>
      <p:pic>
        <p:nvPicPr>
          <p:cNvPr id="17411" name="Picture 4" descr="http://im5-tub-ru.yandex.net/i?id=331849006-6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5188" y="404813"/>
            <a:ext cx="1676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26322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4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4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3EE483-4073-4703-A411-6967E5845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472AE63-D695-4ECD-8BFD-E12BA17F1C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425419"/>
          </a:xfrm>
        </p:spPr>
      </p:pic>
    </p:spTree>
    <p:extLst>
      <p:ext uri="{BB962C8B-B14F-4D97-AF65-F5344CB8AC3E}">
        <p14:creationId xmlns:p14="http://schemas.microsoft.com/office/powerpoint/2010/main" val="352327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6D6EE2-61BC-4396-A2E3-6F698212EE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602673"/>
            <a:ext cx="9603275" cy="1870363"/>
          </a:xfrm>
        </p:spPr>
        <p:txBody>
          <a:bodyPr>
            <a:normAutofit/>
          </a:bodyPr>
          <a:lstStyle/>
          <a:p>
            <a:pPr algn="ctr"/>
            <a:endParaRPr lang="ru-RU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45C2895-0CEA-4360-8CA8-EA01A0ACA3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88490"/>
            <a:ext cx="12113342" cy="6769510"/>
          </a:xfrm>
        </p:spPr>
      </p:pic>
    </p:spTree>
    <p:extLst>
      <p:ext uri="{BB962C8B-B14F-4D97-AF65-F5344CB8AC3E}">
        <p14:creationId xmlns:p14="http://schemas.microsoft.com/office/powerpoint/2010/main" val="373680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8E6AEF-E132-4317-A620-E3B28B522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Подведем итоги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18A2BA6-E667-4FE8-8837-69860E79B9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0639"/>
            <a:ext cx="12192000" cy="7913077"/>
          </a:xfrm>
        </p:spPr>
      </p:pic>
    </p:spTree>
    <p:extLst>
      <p:ext uri="{BB962C8B-B14F-4D97-AF65-F5344CB8AC3E}">
        <p14:creationId xmlns:p14="http://schemas.microsoft.com/office/powerpoint/2010/main" val="139612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Дорога добра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25604" name="Picture 4" descr="фото 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15019" cy="6754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8629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A7455A-7F8A-4F3C-A993-A876E9320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89452" y="492370"/>
            <a:ext cx="5765402" cy="1024704"/>
          </a:xfrm>
        </p:spPr>
        <p:txBody>
          <a:bodyPr>
            <a:normAutofit/>
          </a:bodyPr>
          <a:lstStyle/>
          <a:p>
            <a:r>
              <a:rPr lang="ru-RU" dirty="0" smtClean="0"/>
              <a:t>Зачем </a:t>
            </a:r>
            <a:r>
              <a:rPr lang="ru-RU" dirty="0"/>
              <a:t>нужны эпитеты?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2DB0B56-1E84-41CB-B49E-4536177DB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4708" y="2264898"/>
            <a:ext cx="6372664" cy="3207434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sz="3600" dirty="0"/>
              <a:t>помогают нам узнать о внешности</a:t>
            </a:r>
            <a:endParaRPr lang="en-US" sz="3600" dirty="0"/>
          </a:p>
          <a:p>
            <a:pPr marL="457200" indent="-457200">
              <a:buAutoNum type="arabicPeriod"/>
            </a:pPr>
            <a:r>
              <a:rPr lang="ru-RU" sz="3600" dirty="0"/>
              <a:t>Характере</a:t>
            </a:r>
          </a:p>
          <a:p>
            <a:pPr marL="457200" indent="-457200">
              <a:buAutoNum type="arabicPeriod"/>
            </a:pPr>
            <a:r>
              <a:rPr lang="ru-RU" sz="3600" dirty="0"/>
              <a:t>Добрый или злой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34918CB-D69E-439E-89AE-49ED233B4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776" y="290203"/>
            <a:ext cx="4180781" cy="5763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48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AABC62-F299-4E08-9A96-53D0A72C7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1175" y="804519"/>
            <a:ext cx="9563679" cy="1049235"/>
          </a:xfrm>
        </p:spPr>
        <p:txBody>
          <a:bodyPr>
            <a:normAutofit/>
          </a:bodyPr>
          <a:lstStyle/>
          <a:p>
            <a:r>
              <a:rPr lang="ru-RU" sz="6000" b="1" dirty="0"/>
              <a:t>Добрый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96903C-B3C1-4944-B49C-7E4125D86F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2331" y="548640"/>
            <a:ext cx="5092505" cy="11816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6000" dirty="0"/>
              <a:t>молодец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BFAE54D-98E8-4ED4-8A63-9D11063D9D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308" y="1848714"/>
            <a:ext cx="7014053" cy="470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52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2926BD-64FF-4547-80CA-B72112251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красна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D37FCF-730B-4A2D-B391-45E8B66C07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4708" y="576776"/>
            <a:ext cx="5920146" cy="48895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/>
              <a:t>девица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2C4AE9E-5C22-433D-A95C-F39E518B82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804" y="1853754"/>
            <a:ext cx="3193843" cy="4575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275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5D4355-D5DF-4445-9186-97E77E349C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/>
              <a:t>ясный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882A471-6114-4C07-8067-314A3DA26D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0129" y="464235"/>
            <a:ext cx="5624725" cy="5002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/>
              <a:t>сокол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902512-277A-4345-9CAA-9416A022B3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9039" y="1853753"/>
            <a:ext cx="9039354" cy="4540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510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F80075-02F4-4964-943C-C7EDD9F1BC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/>
              <a:t>наливное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2CC5BE-241E-4C69-AE82-9FEBD4EA6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92290" y="584130"/>
            <a:ext cx="5287100" cy="48614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000" dirty="0" smtClean="0"/>
              <a:t>яблочко</a:t>
            </a:r>
            <a:endParaRPr lang="ru-RU" sz="60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D7558BC-F558-4759-9E0C-1B871F066C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357" y="1853754"/>
            <a:ext cx="8090158" cy="464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82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9EF690-2736-4608-A82E-1B004ABD34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ихо</a:t>
            </a:r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6B37A56-8CEA-4802-A77F-2FF589DA4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46917" y="604911"/>
            <a:ext cx="6133514" cy="28240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/>
              <a:t>одноглазое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BBCD2B3-1574-4892-9CEF-83B546EF80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853754"/>
            <a:ext cx="6096000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045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168</TotalTime>
  <Words>530</Words>
  <Application>Microsoft Office PowerPoint</Application>
  <PresentationFormat>Широкоэкранный</PresentationFormat>
  <Paragraphs>123</Paragraphs>
  <Slides>36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4" baseType="lpstr">
      <vt:lpstr>Arial</vt:lpstr>
      <vt:lpstr>Arial Black</vt:lpstr>
      <vt:lpstr>Monotype Corsiva</vt:lpstr>
      <vt:lpstr>Tahoma</vt:lpstr>
      <vt:lpstr>Times New Roman</vt:lpstr>
      <vt:lpstr>Trebuchet MS</vt:lpstr>
      <vt:lpstr>Wingdings 3</vt:lpstr>
      <vt:lpstr>Аспект</vt:lpstr>
      <vt:lpstr>Красна сказка складом, а песня ладом</vt:lpstr>
      <vt:lpstr>Презентация PowerPoint</vt:lpstr>
      <vt:lpstr>Презентация PowerPoint</vt:lpstr>
      <vt:lpstr>Зачем нужны эпитеты?</vt:lpstr>
      <vt:lpstr>Добрый </vt:lpstr>
      <vt:lpstr>красна</vt:lpstr>
      <vt:lpstr>ясный</vt:lpstr>
      <vt:lpstr>наливное</vt:lpstr>
      <vt:lpstr>Лихо  </vt:lpstr>
      <vt:lpstr>Кощей </vt:lpstr>
      <vt:lpstr>Баба- яга</vt:lpstr>
      <vt:lpstr>Змей</vt:lpstr>
      <vt:lpstr>Презентация PowerPoint</vt:lpstr>
      <vt:lpstr>Презентация PowerPoint</vt:lpstr>
      <vt:lpstr> какие образы в народных сказках, песнях, былинах сопровождают данные эпитеты?</vt:lpstr>
      <vt:lpstr>Презентация PowerPoint</vt:lpstr>
      <vt:lpstr>В русских народных сказках и былинах слово добрый часто становится эпитетом: </vt:lpstr>
      <vt:lpstr>Презентация PowerPoint</vt:lpstr>
      <vt:lpstr>Сколько значений имеет слово добрый?</vt:lpstr>
      <vt:lpstr>Составьте предложения с сочетанием слов:</vt:lpstr>
      <vt:lpstr>Добро </vt:lpstr>
      <vt:lpstr>Презентация PowerPoint</vt:lpstr>
      <vt:lpstr>Разберите слово по составу</vt:lpstr>
      <vt:lpstr>Презентация PowerPoint</vt:lpstr>
      <vt:lpstr>Презентация PowerPoint</vt:lpstr>
      <vt:lpstr>Добрые дела для семьи.</vt:lpstr>
      <vt:lpstr>Добрые дела для класса.</vt:lpstr>
      <vt:lpstr>Добрые дела для школы.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Подведем итоги</vt:lpstr>
      <vt:lpstr>Дорога добра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 сказка складом, а песня ладом</dc:title>
  <dc:creator>Пользователь</dc:creator>
  <cp:lastModifiedBy>Админ</cp:lastModifiedBy>
  <cp:revision>33</cp:revision>
  <dcterms:created xsi:type="dcterms:W3CDTF">2020-10-01T11:07:32Z</dcterms:created>
  <dcterms:modified xsi:type="dcterms:W3CDTF">2023-02-03T03:52:51Z</dcterms:modified>
</cp:coreProperties>
</file>