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7" r:id="rId4"/>
    <p:sldId id="288" r:id="rId5"/>
    <p:sldId id="289" r:id="rId6"/>
    <p:sldId id="292" r:id="rId7"/>
    <p:sldId id="278" r:id="rId8"/>
    <p:sldId id="286" r:id="rId9"/>
    <p:sldId id="279" r:id="rId10"/>
    <p:sldId id="280" r:id="rId11"/>
    <p:sldId id="281" r:id="rId12"/>
    <p:sldId id="282" r:id="rId13"/>
    <p:sldId id="287" r:id="rId14"/>
    <p:sldId id="290" r:id="rId15"/>
    <p:sldId id="291" r:id="rId16"/>
    <p:sldId id="283" r:id="rId17"/>
    <p:sldId id="284" r:id="rId18"/>
    <p:sldId id="28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50" y="4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62664" cy="1802631"/>
          </a:xfrm>
        </p:spPr>
        <p:txBody>
          <a:bodyPr>
            <a:normAutofit/>
          </a:bodyPr>
          <a:lstStyle/>
          <a:p>
            <a:r>
              <a:rPr lang="ru-RU" dirty="0" smtClean="0"/>
              <a:t>Сила тока. Электрическая цепь.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8</a:t>
            </a:r>
            <a:r>
              <a:rPr lang="ru-RU" dirty="0" smtClean="0"/>
              <a:t>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97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260648"/>
                <a:ext cx="8208912" cy="6336704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dirty="0" smtClean="0"/>
                  <a:t>	</a:t>
                </a:r>
                <a:r>
                  <a:rPr lang="ru-RU" dirty="0" smtClean="0">
                    <a:solidFill>
                      <a:srgbClr val="FF0000"/>
                    </a:solidFill>
                  </a:rPr>
                  <a:t>Сила тока </a:t>
                </a:r>
                <a:r>
                  <a:rPr lang="ru-RU" dirty="0" smtClean="0"/>
                  <a:t>– это физическая величина, равная отношению заряда, прошедшего через поперечное сечение проводника, ко времени прохождения заряда</a:t>
                </a:r>
                <a:endParaRPr lang="ru-RU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𝐼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𝑞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en-US" b="0" dirty="0" smtClean="0"/>
              </a:p>
              <a:p>
                <a:pPr marL="0" indent="0">
                  <a:buNone/>
                </a:pPr>
                <a:endParaRPr lang="ru-RU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𝐼</m:t>
                    </m:r>
                    <m:r>
                      <a:rPr lang="en-US" b="0" i="1" smtClean="0">
                        <a:latin typeface="Cambria Math"/>
                      </a:rPr>
                      <m:t> −сила тока</m:t>
                    </m:r>
                  </m:oMath>
                </a14:m>
                <a:r>
                  <a:rPr lang="ru-RU" b="0" dirty="0" smtClean="0"/>
                  <a:t>, А (Ампер);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𝑞</m:t>
                      </m:r>
                      <m:r>
                        <a:rPr lang="en-US" b="0" i="1" smtClean="0">
                          <a:latin typeface="Cambria Math"/>
                        </a:rPr>
                        <m:t> −заряд, прошедший через </m:t>
                      </m:r>
                    </m:oMath>
                  </m:oMathPara>
                </a14:m>
                <a:endParaRPr lang="ru-RU" b="0" i="1" dirty="0" smtClean="0">
                  <a:latin typeface="Cambria Math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поперечное сечение проводника</m:t>
                    </m:r>
                  </m:oMath>
                </a14:m>
                <a:r>
                  <a:rPr lang="ru-RU" dirty="0" smtClean="0"/>
                  <a:t>, Кл;</a:t>
                </a:r>
              </a:p>
              <a:p>
                <a:pPr marL="0" indent="0">
                  <a:buNone/>
                </a:pPr>
                <a:r>
                  <a:rPr lang="en-US" dirty="0" smtClean="0"/>
                  <a:t>t -  </a:t>
                </a:r>
                <a:r>
                  <a:rPr lang="ru-RU" dirty="0" smtClean="0"/>
                  <a:t>время, с.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260648"/>
                <a:ext cx="8208912" cy="6336704"/>
              </a:xfrm>
              <a:blipFill rotWithShape="1">
                <a:blip r:embed="rId2"/>
                <a:stretch>
                  <a:fillRect l="-1930" t="-12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Прямоугольник 3"/>
          <p:cNvSpPr/>
          <p:nvPr/>
        </p:nvSpPr>
        <p:spPr>
          <a:xfrm>
            <a:off x="3851920" y="2276872"/>
            <a:ext cx="1944216" cy="10081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132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260648"/>
                <a:ext cx="8003232" cy="586551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1 Ампер – это такая сила тока, при которой 2 проводника длиной 1 метр взаимодействуют с силой </a:t>
                </a:r>
                <a14:m>
                  <m:oMath xmlns:m="http://schemas.openxmlformats.org/officeDocument/2006/math">
                    <m:r>
                      <a:rPr lang="ru-RU" b="0" i="1" smtClean="0">
                        <a:latin typeface="Cambria Math"/>
                      </a:rPr>
                      <m:t>2</m:t>
                    </m:r>
                    <m:r>
                      <a:rPr lang="ru-RU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ru-RU" dirty="0" smtClean="0"/>
                  <a:t> Ньютона.</a:t>
                </a:r>
              </a:p>
              <a:p>
                <a:pPr marL="0" indent="0">
                  <a:buNone/>
                </a:pPr>
                <a:r>
                  <a:rPr lang="ru-RU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260648"/>
                <a:ext cx="8003232" cy="5865515"/>
              </a:xfrm>
              <a:blipFill rotWithShape="1">
                <a:blip r:embed="rId2"/>
                <a:stretch>
                  <a:fillRect l="-1904" t="-1351" r="-213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2" t="24066" r="74616" b="9702"/>
          <a:stretch/>
        </p:blipFill>
        <p:spPr bwMode="auto">
          <a:xfrm>
            <a:off x="1979712" y="1853434"/>
            <a:ext cx="2292824" cy="4844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2" t="23274" r="74125" b="14972"/>
          <a:stretch/>
        </p:blipFill>
        <p:spPr bwMode="auto">
          <a:xfrm>
            <a:off x="5580112" y="1829390"/>
            <a:ext cx="2332155" cy="4824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4040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u="sng" dirty="0" smtClean="0"/>
              <a:t>Кратные и дольные единицы измерения:</a:t>
            </a:r>
            <a:endParaRPr lang="ru-RU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:r>
                  <a:rPr lang="ru-RU" dirty="0" smtClean="0"/>
                  <a:t>1 мА=0,001А=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−3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А</m:t>
                    </m:r>
                  </m:oMath>
                </a14:m>
                <a:endParaRPr lang="ru-RU" dirty="0" smtClean="0"/>
              </a:p>
              <a:p>
                <a:pPr marL="0" indent="0" algn="ctr">
                  <a:buNone/>
                </a:pPr>
                <a:r>
                  <a:rPr lang="ru-RU" dirty="0" smtClean="0"/>
                  <a:t>1 мкА=0,000001А=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</a:rPr>
                          <m:t>−6</m:t>
                        </m:r>
                      </m:sup>
                    </m:sSup>
                    <m:r>
                      <a:rPr lang="ru-RU" b="0" i="1" smtClean="0">
                        <a:latin typeface="Cambria Math"/>
                      </a:rPr>
                      <m:t>А</m:t>
                    </m:r>
                  </m:oMath>
                </a14:m>
                <a:endParaRPr lang="ru-RU" dirty="0" smtClean="0"/>
              </a:p>
              <a:p>
                <a:pPr marL="0" indent="0" algn="ctr">
                  <a:buNone/>
                </a:pPr>
                <a:r>
                  <a:rPr lang="ru-RU" dirty="0"/>
                  <a:t>1 </a:t>
                </a:r>
                <a:r>
                  <a:rPr lang="ru-RU" dirty="0" smtClean="0"/>
                  <a:t>кА=1000А</a:t>
                </a:r>
                <a:r>
                  <a:rPr lang="ru-RU" dirty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latin typeface="Cambria Math"/>
                          </a:rPr>
                        </m:ctrlPr>
                      </m:sSupPr>
                      <m:e>
                        <m:r>
                          <a:rPr lang="ru-RU" i="1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ru-RU" i="1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ru-RU" i="1">
                        <a:latin typeface="Cambria Math"/>
                      </a:rPr>
                      <m:t>А</m:t>
                    </m:r>
                  </m:oMath>
                </a14:m>
                <a:endParaRPr lang="ru-RU" dirty="0"/>
              </a:p>
              <a:p>
                <a:pPr marL="0" indent="0" algn="ctr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8" t="36754" r="35805" b="34888"/>
          <a:stretch/>
        </p:blipFill>
        <p:spPr bwMode="auto">
          <a:xfrm>
            <a:off x="242520" y="3717032"/>
            <a:ext cx="8825061" cy="2434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2950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Выполните упражнения: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Переведите в СИ: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0,5 кА=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100 мкА=</a:t>
            </a:r>
          </a:p>
          <a:p>
            <a:pPr marL="0" indent="0">
              <a:buNone/>
            </a:pPr>
            <a:r>
              <a:rPr lang="ru-RU" dirty="0"/>
              <a:t>	2</a:t>
            </a:r>
            <a:r>
              <a:rPr lang="ru-RU" dirty="0" smtClean="0"/>
              <a:t> мА=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0,08 кА=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2000 мкА=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55 мА=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756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 ответы: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Переведите в СИ: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0,5 кА=500А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100 мкА=0,0001А</a:t>
            </a:r>
          </a:p>
          <a:p>
            <a:pPr marL="0" indent="0">
              <a:buNone/>
            </a:pPr>
            <a:r>
              <a:rPr lang="ru-RU" dirty="0"/>
              <a:t>	2</a:t>
            </a:r>
            <a:r>
              <a:rPr lang="ru-RU" dirty="0" smtClean="0"/>
              <a:t> мА=0,002А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0,08 кА=80А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2000 мкА=0,002А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55 мА=0,055А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2322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6752"/>
            <a:ext cx="8003232" cy="4929411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По </a:t>
            </a:r>
            <a:r>
              <a:rPr lang="ru-RU" dirty="0"/>
              <a:t>спирали электрической лампы проходит 540 Кл электричества за каждые 5 минут. Чему равна сила тока в лампе</a:t>
            </a:r>
            <a:r>
              <a:rPr lang="ru-RU" dirty="0" smtClean="0"/>
              <a:t>?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/>
              <a:t>Сколько времени длится молния, если при ее электрическом разряде протекает заряд 25 Кл при силе тока 25 кА</a:t>
            </a:r>
            <a:r>
              <a:rPr lang="ru-RU" dirty="0" smtClean="0"/>
              <a:t>?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ru-RU" dirty="0"/>
              <a:t>Определите число электронов, которые проходят за 1 секунду через поперечное сечение проводника при силе тока 0,8 мкА</a:t>
            </a:r>
            <a:r>
              <a:rPr lang="ru-RU" dirty="0" smtClean="0"/>
              <a:t>.</a:t>
            </a: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0671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683568" y="1124744"/>
                <a:ext cx="8003232" cy="5001419"/>
              </a:xfrm>
            </p:spPr>
            <p:txBody>
              <a:bodyPr/>
              <a:lstStyle/>
              <a:p>
                <a:pPr marL="514350" indent="-514350">
                  <a:buAutoNum type="arabicPeriod"/>
                </a:pPr>
                <a:r>
                  <a:rPr lang="ru-RU" dirty="0" smtClean="0"/>
                  <a:t>По спирали электрической лампы проходит 540 Кл электричества за каждые 5 минут. Чему равна сила тока в лампе?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Дано:	СИ:		Решение:</a:t>
                </a:r>
              </a:p>
              <a:p>
                <a:pPr marL="0" indent="0">
                  <a:buNone/>
                </a:pPr>
                <a:r>
                  <a:rPr lang="en-US" dirty="0" smtClean="0"/>
                  <a:t>q=</a:t>
                </a:r>
                <a:r>
                  <a:rPr lang="ru-RU" dirty="0" smtClean="0"/>
                  <a:t>540Кл	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𝐼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en-US" dirty="0" smtClean="0"/>
                  <a:t>t=5 </a:t>
                </a:r>
                <a:r>
                  <a:rPr lang="ru-RU" dirty="0" smtClean="0"/>
                  <a:t>мин	300с</a:t>
                </a:r>
                <a:r>
                  <a:rPr lang="en-US" dirty="0" smtClean="0"/>
                  <a:t>		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540 </m:t>
                        </m:r>
                        <m:r>
                          <a:rPr lang="ru-RU" b="0" i="1" smtClean="0">
                            <a:latin typeface="Cambria Math"/>
                          </a:rPr>
                          <m:t>Кл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300 с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=1,8А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en-US" dirty="0" smtClean="0"/>
                  <a:t>I=</a:t>
                </a:r>
                <a:r>
                  <a:rPr lang="ru-RU" dirty="0" smtClean="0"/>
                  <a:t>?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3568" y="1124744"/>
                <a:ext cx="8003232" cy="5001419"/>
              </a:xfrm>
              <a:blipFill rotWithShape="1">
                <a:blip r:embed="rId2"/>
                <a:stretch>
                  <a:fillRect l="-1980" t="-1829" b="-9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единительная линия 4"/>
          <p:cNvCxnSpPr/>
          <p:nvPr/>
        </p:nvCxnSpPr>
        <p:spPr>
          <a:xfrm>
            <a:off x="2339752" y="3429000"/>
            <a:ext cx="0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724522" y="5445224"/>
            <a:ext cx="15757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63888" y="3423139"/>
            <a:ext cx="0" cy="25981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8818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260648"/>
                <a:ext cx="7931224" cy="586551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2. Сколько времени длится молния, если при ее электрическом разряде протекает заряд 25 Кл при силе тока 25 кА?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Дано:	СИ:		Решение:</a:t>
                </a:r>
              </a:p>
              <a:p>
                <a:pPr marL="0" indent="0">
                  <a:buNone/>
                </a:pPr>
                <a:r>
                  <a:rPr lang="en-US" dirty="0" smtClean="0"/>
                  <a:t>q=25</a:t>
                </a:r>
                <a:r>
                  <a:rPr lang="ru-RU" dirty="0" smtClean="0"/>
                  <a:t>Кл			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𝑞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en-US" dirty="0" smtClean="0"/>
                  <a:t>I=25</a:t>
                </a:r>
                <a:r>
                  <a:rPr lang="ru-RU" dirty="0" smtClean="0"/>
                  <a:t>кА	25000А	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/>
                      </a:rPr>
                      <m:t>t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𝑞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𝐼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en-US" dirty="0" smtClean="0"/>
                  <a:t>t-</a:t>
                </a:r>
                <a:r>
                  <a:rPr lang="ru-RU" dirty="0" smtClean="0"/>
                  <a:t>?</a:t>
                </a:r>
                <a:r>
                  <a:rPr lang="en-US" dirty="0" smtClean="0"/>
                  <a:t>				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/>
                      </a:rPr>
                      <m:t>t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25</m:t>
                        </m:r>
                        <m:r>
                          <a:rPr lang="ru-RU" b="0" i="1" smtClean="0">
                            <a:latin typeface="Cambria Math"/>
                          </a:rPr>
                          <m:t>Кл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25000А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=0,001с</m:t>
                    </m:r>
                  </m:oMath>
                </a14:m>
                <a:endParaRPr lang="ru-RU" dirty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260648"/>
                <a:ext cx="7931224" cy="5865515"/>
              </a:xfrm>
              <a:blipFill rotWithShape="1">
                <a:blip r:embed="rId2"/>
                <a:stretch>
                  <a:fillRect l="-1998" t="-13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>
            <a:off x="2304439" y="1916832"/>
            <a:ext cx="0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995936" y="1916832"/>
            <a:ext cx="0" cy="28083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755576" y="4005064"/>
            <a:ext cx="15488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90807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755576" y="260648"/>
                <a:ext cx="7931224" cy="5865515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3. Определите число электронов, которые проходят за 1 секунду через поперечное сечение проводника при силе тока 0,8 мкА.</a:t>
                </a:r>
              </a:p>
              <a:p>
                <a:pPr marL="0" indent="0">
                  <a:buNone/>
                </a:pPr>
                <a:r>
                  <a:rPr lang="ru-RU" dirty="0" smtClean="0"/>
                  <a:t>Дано:	СИ:			Решение:</a:t>
                </a:r>
              </a:p>
              <a:p>
                <a:pPr marL="0" indent="0">
                  <a:buNone/>
                </a:pPr>
                <a:r>
                  <a:rPr lang="en-US" dirty="0" smtClean="0"/>
                  <a:t>t=1c</a:t>
                </a:r>
                <a:r>
                  <a:rPr lang="ru-RU" dirty="0" smtClean="0"/>
                  <a:t>					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𝐼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𝑞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I=0,8 </a:t>
                </a:r>
                <a:r>
                  <a:rPr lang="ru-RU" dirty="0" smtClean="0"/>
                  <a:t>мкА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8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−7</m:t>
                        </m:r>
                      </m:sup>
                    </m:sSup>
                    <m:r>
                      <a:rPr lang="en-US" b="0" i="1" smtClean="0">
                        <a:latin typeface="Cambria Math"/>
                        <a:ea typeface="Cambria Math"/>
                      </a:rPr>
                      <m:t>𝐴</m:t>
                    </m:r>
                  </m:oMath>
                </a14:m>
                <a:r>
                  <a:rPr lang="en-US" dirty="0" smtClean="0"/>
                  <a:t>	</a:t>
                </a:r>
                <a:r>
                  <a:rPr lang="ru-RU" dirty="0" smtClean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𝑞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>
                      <a:rPr lang="en-US" b="0" i="1" smtClean="0">
                        <a:latin typeface="Cambria Math"/>
                      </a:rPr>
                      <m:t>𝐼𝑡</m:t>
                    </m:r>
                  </m:oMath>
                </a14:m>
                <a:endParaRPr lang="ru-RU" dirty="0" smtClean="0"/>
              </a:p>
              <a:p>
                <a:pPr marL="0" indent="0">
                  <a:buNone/>
                </a:pPr>
                <a:r>
                  <a:rPr lang="en-US" dirty="0" smtClean="0"/>
                  <a:t>N-</a:t>
                </a:r>
                <a:r>
                  <a:rPr lang="ru-RU" dirty="0" smtClean="0"/>
                  <a:t>?</a:t>
                </a:r>
                <a:r>
                  <a:rPr lang="en-US" dirty="0" smtClean="0"/>
                  <a:t>			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𝑞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𝐼𝑡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𝑞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𝑒</m:t>
                            </m:r>
                          </m:sub>
                        </m:sSub>
                      </m:den>
                    </m:f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𝑁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−7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∙1 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𝑐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1,6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∙</m:t>
                        </m:r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−19</m:t>
                            </m:r>
                          </m:sup>
                        </m:sSup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Кл</m:t>
                        </m:r>
                      </m:den>
                    </m:f>
                    <m:r>
                      <a:rPr lang="ru-RU" b="0" i="1" smtClean="0">
                        <a:latin typeface="Cambria Math"/>
                      </a:rPr>
                      <m:t>=5</m:t>
                    </m:r>
                    <m:r>
                      <a:rPr lang="ru-RU" b="0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ru-RU" b="0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12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5576" y="260648"/>
                <a:ext cx="7931224" cy="5865515"/>
              </a:xfrm>
              <a:blipFill rotWithShape="1">
                <a:blip r:embed="rId2"/>
                <a:stretch>
                  <a:fillRect l="-1998" t="-13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Прямая соединительная линия 3"/>
          <p:cNvCxnSpPr/>
          <p:nvPr/>
        </p:nvCxnSpPr>
        <p:spPr>
          <a:xfrm>
            <a:off x="2483768" y="1988840"/>
            <a:ext cx="0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572000" y="1988840"/>
            <a:ext cx="0" cy="25922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755576" y="3861048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3902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60648"/>
            <a:ext cx="8280920" cy="64807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Актуализация опорных знаний:</a:t>
            </a:r>
          </a:p>
          <a:p>
            <a:r>
              <a:rPr lang="ru-RU" dirty="0" smtClean="0"/>
              <a:t>Что такое электрический ток?</a:t>
            </a:r>
          </a:p>
          <a:p>
            <a:r>
              <a:rPr lang="ru-RU" dirty="0" smtClean="0"/>
              <a:t>Какие действия электрического тока вы знаете?</a:t>
            </a:r>
          </a:p>
          <a:p>
            <a:r>
              <a:rPr lang="ru-RU" dirty="0" smtClean="0"/>
              <a:t>Какие источники электрического существуют?</a:t>
            </a:r>
          </a:p>
          <a:p>
            <a:r>
              <a:rPr lang="ru-RU" dirty="0" smtClean="0"/>
              <a:t>Какие преобразования энергии происходят в различных видах источников тока?</a:t>
            </a:r>
          </a:p>
          <a:p>
            <a:r>
              <a:rPr lang="ru-RU" dirty="0" smtClean="0"/>
              <a:t>Что представляет собой электрическая цепь?</a:t>
            </a:r>
          </a:p>
          <a:p>
            <a:r>
              <a:rPr lang="ru-RU" dirty="0" smtClean="0"/>
              <a:t>Какие элементы составляют электрическую цепь?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301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Элементы электрической цепи: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3701069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AutoShape 4" descr="Батарейка Батарейка GP Super 13A (Alkaline, D, LR20, 1.5V) купить в разделе  размер d (r20) по выгодной цене - интернет-магазин Эскор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Asus-PC\Desktop\17.01.2023\Без названия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296" y="118697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sus-PC\Desktop\17.01.2023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634" y="5015799"/>
            <a:ext cx="4913390" cy="1783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sus-PC\Desktop\17.01.2023\images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296" y="3330105"/>
            <a:ext cx="3843343" cy="346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64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5702739" cy="3593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Asus-PC\Desktop\17.01.2023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771" y="921080"/>
            <a:ext cx="3168229" cy="1859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sus-PC\Desktop\17.01.2023\Без названия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05063"/>
            <a:ext cx="3816424" cy="2786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sus-PC\Desktop\17.01.2023\images (2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258382"/>
            <a:ext cx="3338686" cy="341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88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4173796" cy="302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 descr="C:\Users\Asus-PC\Desktop\17.01.2023\ам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24944"/>
            <a:ext cx="3557389" cy="3636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4"/>
          <a:srcRect l="21795" t="20239" r="53365" b="19613"/>
          <a:stretch/>
        </p:blipFill>
        <p:spPr bwMode="auto">
          <a:xfrm>
            <a:off x="755576" y="3645024"/>
            <a:ext cx="2808312" cy="27276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10169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Назовите элементы:</a:t>
            </a:r>
            <a:endParaRPr lang="ru-RU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3292568" cy="35719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Asus-PC\Desktop\17.01.2023\Без названи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96752"/>
            <a:ext cx="26289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sus-PC\Desktop\17.01.2023\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68020"/>
            <a:ext cx="3149960" cy="298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9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645" y="332656"/>
            <a:ext cx="9242645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7380312" y="357301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7532712" y="3429000"/>
            <a:ext cx="0" cy="656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7532712" y="3753036"/>
            <a:ext cx="567680" cy="4192"/>
          </a:xfrm>
          <a:prstGeom prst="line">
            <a:avLst/>
          </a:prstGeom>
          <a:ln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100392" y="3573016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8244408" y="3424808"/>
            <a:ext cx="0" cy="656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8244408" y="375722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8748464" y="3757228"/>
            <a:ext cx="0" cy="463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8496436" y="4221088"/>
            <a:ext cx="54006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>
            <a:stCxn id="20" idx="1"/>
            <a:endCxn id="20" idx="5"/>
          </p:cNvCxnSpPr>
          <p:nvPr/>
        </p:nvCxnSpPr>
        <p:spPr>
          <a:xfrm>
            <a:off x="8575526" y="4305451"/>
            <a:ext cx="381880" cy="407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511920" y="4305451"/>
            <a:ext cx="381880" cy="407338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8742834" y="4797152"/>
            <a:ext cx="0" cy="463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7956376" y="5261012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6588224" y="5223650"/>
            <a:ext cx="7920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7380312" y="5010401"/>
            <a:ext cx="576064" cy="2132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660232" y="4778471"/>
            <a:ext cx="0" cy="463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Овал 34"/>
          <p:cNvSpPr/>
          <p:nvPr/>
        </p:nvSpPr>
        <p:spPr>
          <a:xfrm>
            <a:off x="6432830" y="4202407"/>
            <a:ext cx="54006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 flipV="1">
            <a:off x="8557524" y="4326934"/>
            <a:ext cx="381880" cy="407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V="1">
            <a:off x="6478770" y="4275665"/>
            <a:ext cx="381880" cy="407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6478770" y="4305451"/>
            <a:ext cx="381880" cy="407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669710" y="3722269"/>
            <a:ext cx="0" cy="4638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6615509" y="3707748"/>
            <a:ext cx="76480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09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Электрический ток – упорядоченное движение заряженных частиц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4"/>
            <a:ext cx="8352928" cy="525658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За </a:t>
            </a:r>
            <a:r>
              <a:rPr lang="ru-RU" dirty="0" smtClean="0">
                <a:solidFill>
                  <a:srgbClr val="FF0000"/>
                </a:solidFill>
              </a:rPr>
              <a:t>направление электрического тока </a:t>
            </a:r>
            <a:r>
              <a:rPr lang="ru-RU" dirty="0" smtClean="0"/>
              <a:t>принято направление движения положительно заряженных частиц, то есть ток в электрической цепи направлен от плюса к минусу.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283968" y="3861048"/>
            <a:ext cx="0" cy="36004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4436368" y="3717032"/>
            <a:ext cx="0" cy="6564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4436368" y="4033056"/>
            <a:ext cx="1647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572544" y="4052416"/>
            <a:ext cx="171142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571800" y="5589240"/>
            <a:ext cx="171142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004048" y="5589240"/>
            <a:ext cx="10801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4283224" y="5157192"/>
            <a:ext cx="720824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>
            <a:stCxn id="13" idx="1"/>
            <a:endCxn id="13" idx="5"/>
          </p:cNvCxnSpPr>
          <p:nvPr/>
        </p:nvCxnSpPr>
        <p:spPr>
          <a:xfrm>
            <a:off x="4388786" y="5273191"/>
            <a:ext cx="509700" cy="5600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stCxn id="13" idx="3"/>
            <a:endCxn id="13" idx="7"/>
          </p:cNvCxnSpPr>
          <p:nvPr/>
        </p:nvCxnSpPr>
        <p:spPr>
          <a:xfrm flipV="1">
            <a:off x="4388786" y="5273191"/>
            <a:ext cx="509700" cy="5600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572544" y="4052416"/>
            <a:ext cx="0" cy="153682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084168" y="4033056"/>
            <a:ext cx="0" cy="6564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084168" y="5091125"/>
            <a:ext cx="0" cy="46211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6084168" y="4689512"/>
            <a:ext cx="216024" cy="46768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люс 32"/>
          <p:cNvSpPr/>
          <p:nvPr/>
        </p:nvSpPr>
        <p:spPr>
          <a:xfrm>
            <a:off x="4572000" y="3645024"/>
            <a:ext cx="316024" cy="31602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Минус 33"/>
          <p:cNvSpPr/>
          <p:nvPr/>
        </p:nvSpPr>
        <p:spPr>
          <a:xfrm>
            <a:off x="3851920" y="3645024"/>
            <a:ext cx="360040" cy="360040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Круговая стрелка 34"/>
          <p:cNvSpPr/>
          <p:nvPr/>
        </p:nvSpPr>
        <p:spPr>
          <a:xfrm rot="4458117">
            <a:off x="4186310" y="3768987"/>
            <a:ext cx="1552364" cy="2221615"/>
          </a:xfrm>
          <a:prstGeom prst="circular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817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Сила тока: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17" y="1016783"/>
            <a:ext cx="7931224" cy="485740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От чего может зависеть степень проявления действий электрического тока?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5616" y="2492896"/>
            <a:ext cx="237626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663273" y="2507540"/>
            <a:ext cx="237626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28184" y="2489927"/>
            <a:ext cx="237626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115616" y="2507540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Какие частицы движутся?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63273" y="2614488"/>
            <a:ext cx="22768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Сколько частиц?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2614080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Как учитывать время?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763688" y="1991268"/>
            <a:ext cx="1080120" cy="429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6948264" y="1998707"/>
            <a:ext cx="1080120" cy="429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4311345" y="1998708"/>
            <a:ext cx="1080120" cy="4290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115616" y="4221088"/>
            <a:ext cx="2376264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1115616" y="4345649"/>
            <a:ext cx="237626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Каждая частица имеет заряд (электрон, положительный или отрицательный  ион)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63273" y="4221088"/>
            <a:ext cx="2376264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644280" y="4345649"/>
                <a:ext cx="2376264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sz="2000" b="1" dirty="0" smtClean="0">
                    <a:solidFill>
                      <a:schemeClr val="bg1"/>
                    </a:solidFill>
                  </a:rPr>
                  <a:t>Чем больше частиц, тем больший заряд проходит по проводнику: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𝒒</m:t>
                      </m:r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/>
                        </a:rPr>
                        <m:t>𝑵</m:t>
                      </m:r>
                      <m:r>
                        <a:rPr lang="en-US" sz="2000" b="1" i="1" smtClean="0">
                          <a:solidFill>
                            <a:schemeClr val="bg1"/>
                          </a:solidFill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𝒒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bg1"/>
                              </a:solidFill>
                              <a:latin typeface="Cambria Math"/>
                              <a:ea typeface="Cambria Math"/>
                            </a:rPr>
                            <m:t>𝒆</m:t>
                          </m:r>
                        </m:sub>
                      </m:sSub>
                    </m:oMath>
                  </m:oMathPara>
                </a14:m>
                <a:endParaRPr lang="en-US" sz="2000" b="1" dirty="0" smtClean="0">
                  <a:solidFill>
                    <a:schemeClr val="bg1"/>
                  </a:solidFill>
                </a:endParaRPr>
              </a:p>
              <a:p>
                <a:pPr algn="ctr"/>
                <a:r>
                  <a:rPr lang="uk-UA" sz="2000" b="1" dirty="0" smtClean="0">
                    <a:solidFill>
                      <a:schemeClr val="bg1"/>
                    </a:solidFill>
                  </a:rPr>
                  <a:t>(для </a:t>
                </a:r>
                <a:r>
                  <a:rPr lang="uk-UA" sz="2000" b="1" dirty="0" err="1" smtClean="0">
                    <a:solidFill>
                      <a:schemeClr val="bg1"/>
                    </a:solidFill>
                  </a:rPr>
                  <a:t>металла</a:t>
                </a:r>
                <a:r>
                  <a:rPr lang="uk-UA" sz="2000" b="1" dirty="0" smtClean="0">
                    <a:solidFill>
                      <a:schemeClr val="bg1"/>
                    </a:solidFill>
                  </a:rPr>
                  <a:t>)</a:t>
                </a:r>
                <a:endParaRPr lang="ru-RU" sz="2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4280" y="4345649"/>
                <a:ext cx="2376264" cy="2246769"/>
              </a:xfrm>
              <a:prstGeom prst="rect">
                <a:avLst/>
              </a:prstGeom>
              <a:blipFill rotWithShape="1">
                <a:blip r:embed="rId2"/>
                <a:stretch>
                  <a:fillRect t="-1359" b="-407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Скругленный прямоугольник 17"/>
          <p:cNvSpPr/>
          <p:nvPr/>
        </p:nvSpPr>
        <p:spPr>
          <a:xfrm>
            <a:off x="6300192" y="4242953"/>
            <a:ext cx="2376264" cy="2448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6228184" y="4475728"/>
            <a:ext cx="237626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</a:rPr>
              <a:t>Для нахождения силы тока нужно знать количество частиц, прошедших через поперечное сечение проводника за единицу времени – за 1 секунду в системе СИ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21" name="Стрелка вниз 20"/>
          <p:cNvSpPr/>
          <p:nvPr/>
        </p:nvSpPr>
        <p:spPr>
          <a:xfrm>
            <a:off x="1763688" y="3587661"/>
            <a:ext cx="1080120" cy="6130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4311345" y="3587662"/>
            <a:ext cx="1080120" cy="6130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6966012" y="3587663"/>
            <a:ext cx="1080120" cy="61309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78787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5156</TotalTime>
  <Words>371</Words>
  <Application>Microsoft Office PowerPoint</Application>
  <PresentationFormat>Экран (4:3)</PresentationFormat>
  <Paragraphs>74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Сила тока. Электрическая цепь.</vt:lpstr>
      <vt:lpstr>Презентация PowerPoint</vt:lpstr>
      <vt:lpstr>Элементы электрической цепи:</vt:lpstr>
      <vt:lpstr>Презентация PowerPoint</vt:lpstr>
      <vt:lpstr>Презентация PowerPoint</vt:lpstr>
      <vt:lpstr>Назовите элементы:</vt:lpstr>
      <vt:lpstr>Презентация PowerPoint</vt:lpstr>
      <vt:lpstr>Электрический ток – упорядоченное движение заряженных частиц</vt:lpstr>
      <vt:lpstr>Сила тока:</vt:lpstr>
      <vt:lpstr>Презентация PowerPoint</vt:lpstr>
      <vt:lpstr>Презентация PowerPoint</vt:lpstr>
      <vt:lpstr>Кратные и дольные единицы измерения:</vt:lpstr>
      <vt:lpstr>Выполните упражнения:</vt:lpstr>
      <vt:lpstr>Сравните ответы:</vt:lpstr>
      <vt:lpstr>Решите задачи:</vt:lpstr>
      <vt:lpstr>Решение задач: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Электризация тел.  Закон Кулона.</dc:title>
  <dc:creator>Asus-PC</dc:creator>
  <cp:lastModifiedBy>Asus-PC</cp:lastModifiedBy>
  <cp:revision>195</cp:revision>
  <dcterms:created xsi:type="dcterms:W3CDTF">2022-12-04T14:05:02Z</dcterms:created>
  <dcterms:modified xsi:type="dcterms:W3CDTF">2023-02-06T08:56:21Z</dcterms:modified>
</cp:coreProperties>
</file>