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1"/>
  </p:notesMasterIdLst>
  <p:handoutMasterIdLst>
    <p:handoutMasterId r:id="rId132"/>
  </p:handoutMasterIdLst>
  <p:sldIdLst>
    <p:sldId id="533" r:id="rId2"/>
    <p:sldId id="535" r:id="rId3"/>
    <p:sldId id="523" r:id="rId4"/>
    <p:sldId id="280" r:id="rId5"/>
    <p:sldId id="299" r:id="rId6"/>
    <p:sldId id="303" r:id="rId7"/>
    <p:sldId id="304" r:id="rId8"/>
    <p:sldId id="306" r:id="rId9"/>
    <p:sldId id="310" r:id="rId10"/>
    <p:sldId id="311" r:id="rId11"/>
    <p:sldId id="312" r:id="rId12"/>
    <p:sldId id="300" r:id="rId13"/>
    <p:sldId id="297" r:id="rId14"/>
    <p:sldId id="296" r:id="rId15"/>
    <p:sldId id="295" r:id="rId16"/>
    <p:sldId id="294" r:id="rId17"/>
    <p:sldId id="293" r:id="rId18"/>
    <p:sldId id="292" r:id="rId19"/>
    <p:sldId id="314" r:id="rId20"/>
    <p:sldId id="321" r:id="rId21"/>
    <p:sldId id="322" r:id="rId22"/>
    <p:sldId id="323" r:id="rId23"/>
    <p:sldId id="324" r:id="rId24"/>
    <p:sldId id="327" r:id="rId25"/>
    <p:sldId id="328" r:id="rId26"/>
    <p:sldId id="289" r:id="rId27"/>
    <p:sldId id="329" r:id="rId28"/>
    <p:sldId id="286" r:id="rId29"/>
    <p:sldId id="339" r:id="rId30"/>
    <p:sldId id="342" r:id="rId31"/>
    <p:sldId id="343" r:id="rId32"/>
    <p:sldId id="344" r:id="rId33"/>
    <p:sldId id="349" r:id="rId34"/>
    <p:sldId id="350" r:id="rId35"/>
    <p:sldId id="351" r:id="rId36"/>
    <p:sldId id="352" r:id="rId37"/>
    <p:sldId id="353" r:id="rId38"/>
    <p:sldId id="333" r:id="rId39"/>
    <p:sldId id="354" r:id="rId40"/>
    <p:sldId id="355" r:id="rId41"/>
    <p:sldId id="362" r:id="rId42"/>
    <p:sldId id="363" r:id="rId43"/>
    <p:sldId id="360" r:id="rId44"/>
    <p:sldId id="366" r:id="rId45"/>
    <p:sldId id="364" r:id="rId46"/>
    <p:sldId id="365" r:id="rId47"/>
    <p:sldId id="357" r:id="rId48"/>
    <p:sldId id="372" r:id="rId49"/>
    <p:sldId id="377" r:id="rId50"/>
    <p:sldId id="373" r:id="rId51"/>
    <p:sldId id="374" r:id="rId52"/>
    <p:sldId id="375" r:id="rId53"/>
    <p:sldId id="378" r:id="rId54"/>
    <p:sldId id="389" r:id="rId55"/>
    <p:sldId id="390" r:id="rId56"/>
    <p:sldId id="391" r:id="rId57"/>
    <p:sldId id="392" r:id="rId58"/>
    <p:sldId id="393" r:id="rId59"/>
    <p:sldId id="394" r:id="rId60"/>
    <p:sldId id="395" r:id="rId61"/>
    <p:sldId id="396" r:id="rId62"/>
    <p:sldId id="397" r:id="rId63"/>
    <p:sldId id="398" r:id="rId64"/>
    <p:sldId id="407" r:id="rId65"/>
    <p:sldId id="408" r:id="rId66"/>
    <p:sldId id="409" r:id="rId67"/>
    <p:sldId id="410" r:id="rId68"/>
    <p:sldId id="411" r:id="rId69"/>
    <p:sldId id="412" r:id="rId70"/>
    <p:sldId id="413" r:id="rId71"/>
    <p:sldId id="414" r:id="rId72"/>
    <p:sldId id="423" r:id="rId73"/>
    <p:sldId id="424" r:id="rId74"/>
    <p:sldId id="425" r:id="rId75"/>
    <p:sldId id="426" r:id="rId76"/>
    <p:sldId id="427" r:id="rId77"/>
    <p:sldId id="428" r:id="rId78"/>
    <p:sldId id="429" r:id="rId79"/>
    <p:sldId id="430" r:id="rId80"/>
    <p:sldId id="437" r:id="rId81"/>
    <p:sldId id="438" r:id="rId82"/>
    <p:sldId id="439" r:id="rId83"/>
    <p:sldId id="440" r:id="rId84"/>
    <p:sldId id="441" r:id="rId85"/>
    <p:sldId id="442" r:id="rId86"/>
    <p:sldId id="450" r:id="rId87"/>
    <p:sldId id="451" r:id="rId88"/>
    <p:sldId id="452" r:id="rId89"/>
    <p:sldId id="453" r:id="rId90"/>
    <p:sldId id="455" r:id="rId91"/>
    <p:sldId id="456" r:id="rId92"/>
    <p:sldId id="457" r:id="rId93"/>
    <p:sldId id="465" r:id="rId94"/>
    <p:sldId id="466" r:id="rId95"/>
    <p:sldId id="463" r:id="rId96"/>
    <p:sldId id="467" r:id="rId97"/>
    <p:sldId id="468" r:id="rId98"/>
    <p:sldId id="469" r:id="rId99"/>
    <p:sldId id="470" r:id="rId100"/>
    <p:sldId id="471" r:id="rId101"/>
    <p:sldId id="472" r:id="rId102"/>
    <p:sldId id="480" r:id="rId103"/>
    <p:sldId id="479" r:id="rId104"/>
    <p:sldId id="481" r:id="rId105"/>
    <p:sldId id="482" r:id="rId106"/>
    <p:sldId id="483" r:id="rId107"/>
    <p:sldId id="484" r:id="rId108"/>
    <p:sldId id="485" r:id="rId109"/>
    <p:sldId id="486" r:id="rId110"/>
    <p:sldId id="494" r:id="rId111"/>
    <p:sldId id="495" r:id="rId112"/>
    <p:sldId id="496" r:id="rId113"/>
    <p:sldId id="497" r:id="rId114"/>
    <p:sldId id="498" r:id="rId115"/>
    <p:sldId id="489" r:id="rId116"/>
    <p:sldId id="499" r:id="rId117"/>
    <p:sldId id="500" r:id="rId118"/>
    <p:sldId id="508" r:id="rId119"/>
    <p:sldId id="509" r:id="rId120"/>
    <p:sldId id="526" r:id="rId121"/>
    <p:sldId id="527" r:id="rId122"/>
    <p:sldId id="524" r:id="rId123"/>
    <p:sldId id="510" r:id="rId124"/>
    <p:sldId id="511" r:id="rId125"/>
    <p:sldId id="512" r:id="rId126"/>
    <p:sldId id="503" r:id="rId127"/>
    <p:sldId id="513" r:id="rId128"/>
    <p:sldId id="514" r:id="rId129"/>
    <p:sldId id="515" r:id="rId130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notesMaster" Target="notesMasters/notesMaster1.xml"/><Relationship Id="rId136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CFD4C-ED29-4C88-BD36-C499360F9EE1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07D76-712B-4EF7-A818-6ECF26CDD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87046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E1D512-91B2-4717-B093-408211A0AA7A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7B9D3F-BCB0-4164-9D81-2DCD7AD75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D01A9-2D47-4815-8CB1-6811B071A39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8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2058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1BC5ECED-AE2E-4D6E-A1F3-692CE4858C78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>
                <a:spcBef>
                  <a:spcPct val="0"/>
                </a:spcBef>
              </a:pPr>
              <a:t>23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multiurok.ru/novikov-2/files/?act=addfile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395005\Desktop\img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и науки РФ от 4 декабря 2015 г. N 1426 "Об утверждении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высшего образования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направлению подготовки 44.03.01 Педагогическое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образование».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труда и социальной защиты РФ от 18 октября 2013 г. N 544н "Об утверждении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стандарта "Педагог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(педагогическая деятельность в сфере дошкольного, начального общего, основного общего, среднего общего образования) (воспитатель, учитель)"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1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/>
              <a:t>корректно и </a:t>
            </a:r>
            <a:r>
              <a:rPr lang="ru-RU" b="1" dirty="0" err="1" smtClean="0"/>
              <a:t>аргументированно</a:t>
            </a:r>
            <a:r>
              <a:rPr lang="ru-RU" b="1" dirty="0" smtClean="0"/>
              <a:t> высказывать свое мнение;</a:t>
            </a:r>
            <a:endParaRPr lang="ru-RU" dirty="0" smtClean="0"/>
          </a:p>
          <a:p>
            <a:pPr algn="ctr"/>
            <a:r>
              <a:rPr lang="ru-RU" b="1" dirty="0" smtClean="0"/>
              <a:t>строить речевое высказывание в соответствии с поставленной задачей;</a:t>
            </a:r>
            <a:endParaRPr lang="ru-RU" dirty="0" smtClean="0"/>
          </a:p>
          <a:p>
            <a:pPr algn="ctr"/>
            <a:r>
              <a:rPr lang="ru-RU" b="1" dirty="0" smtClean="0"/>
              <a:t>создавать устные и письменные тексты (описание, рассуждение, повествование);</a:t>
            </a:r>
            <a:endParaRPr lang="ru-RU" dirty="0" smtClean="0"/>
          </a:p>
          <a:p>
            <a:pPr algn="ctr"/>
            <a:r>
              <a:rPr lang="ru-RU" b="1" dirty="0" smtClean="0"/>
              <a:t>готовить небольшие публичные выступления;</a:t>
            </a:r>
            <a:endParaRPr lang="ru-RU" dirty="0" smtClean="0"/>
          </a:p>
          <a:p>
            <a:pPr algn="ctr"/>
            <a:r>
              <a:rPr lang="ru-RU" b="1" dirty="0" smtClean="0"/>
              <a:t>подбирать иллюстративный материал (рисунки, фото, плакаты) к тексту выступления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Часть 2 ст. 42.2. Овладение универсальными учебными коммуникативными действиями:</a:t>
            </a:r>
          </a:p>
          <a:p>
            <a:pPr algn="ctr"/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2) совместная деятельность:</a:t>
            </a:r>
            <a:endParaRPr lang="ru-RU" sz="39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/>
              <a:t>формулировать краткосрочные и долгосрочные цели (индивидуальные с учетом участия в коллективных задачах) в стандартной (типовой) ситуации на основе предложенного формата планирования, распределения промежуточных шагов и сроков;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/>
              <a:t>принимать цель совместной деятельности, коллективно строить действия по ее достижению: распределять роли, договариваться, обсуждать процесс и результат совместной работы;</a:t>
            </a:r>
            <a:endParaRPr lang="ru-RU" dirty="0" smtClean="0"/>
          </a:p>
          <a:p>
            <a:pPr algn="ctr"/>
            <a:r>
              <a:rPr lang="ru-RU" b="1" dirty="0" smtClean="0"/>
              <a:t>проявлять готовность руководить, выполнять поручения, подчиняться;</a:t>
            </a:r>
            <a:endParaRPr lang="ru-RU" dirty="0" smtClean="0"/>
          </a:p>
          <a:p>
            <a:pPr algn="ctr"/>
            <a:r>
              <a:rPr lang="ru-RU" b="1" dirty="0" smtClean="0"/>
              <a:t>ответственно выполнять свою часть работы;</a:t>
            </a:r>
            <a:endParaRPr lang="ru-RU" dirty="0" smtClean="0"/>
          </a:p>
          <a:p>
            <a:pPr algn="ctr"/>
            <a:r>
              <a:rPr lang="ru-RU" b="1" dirty="0" smtClean="0"/>
              <a:t>оценивать свой вклад в общий результат;</a:t>
            </a:r>
            <a:endParaRPr lang="ru-RU" dirty="0" smtClean="0"/>
          </a:p>
          <a:p>
            <a:pPr algn="ctr"/>
            <a:r>
              <a:rPr lang="ru-RU" b="1" dirty="0" smtClean="0"/>
              <a:t>выполнять совместные проектные задания с опорой на предложенные образцы.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287 "Об утверждении федерального государственного образовательного стандарта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основного общего образования»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Часть 1 ст.41  Приказа Министерства просвещения РФ от 31 мая 2021 г. N 287 "Об утверждении федерального государственного образовательного стандарта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основного общего образования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» (5-9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ctr"/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Часть 1 ст.41. ФГОС устанавливает требования к результатам освоения обучающимися программ основного общего образования, в том числе адаптированных: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1) личностным, включающим («портрет выпускника основной школы»):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/>
              <a:t>осознание российской гражданской идентичности;</a:t>
            </a:r>
            <a:endParaRPr lang="ru-RU" dirty="0" smtClean="0"/>
          </a:p>
          <a:p>
            <a:pPr algn="ctr"/>
            <a:r>
              <a:rPr lang="ru-RU" b="1" dirty="0" smtClean="0"/>
              <a:t>готовность обучающихся к саморазвитию, самостоятельности и личностному самоопределению;</a:t>
            </a:r>
            <a:endParaRPr lang="ru-RU" dirty="0" smtClean="0"/>
          </a:p>
          <a:p>
            <a:pPr algn="ctr"/>
            <a:r>
              <a:rPr lang="ru-RU" b="1" dirty="0" smtClean="0"/>
              <a:t>ценность самостоятельности и инициативы;</a:t>
            </a:r>
            <a:endParaRPr lang="ru-RU" dirty="0" smtClean="0"/>
          </a:p>
          <a:p>
            <a:pPr algn="ctr"/>
            <a:r>
              <a:rPr lang="ru-RU" b="1" dirty="0" smtClean="0"/>
              <a:t>наличие мотивации к целенаправленной социально значимой деятельности;</a:t>
            </a:r>
            <a:endParaRPr lang="ru-RU" dirty="0" smtClean="0"/>
          </a:p>
          <a:p>
            <a:pPr algn="ctr"/>
            <a:r>
              <a:rPr lang="ru-RU" b="1" dirty="0" err="1" smtClean="0"/>
              <a:t>сформированность</a:t>
            </a:r>
            <a:r>
              <a:rPr lang="ru-RU" b="1" dirty="0" smtClean="0"/>
              <a:t> внутренней позиции личности как особого ценностного отношения к себе, окружающим людям и жизни в целом</a:t>
            </a:r>
            <a:endParaRPr lang="ru-RU" dirty="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Часть 1 ст. 43.2. Овладение универсальными учебными коммуникативными действиями: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общение: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/>
              <a:t>воспринимать и формулировать суждения, выражать эмоции в соответствии с целями и условиями общения;</a:t>
            </a:r>
            <a:endParaRPr lang="ru-RU" dirty="0" smtClean="0"/>
          </a:p>
          <a:p>
            <a:pPr algn="ctr"/>
            <a:r>
              <a:rPr lang="ru-RU" b="1" dirty="0" smtClean="0"/>
              <a:t>выражать себя (свою точку зрения) в устных и письменных текстах;</a:t>
            </a:r>
            <a:endParaRPr lang="ru-RU" dirty="0" smtClean="0"/>
          </a:p>
          <a:p>
            <a:pPr algn="ctr"/>
            <a:r>
              <a:rPr lang="ru-RU" b="1" dirty="0" smtClean="0"/>
              <a:t>распознавать невербальные средства общения, понимать значение социальных знаков, знать и распознавать предпосылки конфликтных ситуаций и смягчать конфликты, вести переговоры;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/>
              <a:t>понимать намерения других, проявлять уважительное отношение к собеседнику и в корректной форме формулировать свои возражения;</a:t>
            </a:r>
            <a:endParaRPr lang="ru-RU" dirty="0" smtClean="0"/>
          </a:p>
          <a:p>
            <a:pPr algn="ctr"/>
            <a:r>
              <a:rPr lang="ru-RU" b="1" dirty="0" smtClean="0"/>
              <a:t>в ходе диалога и (или) дискуссии задавать вопросы по существу обсуждаемой темы и высказывать идеи, нацеленные на решение задачи и поддержание благожелательности общения;</a:t>
            </a:r>
            <a:endParaRPr lang="ru-RU" dirty="0" smtClean="0"/>
          </a:p>
          <a:p>
            <a:pPr algn="ctr"/>
            <a:r>
              <a:rPr lang="ru-RU" b="1" dirty="0" smtClean="0"/>
              <a:t>сопоставлять свои суждения с суждениями других участников диалога, обнаруживать различие и сходство позиций;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публично представлять результаты выполненного опыта (эксперимента, исследования, проекта);</a:t>
            </a:r>
            <a:endParaRPr lang="ru-RU" dirty="0" smtClean="0"/>
          </a:p>
          <a:p>
            <a:pPr algn="ctr"/>
            <a:r>
              <a:rPr lang="ru-RU" b="1" dirty="0" smtClean="0"/>
              <a:t>самостоятельно выбирать формат выступления с учетом задач презентации и особенностей аудитории и в соответствии с ним составлять устные и письменные тексты с использованием иллюстративных материалов;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заключается в том, что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педагогические работники не имеют базового психологического образования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Одной из основных задач инновационного развития является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создание условий для формирования у педагогических работников следующих компетенций инновационной деятельности: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способность и готовность к непрерывному образованию, постоянному самосовершенствованию, переобучению и самообучению, стремление к новому;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способность к критическому мышлению;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способность и готовность работать самостоятельно.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022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dirty="0" smtClean="0"/>
              <a:t>Часть2 ст.43.2 совместная деятельность:</a:t>
            </a:r>
            <a:endParaRPr lang="ru-RU" dirty="0" smtClean="0"/>
          </a:p>
          <a:p>
            <a:pPr algn="ctr"/>
            <a:r>
              <a:rPr lang="ru-RU" b="1" dirty="0" smtClean="0"/>
              <a:t>понимать и использовать преимущества командной и индивидуальной работы при решении конкретной проблемы, обосновывать необходимость применения групповых форм взаимодействия при решении поставленной задачи;</a:t>
            </a:r>
            <a:endParaRPr lang="ru-RU" dirty="0" smtClean="0"/>
          </a:p>
          <a:p>
            <a:pPr algn="ctr"/>
            <a:r>
              <a:rPr lang="ru-RU" b="1" dirty="0" smtClean="0"/>
              <a:t>принимать цель совместной деятельности, коллективно строить действия по ее достижению: распределять роли, договариваться, обсуждать процесс и результат совместной работы;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/>
              <a:t>уметь обобщать мнения нескольких людей, проявлять готовность руководить, выполнять поручения, подчиняться;</a:t>
            </a:r>
            <a:endParaRPr lang="ru-RU" dirty="0" smtClean="0"/>
          </a:p>
          <a:p>
            <a:pPr algn="ctr"/>
            <a:r>
              <a:rPr lang="ru-RU" b="1" dirty="0" smtClean="0"/>
              <a:t>планировать организацию совместной работы, определять свою роль (с учетом предпочтений и возможностей всех участников взаимодействия), распределять задачи между членами команды, участвовать в групповых формах работы (обсуждения, обмен мнений, "мозговые штурмы" и иные);</a:t>
            </a:r>
            <a:endParaRPr lang="ru-RU" dirty="0" smtClean="0"/>
          </a:p>
          <a:p>
            <a:pPr algn="ctr"/>
            <a:r>
              <a:rPr lang="ru-RU" b="1" dirty="0" smtClean="0"/>
              <a:t>выполнять свою часть работы, достигать качественного результата по своему направлению и координировать свои действия с другими членами команды;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/>
              <a:t>оценивать качество своего вклада в общий продукт по критериям, самостоятельно сформулированным участниками взаимодействия;</a:t>
            </a:r>
            <a:endParaRPr lang="ru-RU" dirty="0" smtClean="0"/>
          </a:p>
          <a:p>
            <a:pPr algn="ctr"/>
            <a:r>
              <a:rPr lang="ru-RU" b="1" dirty="0" smtClean="0"/>
              <a:t>сравнивать результаты с исходной задачей и вклад каждого члена команды в достижение результатов, разделять сферу ответственности и проявлять готовность к предоставлению отчета перед группой.</a:t>
            </a:r>
            <a:endParaRPr lang="ru-RU" dirty="0" smtClean="0"/>
          </a:p>
          <a:p>
            <a:pPr algn="ctr"/>
            <a:r>
              <a:rPr lang="ru-RU" b="1" dirty="0" smtClean="0"/>
              <a:t>Овладение системой универсальных учебных коммуникативных действий обеспечивает </a:t>
            </a:r>
            <a:r>
              <a:rPr lang="ru-RU" b="1" dirty="0" err="1" smtClean="0"/>
              <a:t>сформированность</a:t>
            </a:r>
            <a:r>
              <a:rPr lang="ru-RU" b="1" dirty="0" smtClean="0"/>
              <a:t> социальных навыков и эмоционального интеллекта обучающихся.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Часть 3 ст.43.3 - эмоциональный интеллект: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различать, называть и управлять собственными эмоциями и эмоциями других;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выявлять и анализировать причины эмоций;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ставить себя на место другого человека, понимать мотивы и намерения другого;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регулировать способ выражения эмоций;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Часть 4 ст.43.3 -  принятие себя и других: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осознанно относиться к другому человеку, его мнению;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признавать свое право на ошибку и такое же право другого;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принимать себя и других, не осуждая;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открытость себе и другим;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осознавать невозможность контролировать все вокруг.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Овладение системой универсальных учебных регулятивных действий обеспечивает формирование смысловых установок личности (внутренняя позиция личности) и жизненных навыков личности (управления собой, самодисциплины, устойчивого поведения).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208911" cy="5269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380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23\Desktop\img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368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123\Desktop\Новая папка\0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82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123\Desktop\Новая папка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1000"/>
            <a:ext cx="8712968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118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0060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6000" b="1" dirty="0" smtClean="0">
                <a:latin typeface="Times New Roman" pitchFamily="18" charset="0"/>
                <a:cs typeface="Times New Roman" pitchFamily="18" charset="0"/>
              </a:rPr>
              <a:t>Актуальность работы </a:t>
            </a:r>
            <a:r>
              <a:rPr lang="ru-RU" sz="16000" dirty="0" smtClean="0">
                <a:latin typeface="Times New Roman" pitchFamily="18" charset="0"/>
                <a:cs typeface="Times New Roman" pitchFamily="18" charset="0"/>
              </a:rPr>
              <a:t>заключается в том, что педагогические работники </a:t>
            </a:r>
            <a:r>
              <a:rPr lang="ru-RU" sz="16000" b="1" dirty="0" smtClean="0">
                <a:latin typeface="Times New Roman" pitchFamily="18" charset="0"/>
                <a:cs typeface="Times New Roman" pitchFamily="18" charset="0"/>
              </a:rPr>
              <a:t>не имеют базового психологического образования.</a:t>
            </a:r>
          </a:p>
          <a:p>
            <a:pPr algn="ctr"/>
            <a:r>
              <a:rPr lang="ru-RU" sz="16000" b="1" dirty="0" smtClean="0">
                <a:latin typeface="Times New Roman" pitchFamily="18" charset="0"/>
                <a:cs typeface="Times New Roman" pitchFamily="18" charset="0"/>
              </a:rPr>
              <a:t>Научная новизна заключается в том, что </a:t>
            </a:r>
            <a:r>
              <a:rPr lang="ru-RU" sz="16000" dirty="0" smtClean="0">
                <a:latin typeface="Times New Roman" pitchFamily="18" charset="0"/>
                <a:cs typeface="Times New Roman" pitchFamily="18" charset="0"/>
              </a:rPr>
              <a:t>разработана</a:t>
            </a:r>
            <a:r>
              <a:rPr lang="ru-RU" sz="16000" b="1" dirty="0" smtClean="0">
                <a:latin typeface="Times New Roman" pitchFamily="18" charset="0"/>
                <a:cs typeface="Times New Roman" pitchFamily="18" charset="0"/>
              </a:rPr>
              <a:t> технология педагогического общения </a:t>
            </a:r>
            <a:r>
              <a:rPr lang="ru-RU" sz="16000" dirty="0" smtClean="0">
                <a:latin typeface="Times New Roman" pitchFamily="18" charset="0"/>
                <a:cs typeface="Times New Roman" pitchFamily="18" charset="0"/>
              </a:rPr>
              <a:t>для педагогических работников с участниками образовательных отношений.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395005\Desktop\img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395005\Desktop\0a35e3d4a741fc2fef630f536626e8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и науки РФ от 4 декабря 2015 г. N 1426 "Об утверждении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высшего образования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направлению подготовки 44.03.01 Педагогическое образование»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7"/>
            <a:ext cx="8136903" cy="4859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3742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136904" cy="514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893217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труда и социальной защиты РФ от 18 октября 2013 г. N 544н "Об утверждении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стандарта "Педагог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(педагогическая деятельность в сфере дошкольного, начального общего, основного общего, среднего общего образования) (воспитатель, учитель)"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7992888" cy="514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6719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5" y="1052736"/>
            <a:ext cx="8208912" cy="5073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9947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4979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Введение. Актуальность лекции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целях осуществления прорывного развития РФ, увеличения численности населения страны, повышения уровня жизни граждан, создания комфортных условий для их проживания, а также раскрытия таланта каждого человека в Указе Президента РФ от 21.07.2020 N 474 "О национальных целях развития РФ на период до 2030 года" закреплены пять национальных целей развития РФ на период до 2030 года: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Сохранение населения, здоровье и благополучие людей.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4979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Возможности для самореализации и развития талантов.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Эту национальную цель реально возможно реализовать только при формировании коммуникативных компетенций у педагогических работников.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Комфортная и безопасная среда для жизни.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 Достойный, эффективный труд и успешное предпринимательство.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Цифровая трансформация.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4979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рамках второй национальной цели "Возможности для самореализации и развития талантов" закреплены шесть задач, которые призваны реализовать педагогические работники: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1.Вхождение Российской Федерации в число десяти ведущих стран мира по качеству общего образования.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Формирование эффективной системы выявления, поддержки и развития способностей и талантов у детей и молодежи, основанной на принципах справедливости, всеобщности и направленной на самоопределение и профессиональную ориентацию всех обучающихся.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Обеспечение присутствия Российской Федерации в числе десяти ведущих стран мира по объему научных исследований и разработок, в том числе за счет создания эффективной системы высшего образования.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Создание условий для воспитания гармонично развитой и социально ответственной личности на основе духовно-нравственных ценностей народов Российской Федерации, исторических и национально-культурных традиций.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Увеличение доли граждан, занимающихся волонтерской (добровольческой) деятельностью или вовлеченных в деятельность волонтерских (добровольческих) организаций, до 15 процентов.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Увеличение числа посещений культурных мероприятий в три раза по сравнению с показателем 2019 года.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Эти шесть задач реально возможно реализовать только при формировании участников образовательных отношений и в первую очередь у педагогических работников коммуникативных компетенций.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4979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 введении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лектор обозначает место лекции в курсе "Педагогическая психология", показывает связь с другими учебными дисциплинами, вызывает у обучаемых интерес к теме, настраивает их непроизвольное внимание и устанавливает рабочую атмосферу в аудитории.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Основная часть лекции.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учебный вопрос. Понятие психологического контакта, функции педагогического общения, межличностные механизмы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взаимовосприятия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 smtClean="0">
                <a:solidFill>
                  <a:schemeClr val="tx1"/>
                </a:solidFill>
              </a:rPr>
              <a:t>Этапы развития науки: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8435" name="Объект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064125"/>
          </a:xfrm>
        </p:spPr>
        <p:txBody>
          <a:bodyPr>
            <a:normAutofit/>
          </a:bodyPr>
          <a:lstStyle/>
          <a:p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правила общения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— это первый этап развития науки (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Д. Карнеги Как завоевать друзей и оказывать влияние на людей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- Нью-Йорк,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1936 г.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- психотехники общения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— это второй этап развития науки (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Панасюк</a:t>
            </a:r>
            <a:r>
              <a:rPr lang="ru-RU" altLang="ru-RU" sz="24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А.Ю. Управленческое общение: практические советы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- М.,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1990 г.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- технологии общения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— это третий этап развития науки (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Пономарев И.Б., Трубочкин В.П. Психотехнология общения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- М.,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1996 г.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), например, технология педагогического сотрудничества.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409091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Мастер - класс на тему: «</a:t>
            </a:r>
            <a:r>
              <a:rPr lang="ru-RU" sz="2400" b="1" dirty="0" smtClean="0"/>
              <a:t>Технология педагогического сотрудничества в соответствии с требованиями ФГОС НОО, ФГОС ООО и ФГОС СОО: теория, практика, состояние, вызовы, законодательная регламентация, проблемы и пути совершенствования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Автор: Новиков Василий Савельевич, кандидат юридических наук (1996 год), доцент по кафедре психологии, педагогики и организации работы с кадрами Академии управления МВД РФ (2000 год), почетный академик Международной академии дополнительного образования по специальности «Педагогика» (2008 год), победитель конкурса на получение денежного поощрения лучшими учителями России  (2009 год) , лауреат ежегодной премии Губернатора Московской области «Наше Подмосковье» (2016 год), учитель права и основ безопасности жизнедеятельности высшей категории (2002 год)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способов понравиться людям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006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Правило 1: Проявляйте искренний интерес к людям. 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2: Улыбайтесь. 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3: Помните, что в любом языке нет для человека звука значительнее и приятнее, чем звук собственного имени. 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4: Будьте хорошим слушателем. Поощряйте других на разговор о них самих. 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5: Говорите о вещах, интересующих вашего собеседника. 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6: Давайте людям почувствовать их собственную значимость, и делайте это искренне. </a:t>
            </a:r>
          </a:p>
        </p:txBody>
      </p:sp>
    </p:spTree>
    <p:extLst>
      <p:ext uri="{BB962C8B-B14F-4D97-AF65-F5344CB8AC3E}">
        <p14:creationId xmlns:p14="http://schemas.microsoft.com/office/powerpoint/2010/main" xmlns="" val="196506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Четыре этапа самосовершенствования педагогических работников образовательных организаций:</a:t>
            </a:r>
            <a:endParaRPr lang="ru-RU" alt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Объект 2"/>
          <p:cNvSpPr>
            <a:spLocks noGrp="1" noChangeArrowheads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допрофессиональный этап развития профессионала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— это первый этап  (новые научные знания, навыки и умения формируются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методом проб и ошибок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- начальный уровень саморазвития профессионала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— это второй этап (педагогические работники 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умеют применять правила педагогического общения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средний уровень саморазвития профессионала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— это третий этап (педагогические работники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умеют применять психотехники педагогического общения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высший уровень саморазвития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(педагогические работники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должны уметь применять технологию педагогического общения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574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6000" b="1" dirty="0" smtClean="0">
                <a:solidFill>
                  <a:schemeClr val="tx1"/>
                </a:solidFill>
              </a:rPr>
              <a:t>Уровни знаний:</a:t>
            </a:r>
            <a:endParaRPr lang="ru-RU" altLang="ru-RU" sz="6000" dirty="0" smtClean="0">
              <a:solidFill>
                <a:schemeClr val="tx1"/>
              </a:solidFill>
            </a:endParaRPr>
          </a:p>
        </p:txBody>
      </p:sp>
      <p:sp>
        <p:nvSpPr>
          <p:cNvPr id="26627" name="Объект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 eaLnBrk="1" hangingPunct="1">
              <a:buClr>
                <a:srgbClr val="3333CC"/>
              </a:buClr>
            </a:pPr>
            <a:r>
              <a:rPr lang="ru-RU" altLang="ru-RU" sz="4000" b="1" dirty="0" smtClean="0">
                <a:solidFill>
                  <a:srgbClr val="000000"/>
                </a:solidFill>
              </a:rPr>
              <a:t>- знания – узнавание;</a:t>
            </a:r>
          </a:p>
          <a:p>
            <a:pPr algn="ctr" eaLnBrk="1" hangingPunct="1">
              <a:buClr>
                <a:srgbClr val="3333CC"/>
              </a:buClr>
            </a:pPr>
            <a:r>
              <a:rPr lang="ru-RU" altLang="ru-RU" sz="4000" b="1" dirty="0" smtClean="0">
                <a:solidFill>
                  <a:srgbClr val="000000"/>
                </a:solidFill>
              </a:rPr>
              <a:t> - знания – репродукция;</a:t>
            </a:r>
          </a:p>
          <a:p>
            <a:pPr algn="ctr" eaLnBrk="1" hangingPunct="1">
              <a:buClr>
                <a:srgbClr val="3333CC"/>
              </a:buClr>
            </a:pPr>
            <a:r>
              <a:rPr lang="ru-RU" altLang="ru-RU" sz="4000" b="1" dirty="0" smtClean="0">
                <a:solidFill>
                  <a:srgbClr val="000000"/>
                </a:solidFill>
              </a:rPr>
              <a:t> - знания – понимания;</a:t>
            </a:r>
          </a:p>
          <a:p>
            <a:pPr algn="ctr" eaLnBrk="1" hangingPunct="1">
              <a:buClr>
                <a:srgbClr val="3333CC"/>
              </a:buClr>
            </a:pPr>
            <a:r>
              <a:rPr lang="ru-RU" altLang="ru-RU" sz="4000" b="1" dirty="0" smtClean="0">
                <a:solidFill>
                  <a:srgbClr val="000000"/>
                </a:solidFill>
              </a:rPr>
              <a:t> - знания – применение;</a:t>
            </a:r>
          </a:p>
          <a:p>
            <a:pPr algn="ctr" eaLnBrk="1" hangingPunct="1">
              <a:buClr>
                <a:srgbClr val="3333CC"/>
              </a:buClr>
            </a:pPr>
            <a:r>
              <a:rPr lang="ru-RU" altLang="ru-RU" sz="5400" dirty="0" smtClean="0">
                <a:solidFill>
                  <a:srgbClr val="000000"/>
                </a:solidFill>
              </a:rPr>
              <a:t> - </a:t>
            </a:r>
            <a:r>
              <a:rPr lang="ru-RU" altLang="ru-RU" sz="5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знания – творчество </a:t>
            </a:r>
            <a:r>
              <a:rPr lang="ru-RU" altLang="ru-RU" sz="5400" dirty="0" smtClean="0">
                <a:solidFill>
                  <a:srgbClr val="000000"/>
                </a:solidFill>
              </a:rPr>
              <a:t>(</a:t>
            </a:r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</a:rPr>
              <a:t>новые знания)</a:t>
            </a:r>
            <a:r>
              <a:rPr lang="ru-RU" altLang="ru-RU" sz="5400" dirty="0" smtClean="0">
                <a:solidFill>
                  <a:srgbClr val="000000"/>
                </a:solidFill>
              </a:rPr>
              <a:t>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97076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1042988" y="39688"/>
            <a:ext cx="8605837" cy="11430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altLang="ru-RU" sz="3200" smtClean="0">
                <a:solidFill>
                  <a:srgbClr val="E41212"/>
                </a:solidFill>
                <a:latin typeface="Arial Black" pitchFamily="34" charset="0"/>
              </a:rPr>
              <a:t>ЭФФЕКТИВНОСТЬ ОБУЧЕНИЯ</a:t>
            </a:r>
          </a:p>
        </p:txBody>
      </p:sp>
      <p:sp>
        <p:nvSpPr>
          <p:cNvPr id="29699" name="AutoShape 6" descr="data:image/jpeg;base64,/9j/4AAQSkZJRgABAQAAAQABAAD/2wCEAAkGBwgTBgkTEwgWFBQVFxYPFxcXGSAcIRwfICgbIiokHyccIjQgHCYmJR8jIjUjJSkyMC46HiMzOjcsOigtLisBCgoKDQwNGg8PGjckHyU3Nzc3ODc3Nzc3Miw3NzQ0ODc3LDU4MDcsNDQuNTQsNDQ3NDc3NzQ3NzQ1NDQ0LDQ0Lv/AABEIADMAYAMBIgACEQEDEQH/xAAcAAADAQEBAQEBAAAAAAAAAAAABgcFBAIIAwH/xABBEAABAgQCBAkGDQUAAAAAAAABAgMABAURBiEHEjGRExdBUVNVYXGSFDI2c6HSCBUiMzVScoGCsbKzwSM4VHTR/8QAGAEBAQEBAQAAAAAAAAAAAAAAAAECBAP/xAAoEQACAgECBAUFAAAAAAAAAAAAAQIRAwQxEiFBURMiMnGBNEKRofD/2gAMAwEAAhEDEQA/ALjBGXXcQ0uUSwZiZDYcOom/KeaMvEOP8NybyUPT/wAsgK1EgqIB5wNkbjjnLZEtDRBGJh/FlFnJB55mcBQ35+t8kp+0DsHbGCrSzg8TRR8YKNjbWCFFPffZbtirDkbaUXyFod1qAQo22C8fNuIMfYkerLziaq6ylKyENtq1UpAPKBkvZnrXj6MkJ2VelG3WnwtChdKkm4MSvGeCcGIxA1wtVXLKfIWGk2IUSbZXFxc80dGklCEnxokh20dV+ZncKSr7qQHLraWQLBRSSNYd+3LK94yMQaV6BK1N5ngXnVIOqothNgea6lC9uyN92YodKoEslTgZYRZpN7nM3OfOTmbxJ9Hdew0xVsQOzTzf9V1RbK03ukqUbi/fDHjjNynwuuiDdchm47KJ1TM7m/fg47KJ1TNbm/fhpcrmE00JqbPA+TqVwaXNQWvcjm5wY5a3ivBsrJyTjvB2fSHGwlsKJSRcKsBcDtipYm6WN/knPuYHHZROqZrc378HHZROqZnc378MWG8TYPnXSljgiv6imwlR7gRnDH8WSH+C34E/8jMnhi6lBr5Lz7kx+ECoinUUjaHVkd+qYaMI4Ko7dHl1OySHn3Eh1x1xIUpRVntPINloV/hA/R1F9av9Jin0r6Lk/Vo/IRZycdPCn3C9TInWcNSp0teQtEssTGop1CCQCkJLik5bAdW3ZeKpUMGYcXS3mviZlKSkgaqACO0EZgjnEJE5/cBJfYP7LkVV/wCYc7jDPkn5OfRBJcyVaA33/JKuyXSUtuCw5jsNua9rxx6afTPDX4P3Ex06B/n8Qet/kxzaafTPDX4P3Ex0L6uX90M/aVqp02Rflwh+UQ6kHXCVpChccucSbRRRKU/VMSpepzTgQ+tKAtAOqNZWQvsEWM7DEs0MfS+Kv9hf6lRy4pNYZ0+xp7o6tMslKs6PkNtS6W0B9qyUiwFyo7B2x60WYSp6sLyszMSiXnnkgguAK1GxkhKb7BqgGw5+yP205+g49ez/ADG5o0mWV4DohScksoaPYpPyT7QY25yWlVdyV5hJ0wYWkZemS07KsJl3WnEglsat9bIHLlB5ebKKHg6rKmsMU2YPnONpUq31uX2wq6cZ1lGCygq+U44gJHcbncI39HMitnBFHQpFlcElSgeQqzP5xmb4tPFy3v8ARV6jM0n4PnajK09LT6EFpalnWvyi3JDjJNKRJsIJzSlKT9wAib1bTJTGKrOsKpjhLLrjBOukXKCU3++0cvHlSeqnPGmL4GolBRrkvYWrGF/B88rSfL1Hh0cElOqU563zakd20w6uJJbWOcERKePKk9VOeNMHHlSeqnPGmEtNqJVcdvYWjf0a4Onqe7Uy6+hXDK1xq3y27bx+WkDBM/PV+kvtzCEpY1dYKvc2UFZboxk6caPy0xwfjTHrjwovVzniTG/D1Snx1z+CeWqKodkJuAMJTklP1pbjyVCYdU8nV5ASTY74XePCi9XOeJMHHhRernPEmPNafUKLio7ltGnpz9Bx69n+YW8M4bxc1h+mv0ypoCJhpDrrLuwLIzUnLK+WQ9uUZePNI0tUqSxKsU5zXLqXAAQomwVYAJzJN/ZFhwZT35fCdJZcTZxtltCxzKsLjLI2OUesnPBgUWuuzJuxIp+j+uTVVZfq9RS6G/NZR5v35bPbFPSkBIAGQyj+wRx5Mssm5pKjxwTfRjdBwTfRjdBBHnZQ4Jvoxug4JvoxugghYPPkzHQp3CDyZjoU7hBBFtgPJmOhTuEHkzHQp3CCCFsHtDaBsQB3CPUEEQBBBBA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425450" y="611188"/>
            <a:ext cx="223838" cy="22225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18" name="Объект 2"/>
          <p:cNvSpPr>
            <a:spLocks noGrp="1" noChangeArrowheads="1"/>
          </p:cNvSpPr>
          <p:nvPr>
            <p:ph idx="1"/>
          </p:nvPr>
        </p:nvSpPr>
        <p:spPr>
          <a:xfrm>
            <a:off x="2268538" y="722313"/>
            <a:ext cx="4525962" cy="609600"/>
          </a:xfrm>
        </p:spPr>
        <p:txBody>
          <a:bodyPr>
            <a:spAutoFit/>
          </a:bodyPr>
          <a:lstStyle/>
          <a:p>
            <a:pPr marL="0" indent="0"/>
            <a:r>
              <a:rPr lang="ru-RU" altLang="ru-RU" sz="2400" b="1" smtClean="0"/>
              <a:t>Человек в среднем запоминает: </a:t>
            </a:r>
          </a:p>
          <a:p>
            <a:pPr marL="0" indent="0"/>
            <a:endParaRPr lang="ru-RU" altLang="ru-RU" sz="800" b="1" smtClean="0"/>
          </a:p>
        </p:txBody>
      </p:sp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631825" y="1425575"/>
            <a:ext cx="2559050" cy="1711325"/>
            <a:chOff x="285720" y="2071678"/>
            <a:chExt cx="2428892" cy="1508469"/>
          </a:xfrm>
        </p:grpSpPr>
        <p:sp>
          <p:nvSpPr>
            <p:cNvPr id="29718" name="Прямоугольник 6"/>
            <p:cNvSpPr>
              <a:spLocks noChangeArrowheads="1"/>
            </p:cNvSpPr>
            <p:nvPr/>
          </p:nvSpPr>
          <p:spPr bwMode="auto">
            <a:xfrm>
              <a:off x="285720" y="2928934"/>
              <a:ext cx="2428892" cy="65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cs typeface="Arial" charset="0"/>
                </a:rPr>
                <a:t>10%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cs typeface="Arial" charset="0"/>
                </a:rPr>
                <a:t> прочитанного</a:t>
              </a:r>
            </a:p>
          </p:txBody>
        </p:sp>
        <p:pic>
          <p:nvPicPr>
            <p:cNvPr id="2971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296" t="28320" r="40154" b="39452"/>
            <a:stretch>
              <a:fillRect/>
            </a:stretch>
          </p:blipFill>
          <p:spPr bwMode="auto">
            <a:xfrm>
              <a:off x="785786" y="2071678"/>
              <a:ext cx="1285884" cy="816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3468688" y="1236663"/>
            <a:ext cx="1557337" cy="1951037"/>
            <a:chOff x="2690053" y="1928802"/>
            <a:chExt cx="1413582" cy="1724607"/>
          </a:xfrm>
        </p:grpSpPr>
        <p:sp>
          <p:nvSpPr>
            <p:cNvPr id="29716" name="Прямоугольник 7"/>
            <p:cNvSpPr>
              <a:spLocks noChangeArrowheads="1"/>
            </p:cNvSpPr>
            <p:nvPr/>
          </p:nvSpPr>
          <p:spPr bwMode="auto">
            <a:xfrm>
              <a:off x="2690053" y="3000372"/>
              <a:ext cx="1413582" cy="653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cs typeface="Arial" charset="0"/>
                </a:rPr>
                <a:t>20%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cs typeface="Arial" charset="0"/>
                </a:rPr>
                <a:t> услышанного</a:t>
              </a:r>
            </a:p>
          </p:txBody>
        </p:sp>
        <p:pic>
          <p:nvPicPr>
            <p:cNvPr id="29717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806" t="13672" r="42899" b="37500"/>
            <a:stretch>
              <a:fillRect/>
            </a:stretch>
          </p:blipFill>
          <p:spPr bwMode="auto">
            <a:xfrm>
              <a:off x="2786050" y="1928802"/>
              <a:ext cx="1221590" cy="1071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Группа 23"/>
          <p:cNvGrpSpPr>
            <a:grpSpLocks/>
          </p:cNvGrpSpPr>
          <p:nvPr/>
        </p:nvGrpSpPr>
        <p:grpSpPr bwMode="auto">
          <a:xfrm>
            <a:off x="5197475" y="3308350"/>
            <a:ext cx="3671888" cy="3128963"/>
            <a:chOff x="3214678" y="3744120"/>
            <a:chExt cx="3672408" cy="3127737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3214678" y="5064402"/>
              <a:ext cx="3672408" cy="18074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42900" indent="-342900" algn="ctr" eaLnBrk="1" hangingPunct="1">
                <a:defRPr/>
              </a:pPr>
              <a:r>
                <a:rPr lang="ru-RU" sz="2400" b="1" dirty="0">
                  <a:solidFill>
                    <a:srgbClr val="FF0000"/>
                  </a:solidFill>
                  <a:cs typeface="Arial" charset="0"/>
                </a:rPr>
                <a:t>90% </a:t>
              </a:r>
            </a:p>
            <a:p>
              <a:pPr marL="342900" indent="-342900" algn="ctr" eaLnBrk="1" hangingPunct="1">
                <a:defRPr/>
              </a:pPr>
              <a:r>
                <a:rPr lang="ru-RU" sz="1750" dirty="0">
                  <a:cs typeface="Arial" charset="0"/>
                </a:rPr>
                <a:t>при непосредственном участии в деятельности, в постановке проблем, выработке и принятии решения, формулировании выводов и прогнозов</a:t>
              </a:r>
            </a:p>
          </p:txBody>
        </p:sp>
        <p:pic>
          <p:nvPicPr>
            <p:cNvPr id="2971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293" t="23633" r="39568" b="35352"/>
            <a:stretch>
              <a:fillRect/>
            </a:stretch>
          </p:blipFill>
          <p:spPr bwMode="auto">
            <a:xfrm>
              <a:off x="4066638" y="3744120"/>
              <a:ext cx="2071702" cy="1359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Группа 22"/>
          <p:cNvGrpSpPr>
            <a:grpSpLocks/>
          </p:cNvGrpSpPr>
          <p:nvPr/>
        </p:nvGrpSpPr>
        <p:grpSpPr bwMode="auto">
          <a:xfrm>
            <a:off x="2962275" y="3263900"/>
            <a:ext cx="2571750" cy="3052763"/>
            <a:chOff x="285720" y="3587939"/>
            <a:chExt cx="2571736" cy="3053795"/>
          </a:xfrm>
        </p:grpSpPr>
        <p:sp>
          <p:nvSpPr>
            <p:cNvPr id="29712" name="Прямоугольник 10"/>
            <p:cNvSpPr>
              <a:spLocks noChangeArrowheads="1"/>
            </p:cNvSpPr>
            <p:nvPr/>
          </p:nvSpPr>
          <p:spPr bwMode="auto">
            <a:xfrm>
              <a:off x="285720" y="5072074"/>
              <a:ext cx="257173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cs typeface="Arial" charset="0"/>
                </a:rPr>
                <a:t>80%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cs typeface="Arial" charset="0"/>
                </a:rPr>
                <a:t>при самостоятельном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cs typeface="Arial" charset="0"/>
                </a:rPr>
                <a:t>обнаружении и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cs typeface="Arial" charset="0"/>
                </a:rPr>
                <a:t> формулировании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cs typeface="Arial" charset="0"/>
                </a:rPr>
                <a:t>проблем</a:t>
              </a:r>
            </a:p>
          </p:txBody>
        </p:sp>
        <p:pic>
          <p:nvPicPr>
            <p:cNvPr id="29713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392" t="20703" r="40117" b="34375"/>
            <a:stretch>
              <a:fillRect/>
            </a:stretch>
          </p:blipFill>
          <p:spPr bwMode="auto">
            <a:xfrm>
              <a:off x="718223" y="3587939"/>
              <a:ext cx="1928826" cy="145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Группа 21"/>
          <p:cNvGrpSpPr>
            <a:grpSpLocks/>
          </p:cNvGrpSpPr>
          <p:nvPr/>
        </p:nvGrpSpPr>
        <p:grpSpPr bwMode="auto">
          <a:xfrm>
            <a:off x="587375" y="3451225"/>
            <a:ext cx="2147888" cy="3070225"/>
            <a:chOff x="7299159" y="1732596"/>
            <a:chExt cx="1740084" cy="2407065"/>
          </a:xfrm>
        </p:grpSpPr>
        <p:sp>
          <p:nvSpPr>
            <p:cNvPr id="29710" name="Прямоугольник 9"/>
            <p:cNvSpPr>
              <a:spLocks noChangeArrowheads="1"/>
            </p:cNvSpPr>
            <p:nvPr/>
          </p:nvSpPr>
          <p:spPr bwMode="auto">
            <a:xfrm>
              <a:off x="7299159" y="2846999"/>
              <a:ext cx="1714512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cs typeface="Arial" charset="0"/>
                </a:rPr>
                <a:t>50-70%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cs typeface="Arial" charset="0"/>
                </a:rPr>
                <a:t> при участии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cs typeface="Arial" charset="0"/>
                </a:rPr>
                <a:t>в групповых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cs typeface="Arial" charset="0"/>
                </a:rPr>
                <a:t>дискуссиях</a:t>
              </a:r>
            </a:p>
          </p:txBody>
        </p:sp>
        <p:pic>
          <p:nvPicPr>
            <p:cNvPr id="29711" name="Picture 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806" t="23828" r="39606" b="37109"/>
            <a:stretch>
              <a:fillRect/>
            </a:stretch>
          </p:blipFill>
          <p:spPr bwMode="auto">
            <a:xfrm>
              <a:off x="7351644" y="1732596"/>
              <a:ext cx="1687599" cy="1071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Группа 20"/>
          <p:cNvGrpSpPr>
            <a:grpSpLocks/>
          </p:cNvGrpSpPr>
          <p:nvPr/>
        </p:nvGrpSpPr>
        <p:grpSpPr bwMode="auto">
          <a:xfrm>
            <a:off x="6323013" y="1341438"/>
            <a:ext cx="1377950" cy="1900237"/>
            <a:chOff x="4857752" y="1767476"/>
            <a:chExt cx="1377093" cy="1900122"/>
          </a:xfrm>
        </p:grpSpPr>
        <p:sp>
          <p:nvSpPr>
            <p:cNvPr id="29708" name="Прямоугольник 8"/>
            <p:cNvSpPr>
              <a:spLocks noChangeArrowheads="1"/>
            </p:cNvSpPr>
            <p:nvPr/>
          </p:nvSpPr>
          <p:spPr bwMode="auto">
            <a:xfrm>
              <a:off x="4900697" y="2928934"/>
              <a:ext cx="133414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cs typeface="Arial" charset="0"/>
                </a:rPr>
                <a:t>30%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cs typeface="Arial" charset="0"/>
                </a:rPr>
                <a:t>увиденного</a:t>
              </a:r>
            </a:p>
          </p:txBody>
        </p:sp>
        <p:pic>
          <p:nvPicPr>
            <p:cNvPr id="29709" name="Picture 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309" t="13562" r="40846" b="31749"/>
            <a:stretch>
              <a:fillRect/>
            </a:stretch>
          </p:blipFill>
          <p:spPr bwMode="auto">
            <a:xfrm>
              <a:off x="4857752" y="1767476"/>
              <a:ext cx="1202924" cy="1161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5682379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229600" cy="86409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ФУНКЦИИ ПЕДАГОГИЧЕСКОГО ОБЩЕНИЯ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808"/>
            <a:ext cx="8229600" cy="487372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педагогического общения преподаватель и обучающиеся реализуют в совокупности четыре основные функции: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интеллектуальную; 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влияния друг на друга;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нформационную;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облегчающую.</a:t>
            </a:r>
          </a:p>
        </p:txBody>
      </p:sp>
    </p:spTree>
    <p:extLst>
      <p:ext uri="{BB962C8B-B14F-4D97-AF65-F5344CB8AC3E}">
        <p14:creationId xmlns:p14="http://schemas.microsoft.com/office/powerpoint/2010/main" xmlns="" val="38890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Механизмы межличностного взаимовосприятия:</a:t>
            </a:r>
          </a:p>
        </p:txBody>
      </p:sp>
      <p:sp>
        <p:nvSpPr>
          <p:cNvPr id="38915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Autofit/>
          </a:bodyPr>
          <a:lstStyle/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эмпатия;</a:t>
            </a:r>
          </a:p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рефлексия;</a:t>
            </a:r>
          </a:p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саморефлексия;</a:t>
            </a:r>
          </a:p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идентификация;</a:t>
            </a:r>
          </a:p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стереотипизация;</a:t>
            </a:r>
          </a:p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обратная связь;</a:t>
            </a:r>
          </a:p>
          <a:p>
            <a:pPr algn="ctr"/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аттракция</a:t>
            </a:r>
          </a:p>
        </p:txBody>
      </p:sp>
    </p:spTree>
    <p:extLst>
      <p:ext uri="{BB962C8B-B14F-4D97-AF65-F5344CB8AC3E}">
        <p14:creationId xmlns:p14="http://schemas.microsoft.com/office/powerpoint/2010/main" xmlns="" val="131513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Факторы, влияющие на успешность выполнения социального заказа государства: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уровня профессионализма педагогических работников;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исходного уровня знаний у участников образовательных отношений;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субъектных, объектных и обстановочных психолого-педагогических условий, в которых педагогические работники передают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систему новых научных знаний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детям, родителям, педагогическим работникам;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содержания материала и времени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которое необходимо участникам образовательных отношений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усвоения нового материала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конкретной теме по выполнению социального заказа государства.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способа самоподачи:</a:t>
            </a:r>
            <a:endParaRPr lang="ru-RU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1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Разработаны три способа самоподачи для педагогических работников в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знакомства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участниками образовательных отношений:</a:t>
            </a:r>
          </a:p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самоподача превосходства;</a:t>
            </a:r>
          </a:p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самоподача привлекательности;</a:t>
            </a:r>
          </a:p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самоподача отношения педагогического работника к участникам образовательных отношений. 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50452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Выводы по 1 учебному вопросу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Психологический контакт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это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ситуативные психические состояния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взаимоотношений, которые возникают при взаимодействии педагогических работников с участниками образовательных отношений, характеризующиеся проявлением в различной степени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эмпатии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симпатии, рефлексии,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саморефлексии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идентификации, взаимопонимания,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взаимосопереживания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взаимосочувствия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взаимодоверия,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взаимосодействия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т.п.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нейтрализации психологических барьеров.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 b="1" dirty="0" smtClean="0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altLang="ru-RU" sz="4400" b="1" dirty="0" smtClean="0"/>
              <a:t>Автором</a:t>
            </a:r>
            <a:r>
              <a:rPr lang="ru-RU" altLang="ru-RU" sz="4400" dirty="0" smtClean="0"/>
              <a:t> произведения науки, монографии, научной статьи, </a:t>
            </a:r>
            <a:r>
              <a:rPr lang="ru-RU" altLang="ru-RU" sz="4400" b="1" dirty="0" smtClean="0"/>
              <a:t>научного проекта</a:t>
            </a:r>
            <a:r>
              <a:rPr lang="ru-RU" altLang="ru-RU" sz="4400" dirty="0" smtClean="0"/>
              <a:t>, литературы или искусства </a:t>
            </a:r>
            <a:r>
              <a:rPr lang="ru-RU" altLang="ru-RU" sz="4400" b="1" dirty="0" smtClean="0"/>
              <a:t>признается гражданин, творческим трудом которого оно создано.</a:t>
            </a:r>
          </a:p>
        </p:txBody>
      </p:sp>
    </p:spTree>
  </p:cSld>
  <p:clrMapOvr>
    <a:masterClrMapping/>
  </p:clrMapOvr>
  <p:transition advTm="578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hlinkClick r:id="rId2"/>
              </a:rPr>
              <a:t>https://multiurok.ru/novikov-2/files/?act=addfile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hlinkClick r:id="rId2"/>
              </a:rPr>
              <a:t>https://multiurok.ru/novikov-2/files/?act=addfile</a:t>
            </a:r>
            <a:endParaRPr lang="ru-RU" sz="4000" b="1" dirty="0" smtClean="0"/>
          </a:p>
          <a:p>
            <a:r>
              <a:rPr lang="en-US" sz="4000" b="1" dirty="0" smtClean="0">
                <a:hlinkClick r:id="rId2"/>
              </a:rPr>
              <a:t>https://multiurok.ru/novikov-2/files/?act=addfile</a:t>
            </a:r>
            <a:endParaRPr lang="ru-RU" sz="4000" b="1" dirty="0" smtClean="0"/>
          </a:p>
          <a:p>
            <a:r>
              <a:rPr lang="en-US" sz="4000" b="1" dirty="0" smtClean="0">
                <a:hlinkClick r:id="rId2"/>
              </a:rPr>
              <a:t>https://multiurok.ru/novikov-2/files/?act=addfile</a:t>
            </a:r>
            <a:endParaRPr lang="ru-RU" sz="4000" b="1" dirty="0" smtClean="0"/>
          </a:p>
          <a:p>
            <a:endParaRPr lang="ru-RU" sz="40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4002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Д. п. н., профессор Сергей Евгеньевич </a:t>
            </a:r>
            <a:r>
              <a:rPr lang="ru-RU" alt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Вогулкин</a:t>
            </a: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684213" y="1557338"/>
            <a:ext cx="7559675" cy="4175125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altLang="ru-RU" sz="5700" dirty="0" smtClean="0">
                <a:latin typeface="Arial Black" pitchFamily="34" charset="0"/>
              </a:rPr>
              <a:t>Т – труд</a:t>
            </a:r>
          </a:p>
          <a:p>
            <a:pPr algn="ctr">
              <a:defRPr/>
            </a:pPr>
            <a:r>
              <a:rPr lang="ru-RU" altLang="ru-RU" sz="2200" dirty="0" smtClean="0">
                <a:latin typeface="Arial Black" pitchFamily="34" charset="0"/>
              </a:rPr>
              <a:t>В – воображение</a:t>
            </a:r>
          </a:p>
          <a:p>
            <a:pPr algn="ctr">
              <a:defRPr/>
            </a:pPr>
            <a:r>
              <a:rPr lang="ru-RU" altLang="ru-RU" sz="2200" dirty="0" smtClean="0">
                <a:latin typeface="Arial Black" pitchFamily="34" charset="0"/>
              </a:rPr>
              <a:t>О – образование</a:t>
            </a:r>
          </a:p>
          <a:p>
            <a:pPr algn="ctr">
              <a:defRPr/>
            </a:pPr>
            <a:r>
              <a:rPr lang="ru-RU" altLang="ru-RU" sz="2200" dirty="0" smtClean="0">
                <a:latin typeface="Arial Black" pitchFamily="34" charset="0"/>
              </a:rPr>
              <a:t>Р – речь</a:t>
            </a:r>
          </a:p>
          <a:p>
            <a:pPr algn="ctr">
              <a:defRPr/>
            </a:pPr>
            <a:r>
              <a:rPr lang="ru-RU" altLang="ru-RU" sz="2200" dirty="0" smtClean="0">
                <a:latin typeface="Arial Black" pitchFamily="34" charset="0"/>
              </a:rPr>
              <a:t>Ч – честность</a:t>
            </a:r>
          </a:p>
          <a:p>
            <a:pPr algn="ctr">
              <a:defRPr/>
            </a:pPr>
            <a:r>
              <a:rPr lang="ru-RU" altLang="ru-RU" sz="2200" dirty="0" smtClean="0">
                <a:latin typeface="Arial Black" pitchFamily="34" charset="0"/>
              </a:rPr>
              <a:t>Е – естественность</a:t>
            </a:r>
          </a:p>
          <a:p>
            <a:pPr algn="ctr">
              <a:defRPr/>
            </a:pPr>
            <a:r>
              <a:rPr lang="ru-RU" altLang="ru-RU" sz="2200" dirty="0" smtClean="0">
                <a:latin typeface="Arial Black" pitchFamily="34" charset="0"/>
              </a:rPr>
              <a:t>С – сотрудничество</a:t>
            </a:r>
          </a:p>
          <a:p>
            <a:pPr algn="ctr">
              <a:defRPr/>
            </a:pPr>
            <a:r>
              <a:rPr lang="ru-RU" altLang="ru-RU" sz="2200" dirty="0" smtClean="0">
                <a:latin typeface="Arial Black" pitchFamily="34" charset="0"/>
              </a:rPr>
              <a:t>Т – твердость убеждений</a:t>
            </a:r>
          </a:p>
          <a:p>
            <a:pPr algn="ctr">
              <a:defRPr/>
            </a:pPr>
            <a:r>
              <a:rPr lang="ru-RU" altLang="ru-RU" sz="2200" dirty="0" smtClean="0">
                <a:latin typeface="Arial Black" pitchFamily="34" charset="0"/>
              </a:rPr>
              <a:t>В – вера</a:t>
            </a:r>
          </a:p>
          <a:p>
            <a:pPr algn="ctr">
              <a:defRPr/>
            </a:pPr>
            <a:r>
              <a:rPr lang="ru-RU" altLang="ru-RU" sz="2200" dirty="0" smtClean="0">
                <a:latin typeface="Arial Black" pitchFamily="34" charset="0"/>
              </a:rPr>
              <a:t>О - оригинальность</a:t>
            </a:r>
          </a:p>
          <a:p>
            <a:pPr>
              <a:defRPr/>
            </a:pPr>
            <a:endParaRPr lang="ru-RU" alt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613"/>
            <a:ext cx="8229600" cy="5810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r>
              <a:rPr lang="ru-RU" altLang="ru-RU" sz="3200" b="1" dirty="0" smtClean="0"/>
              <a:t>: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382000" cy="4876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800" b="1" dirty="0" smtClean="0"/>
              <a:t>Автору принадлежат следующие права</a:t>
            </a:r>
            <a:endParaRPr lang="ru-RU" altLang="ru-RU" sz="2800" dirty="0" smtClean="0"/>
          </a:p>
          <a:p>
            <a:pPr algn="ctr" eaLnBrk="1" hangingPunct="1">
              <a:defRPr/>
            </a:pPr>
            <a:r>
              <a:rPr lang="ru-RU" altLang="ru-RU" sz="2800" dirty="0" smtClean="0"/>
              <a:t>1) исключительное право на произведение;</a:t>
            </a:r>
          </a:p>
          <a:p>
            <a:pPr algn="ctr" eaLnBrk="1" hangingPunct="1">
              <a:defRPr/>
            </a:pPr>
            <a:r>
              <a:rPr lang="ru-RU" altLang="ru-RU" sz="2800" dirty="0" smtClean="0"/>
              <a:t>2) </a:t>
            </a:r>
            <a:r>
              <a:rPr lang="ru-RU" altLang="ru-RU" sz="2800" b="1" dirty="0" smtClean="0"/>
              <a:t>право авторства</a:t>
            </a:r>
            <a:r>
              <a:rPr lang="ru-RU" altLang="ru-RU" sz="2800" dirty="0" smtClean="0"/>
              <a:t>;</a:t>
            </a:r>
          </a:p>
          <a:p>
            <a:pPr algn="ctr" eaLnBrk="1" hangingPunct="1">
              <a:defRPr/>
            </a:pPr>
            <a:r>
              <a:rPr lang="ru-RU" altLang="ru-RU" sz="2800" dirty="0" smtClean="0"/>
              <a:t>3) право автора на имя;</a:t>
            </a:r>
          </a:p>
          <a:p>
            <a:pPr algn="ctr" eaLnBrk="1" hangingPunct="1">
              <a:defRPr/>
            </a:pPr>
            <a:r>
              <a:rPr lang="ru-RU" altLang="ru-RU" sz="2800" dirty="0" smtClean="0"/>
              <a:t>4) право на неприкосновенность произведения;</a:t>
            </a:r>
          </a:p>
          <a:p>
            <a:pPr algn="ctr" eaLnBrk="1" hangingPunct="1">
              <a:defRPr/>
            </a:pPr>
            <a:r>
              <a:rPr lang="ru-RU" altLang="ru-RU" sz="2800" dirty="0" smtClean="0"/>
              <a:t>5) </a:t>
            </a:r>
            <a:r>
              <a:rPr lang="ru-RU" altLang="ru-RU" sz="2800" b="1" dirty="0" smtClean="0"/>
              <a:t>право на обнародование произведения</a:t>
            </a:r>
            <a:r>
              <a:rPr lang="ru-RU" altLang="ru-RU" sz="2800" dirty="0" smtClean="0"/>
              <a:t>;</a:t>
            </a:r>
          </a:p>
          <a:p>
            <a:pPr algn="ctr" eaLnBrk="1" hangingPunct="1">
              <a:defRPr/>
            </a:pPr>
            <a:r>
              <a:rPr lang="ru-RU" altLang="ru-RU" sz="2800" dirty="0" smtClean="0"/>
              <a:t>6) </a:t>
            </a:r>
            <a:r>
              <a:rPr lang="ru-RU" altLang="ru-RU" sz="3600" b="1" dirty="0" smtClean="0"/>
              <a:t>право на вознаграждение</a:t>
            </a:r>
            <a:r>
              <a:rPr lang="ru-RU" altLang="ru-RU" sz="2800" b="1" dirty="0" smtClean="0"/>
              <a:t>.</a:t>
            </a:r>
            <a:r>
              <a:rPr lang="ru-RU" altLang="ru-RU" sz="2800" dirty="0" smtClean="0"/>
              <a:t> </a:t>
            </a:r>
          </a:p>
          <a:p>
            <a:pPr eaLnBrk="1" hangingPunct="1">
              <a:defRPr/>
            </a:pPr>
            <a:endParaRPr lang="ru-RU" altLang="ru-RU" sz="2800" dirty="0" smtClean="0"/>
          </a:p>
        </p:txBody>
      </p:sp>
    </p:spTree>
  </p:cSld>
  <p:clrMapOvr>
    <a:masterClrMapping/>
  </p:clrMapOvr>
  <p:transition advTm="5112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611188" y="757238"/>
            <a:ext cx="7921625" cy="11731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alt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alt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асть 1 статьи 44 Конституции РФ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539750" y="1773238"/>
            <a:ext cx="8135938" cy="3922712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altLang="ru-RU" dirty="0" smtClean="0"/>
              <a:t> </a:t>
            </a:r>
            <a:r>
              <a:rPr lang="ru-RU" altLang="ru-RU" sz="4800" b="1" dirty="0" smtClean="0">
                <a:latin typeface="Times New Roman" pitchFamily="18" charset="0"/>
                <a:cs typeface="Times New Roman" pitchFamily="18" charset="0"/>
              </a:rPr>
              <a:t>Каждому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гарантируется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свобода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литературного, художественного,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научного,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технического и </a:t>
            </a:r>
            <a:r>
              <a:rPr lang="ru-RU" altLang="ru-RU" sz="4800" b="1" dirty="0" smtClean="0">
                <a:latin typeface="Times New Roman" pitchFamily="18" charset="0"/>
                <a:cs typeface="Times New Roman" pitchFamily="18" charset="0"/>
              </a:rPr>
              <a:t>других видов творчества, преподавания.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Интеллектуальная собственность охраняется законом.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endParaRPr lang="ru-RU" alt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Реализация технологии педагогического сотрудничества позволяет развивать у обучающихся новые компетенции: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к творческому мышлению;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к рефлексивному  мышлению;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к критическому мышлению;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к непрерывному самообразованию, самообучению, саморазвитию, самосовершенствованию, к новому;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к самостоятельной творческой разработке одной темы всю жизнь;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к управлению командой и социальной группой;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к непрерывному развитию своих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конфликтологических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компетенций;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>
            <a:normAutofit fontScale="92500" lnSpcReduction="10000"/>
          </a:bodyPr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к непрерывному развитию своих коммуникативных компетенций;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устанавливать психологический контакт с различными категориями граждан;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нейтрализовать коммуникативные барьеры;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>
            <a:normAutofit fontScale="85000" lnSpcReduction="10000"/>
          </a:bodyPr>
          <a:lstStyle/>
          <a:p>
            <a:pPr algn="ctr">
              <a:defRPr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применять психологические приемы, формирующие симпатию;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способность и готовность самостоятельно добывать систему новых научных знаний по данной проблематике и переводить эту систему новых научных знаний в систему действий.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49156" name="Picture 2" descr="C:\Users\123\Desktop\slide-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813"/>
            <a:ext cx="9144000" cy="645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375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/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2 учебный вопрос. Коммуникативные барьеры, приемы, формирующие симпатию и структура педагогического общения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Барьеры коммуникативные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808"/>
            <a:ext cx="8229600" cy="4425355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Барьеры коммуникативные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психологические препятствия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, возникающие в процессе передачи преподавателем системы новых научных знаний школьникам, а также в процессе перевода этой системы новых знаний в систему новых действий в образовательном процессе.</a:t>
            </a:r>
          </a:p>
        </p:txBody>
      </p:sp>
    </p:spTree>
    <p:extLst>
      <p:ext uri="{BB962C8B-B14F-4D97-AF65-F5344CB8AC3E}">
        <p14:creationId xmlns:p14="http://schemas.microsoft.com/office/powerpoint/2010/main" xmlns="" val="120360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668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5"/>
            <a:ext cx="8208912" cy="583264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План лекции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учебный вопрос. Понятие психологического контакта, функции педагогического общения, межличностные механизмы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взаимовосприятия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учебный вопрос. Коммуникативные барьеры, приемы, формирующие симпатию и структура педагогического общения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Время: 30-45 минут.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9477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Барьеры коммуникативные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мотивационный барьер</a:t>
            </a: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; .</a:t>
            </a:r>
          </a:p>
          <a:p>
            <a:pPr algn="ctr">
              <a:lnSpc>
                <a:spcPct val="90000"/>
              </a:lnSpc>
            </a:pP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интеллектуальный барьер</a:t>
            </a: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lnSpc>
                <a:spcPct val="90000"/>
              </a:lnSpc>
            </a:pP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эмоциональный барьер</a:t>
            </a: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ctr">
              <a:lnSpc>
                <a:spcPct val="90000"/>
              </a:lnSpc>
            </a:pP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волевой психологический барьер;</a:t>
            </a:r>
          </a:p>
          <a:p>
            <a:pPr algn="ctr">
              <a:lnSpc>
                <a:spcPct val="90000"/>
              </a:lnSpc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- ошибки по типу мужчина – женщина; </a:t>
            </a:r>
            <a:endParaRPr lang="ru-RU" alt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барьер имя;</a:t>
            </a:r>
            <a:endParaRPr lang="ru-RU" alt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alt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арьер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расстояния между участником образовательных отношений и педагогическим работником</a:t>
            </a:r>
            <a:endParaRPr lang="ru-RU" alt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доверительная зона  общения (от 0,5 м до 1,2 м);</a:t>
            </a:r>
          </a:p>
          <a:p>
            <a:pPr algn="ctr"/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неформальная зона общения (от 1,2 м до 1,5 м);</a:t>
            </a:r>
          </a:p>
          <a:p>
            <a:pPr algn="ctr"/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формальная (деловая) зона общения (от 1,5 м до 3,5 м);</a:t>
            </a:r>
          </a:p>
          <a:p>
            <a:pPr algn="ctr"/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публичная зона общения (расстояние от 3,5 м и более);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58014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Users\123\Desktop\Новая папка\img11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708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05776"/>
          </a:xfrm>
        </p:spPr>
        <p:txBody>
          <a:bodyPr>
            <a:normAutofit fontScale="925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Слово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это оружие педагогического работника, которое оставляет в памяти участников образовательных отношений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одно из двух внушений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педагогическому работнику, к его учебной дисциплине, к педагогическому общению: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а) антипатию;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симпатию.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Педагогическое общение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— это не механическая передача системы новых научных знаний, а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взаимодействие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между педагогическим работником с участниками образовательных отношений.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2008"/>
          </a:xfrm>
        </p:spPr>
        <p:txBody>
          <a:bodyPr>
            <a:normAutofit fontScale="90000"/>
          </a:bodyPr>
          <a:lstStyle/>
          <a:p>
            <a:endParaRPr lang="ru-RU" altLang="ru-RU" sz="9600" dirty="0" smtClean="0"/>
          </a:p>
        </p:txBody>
      </p:sp>
      <p:pic>
        <p:nvPicPr>
          <p:cNvPr id="1658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7544" y="908720"/>
            <a:ext cx="8208912" cy="526348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1089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784976" cy="5544616"/>
          </a:xfrm>
        </p:spPr>
        <p:txBody>
          <a:bodyPr>
            <a:noAutofit/>
          </a:bodyPr>
          <a:lstStyle/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Постановка целей педагогического общения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Моделирование педагогическим работником сценария предстоящей новой педагогической деятельности в процессе подготовки к занятию.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Планирование взаимодействия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Ориентировка в педагогической ситуации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Нейтрализация психологических барьеров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Организация и управление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педагогическим процессом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Попытка педагогического работника установить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контакт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Достижение педагогических целей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Выход из педагогического общения после проведения лекции, семинара, мероприятия.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Анализ, оценка, контроль и коррекция педагогических целей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Анализ новой педагогической деятельности и новой деятельности участников образовательных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820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 по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2-му учебному вопросу.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Новая технология взаимодействия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педагогического работника — использование естественных благоприятных условий или искусственное создание благоприятных условий педагогическим работником в образовательном процессе, вызывающих без принуждения изменение или закрепление нужных психических состояний, доминирующих мотивов, интересов, близких, средних и далеких целей, желательных видов педагогического сотрудничества, поведения и деятельности участника образовательных отношений в педагогическом общении в соответствии с социальным заказом государства.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7200" b="1" dirty="0" smtClean="0">
                <a:solidFill>
                  <a:schemeClr val="tx1"/>
                </a:solidFill>
              </a:rPr>
              <a:t>Выводы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2816"/>
            <a:ext cx="8229600" cy="4801720"/>
          </a:xfrm>
        </p:spPr>
        <p:txBody>
          <a:bodyPr>
            <a:normAutofit fontScale="92500" lnSpcReduction="10000"/>
          </a:bodyPr>
          <a:lstStyle/>
          <a:p>
            <a:pPr algn="ctr" eaLnBrk="1" hangingPunct="1"/>
            <a:r>
              <a:rPr lang="ru-RU" altLang="ru-RU" sz="2800" b="1" dirty="0" smtClean="0"/>
              <a:t>Авторитарная педагогическая деятельность</a:t>
            </a:r>
            <a:r>
              <a:rPr lang="ru-RU" altLang="ru-RU" sz="2800" dirty="0" smtClean="0"/>
              <a:t> </a:t>
            </a:r>
            <a:r>
              <a:rPr lang="ru-RU" altLang="ru-RU" sz="2800" b="1" dirty="0" smtClean="0"/>
              <a:t>и</a:t>
            </a:r>
            <a:r>
              <a:rPr lang="ru-RU" altLang="ru-RU" sz="2800" dirty="0" smtClean="0"/>
              <a:t> </a:t>
            </a:r>
            <a:r>
              <a:rPr lang="ru-RU" altLang="ru-RU" sz="2800" b="1" dirty="0" smtClean="0"/>
              <a:t>технология педагогического сотрудничества </a:t>
            </a:r>
            <a:r>
              <a:rPr lang="ru-RU" altLang="ru-RU" sz="2800" dirty="0" smtClean="0"/>
              <a:t>в настоящее время не просто сосуществуют, а находятся </a:t>
            </a:r>
            <a:r>
              <a:rPr lang="ru-RU" altLang="ru-RU" sz="2800" b="1" dirty="0" smtClean="0"/>
              <a:t>в состоянии постоянного противоречия, борьбы между собой.</a:t>
            </a:r>
            <a:r>
              <a:rPr lang="ru-RU" altLang="ru-RU" sz="2800" dirty="0" smtClean="0"/>
              <a:t> При этом административная педагогика уже не в силах победить, а технология педагогического сотрудничества еще не обладает достаточными силами для победы, </a:t>
            </a:r>
            <a:r>
              <a:rPr lang="ru-RU" altLang="ru-RU" sz="2800" b="1" dirty="0" smtClean="0"/>
              <a:t>но будущее за технологией педагогического сотрудничества.</a:t>
            </a:r>
          </a:p>
        </p:txBody>
      </p:sp>
    </p:spTree>
    <p:extLst>
      <p:ext uri="{BB962C8B-B14F-4D97-AF65-F5344CB8AC3E}">
        <p14:creationId xmlns:p14="http://schemas.microsoft.com/office/powerpoint/2010/main" xmlns="" val="387843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7200" b="1" dirty="0" smtClean="0">
                <a:solidFill>
                  <a:schemeClr val="tx1"/>
                </a:solidFill>
              </a:rPr>
              <a:t>Выводы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altLang="ru-RU" sz="2800" dirty="0" smtClean="0"/>
              <a:t>Следовательно, это взаимодействие не может быть иным, кроме как отношениями</a:t>
            </a:r>
            <a:r>
              <a:rPr lang="ru-RU" altLang="ru-RU" sz="2800" b="1" dirty="0" smtClean="0"/>
              <a:t> педагогического сотрудничества</a:t>
            </a:r>
            <a:r>
              <a:rPr lang="ru-RU" altLang="ru-RU" sz="2800" dirty="0" smtClean="0"/>
              <a:t>. Чтобы отношения педагогического сотрудничества  в образовательных организациях не только декларировались, как это было и существует в настоящее время, а стали реальной действительностью, должны произойти </a:t>
            </a:r>
            <a:r>
              <a:rPr lang="ru-RU" altLang="ru-RU" sz="2800" b="1" dirty="0" smtClean="0"/>
              <a:t>глубокие изменения в мотивационной сфере личности каждого педагогического работника.</a:t>
            </a:r>
          </a:p>
        </p:txBody>
      </p:sp>
    </p:spTree>
    <p:extLst>
      <p:ext uri="{BB962C8B-B14F-4D97-AF65-F5344CB8AC3E}">
        <p14:creationId xmlns:p14="http://schemas.microsoft.com/office/powerpoint/2010/main" xmlns="" val="199107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4979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обучения: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рассказ, объяснение, метод проблемного изложения учебного материала, просмотр видеороликов, работа с нормативными правовыми актами РФ.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Средства обучения: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компьютер,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проектор, учебник, опорный конспект урока – лекции, Консультант Плюс - справочно-правовая система по законодательству России, ГАРАНТ -  Информационно – правовой портал. Справочно-правовая система по законодательству России, телеканал НТВ. Передача ЧП, правовые информационные ресурсы в сети Интернет,  Интернет-портал "Авторское право в России", Интернет-ресурсы по  праву.</a:t>
            </a:r>
          </a:p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связи: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общая психология, социальная психология, педагогика, педагогическая психология, юридическая психология, оперативно – розыскная психология, обществознание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4461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контакт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dirty="0" smtClean="0"/>
              <a:t>-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ситуативные психические состояния</a:t>
            </a:r>
            <a:r>
              <a:rPr lang="ru-RU" altLang="ru-RU" sz="3600" dirty="0" smtClean="0"/>
              <a:t> </a:t>
            </a:r>
            <a:r>
              <a:rPr lang="ru-RU" altLang="ru-RU" sz="2800" dirty="0" smtClean="0"/>
              <a:t>взаимоотношений, которые возникают при взаимодействии педагогических работников с участниками образовательных отношений, характеризующиеся проявлением в различной степени эмпатии, симпатии, рефлексии, саморефлексии, идентификации, взаимопонимания, взаимосопереживания, взаимосочувствия, взаимодоверия, взаимосодействия и т.п. </a:t>
            </a:r>
            <a:r>
              <a:rPr lang="ru-RU" altLang="ru-RU" sz="2800" b="1" dirty="0" smtClean="0"/>
              <a:t>при нейтрализации психологических барьеров</a:t>
            </a:r>
            <a:r>
              <a:rPr lang="ru-RU" altLang="ru-RU" sz="2800" dirty="0" smtClean="0"/>
              <a:t>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361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Педагогическое общение -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ситуативные или устойчивые состояния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500" dirty="0" smtClean="0"/>
              <a:t>взаимоотношений, которые возникают при взаимодействии преподавателя с обучающимися в процессе их обучения, воспитания и развития, характеризующиеся проявлением в различной степени эмпатии, симпатии, рефлексии и т.п. при нейтрализации коммуникативных барьеров в процессе педагогического сотрудничества, содержанием которого являются передача системы новых профессионально-психологических знаний, оказание влияния в целях формирования желания у обучающихся 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</a:t>
            </a:r>
            <a:r>
              <a:rPr lang="ru-RU" altLang="ru-RU" sz="2500" dirty="0" smtClean="0"/>
              <a:t> добывать новые знания, формировать новые навыки и умения</a:t>
            </a:r>
            <a:r>
              <a:rPr lang="ru-RU" altLang="ru-RU" sz="21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39533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50405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7200" b="1" dirty="0" smtClean="0">
                <a:solidFill>
                  <a:schemeClr val="tx1"/>
                </a:solidFill>
              </a:rPr>
              <a:t>Выводы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0728"/>
            <a:ext cx="8229600" cy="5145435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педагогического сотрудничества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ситуативные или устойчивые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 взаимоотношений без принуждения, которые возникают при взаимодействии преподавателя со слушателями в процессе их обучения, воспитания и развития, характеризующиеся проявлением в различной степени симпатии, змпатии, рефлексии, саморефлексии, взаимопомощи, взаимодоверия, взаимопонимания, взаимосочувствия, взаимосопереживания, взаимовлияния при нейтрализации психологических барьеров в процессе реализации технологии педагогического сотрудничества, содержанием которого являются передача преподавателем системы новых научных знаний по учебной дисциплине, оказание влияния на подструктуру направленности личности обучаемых в целях формирования у них желания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перевести систему новых научных знаний в систему действий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19402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1268760"/>
            <a:ext cx="8505825" cy="108012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Первичная проверка понимания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280400" cy="3881437"/>
          </a:xfrm>
        </p:spPr>
        <p:txBody>
          <a:bodyPr/>
          <a:lstStyle/>
          <a:p>
            <a:pPr algn="ctr" eaLnBrk="1" hangingPunct="1"/>
            <a:r>
              <a:rPr lang="ru-RU" altLang="ru-RU" sz="7200" b="1" dirty="0" smtClean="0">
                <a:latin typeface="Times New Roman" pitchFamily="18" charset="0"/>
                <a:cs typeface="Times New Roman" pitchFamily="18" charset="0"/>
              </a:rPr>
              <a:t>Первичное закрепление новых знаний:</a:t>
            </a:r>
          </a:p>
        </p:txBody>
      </p:sp>
    </p:spTree>
    <p:extLst>
      <p:ext uri="{BB962C8B-B14F-4D97-AF65-F5344CB8AC3E}">
        <p14:creationId xmlns:p14="http://schemas.microsoft.com/office/powerpoint/2010/main" xmlns="" val="82712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12241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1. Какие Вы знаете этапы развития науки по данной проблематике?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1.________________________________________________________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2.________________________________________________________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3.________________________________________________________</a:t>
            </a:r>
          </a:p>
          <a:p>
            <a:pPr eaLnBrk="1" hangingPunct="1">
              <a:lnSpc>
                <a:spcPct val="80000"/>
              </a:lnSpc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365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15212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10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64563" cy="3881437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6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6600" b="1" dirty="0" smtClean="0">
                <a:latin typeface="Times New Roman" pitchFamily="18" charset="0"/>
                <a:cs typeface="Times New Roman" pitchFamily="18" charset="0"/>
              </a:rPr>
              <a:t>правила общения;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6600" b="1" dirty="0" smtClean="0">
                <a:latin typeface="Times New Roman" pitchFamily="18" charset="0"/>
                <a:cs typeface="Times New Roman" pitchFamily="18" charset="0"/>
              </a:rPr>
              <a:t>- психотехники общения;</a:t>
            </a:r>
            <a:r>
              <a:rPr lang="ru-RU" alt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6600" b="1" dirty="0" smtClean="0">
                <a:latin typeface="Times New Roman" pitchFamily="18" charset="0"/>
                <a:cs typeface="Times New Roman" pitchFamily="18" charset="0"/>
              </a:rPr>
              <a:t>- технологии общения</a:t>
            </a:r>
            <a:endParaRPr lang="ru-RU" altLang="ru-RU" sz="6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575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15212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2. Какие Вы знаете этапы самосовершенствования педагогических работников образовательных организаций?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2.________________________________________________________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3.________________________________________________________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4. ________________________________________________________</a:t>
            </a:r>
          </a:p>
          <a:p>
            <a:pPr eaLnBrk="1" hangingPunct="1">
              <a:lnSpc>
                <a:spcPct val="80000"/>
              </a:lnSpc>
            </a:pPr>
            <a:endParaRPr lang="ru-RU" alt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95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115212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10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64563" cy="3881437"/>
          </a:xfrm>
        </p:spPr>
        <p:txBody>
          <a:bodyPr>
            <a:normAutofit fontScale="92500" lnSpcReduction="10000"/>
          </a:bodyPr>
          <a:lstStyle/>
          <a:p>
            <a:pPr algn="ctr">
              <a:buClr>
                <a:srgbClr val="CC9900"/>
              </a:buClr>
              <a:defRPr/>
            </a:pP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допрофессиональный этап развития профессионала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— это первый этап  (новые научные знания,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навыки, умения и компетенции 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формируются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методом проб и ошибок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>
              <a:buClr>
                <a:srgbClr val="CC9900"/>
              </a:buClr>
              <a:defRPr/>
            </a:pP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начальный уровень саморазвития профессионала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— это второй этап (педагогические работники 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умеют применять правила педагогического общения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>
              <a:buClr>
                <a:srgbClr val="CC9900"/>
              </a:buClr>
              <a:defRPr/>
            </a:pP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средний уровень саморазвития профессионала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— это третий этап (педагогические работники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умеют применять психотехники педагогического общения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>
              <a:buClr>
                <a:srgbClr val="CC9900"/>
              </a:buClr>
              <a:defRPr/>
            </a:pP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высший уровень саморазвития 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(педагогические работники 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должны уметь применять технологию педагогического общения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70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241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3. Какие Вы знаете уровни знаний у педагогических работников образовательных организаций по данной проблематике?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2.________________________________________________________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3.________________________________________________________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4. 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5. ________________________________________________________</a:t>
            </a:r>
          </a:p>
          <a:p>
            <a:pPr eaLnBrk="1" hangingPunct="1">
              <a:lnSpc>
                <a:spcPct val="80000"/>
              </a:lnSpc>
            </a:pPr>
            <a:endParaRPr lang="ru-RU" alt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67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15212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10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64563" cy="3881437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buClr>
                <a:srgbClr val="3333CC"/>
              </a:buClr>
              <a:buSzPct val="60000"/>
              <a:defRPr/>
            </a:pPr>
            <a:r>
              <a:rPr lang="ru-RU" altLang="ru-RU" sz="4000" dirty="0">
                <a:solidFill>
                  <a:srgbClr val="000000"/>
                </a:solidFill>
                <a:latin typeface="Tahoma"/>
                <a:cs typeface="Arial"/>
              </a:rPr>
              <a:t>- знания – узнавание;</a:t>
            </a:r>
          </a:p>
          <a:p>
            <a:pPr algn="ctr" eaLnBrk="1" hangingPunct="1">
              <a:buClr>
                <a:srgbClr val="3333CC"/>
              </a:buClr>
              <a:buSzPct val="60000"/>
              <a:defRPr/>
            </a:pPr>
            <a:r>
              <a:rPr lang="ru-RU" altLang="ru-RU" sz="4000" dirty="0">
                <a:solidFill>
                  <a:srgbClr val="000000"/>
                </a:solidFill>
                <a:latin typeface="Tahoma"/>
                <a:cs typeface="Arial"/>
              </a:rPr>
              <a:t> - знания – репродукция;</a:t>
            </a:r>
          </a:p>
          <a:p>
            <a:pPr algn="ctr" eaLnBrk="1" hangingPunct="1">
              <a:buClr>
                <a:srgbClr val="3333CC"/>
              </a:buClr>
              <a:buSzPct val="60000"/>
              <a:defRPr/>
            </a:pPr>
            <a:r>
              <a:rPr lang="ru-RU" altLang="ru-RU" sz="4000" dirty="0">
                <a:solidFill>
                  <a:srgbClr val="000000"/>
                </a:solidFill>
                <a:latin typeface="Tahoma"/>
                <a:cs typeface="Arial"/>
              </a:rPr>
              <a:t> - знания – понимания;</a:t>
            </a:r>
          </a:p>
          <a:p>
            <a:pPr algn="ctr" eaLnBrk="1" hangingPunct="1">
              <a:buClr>
                <a:srgbClr val="3333CC"/>
              </a:buClr>
              <a:buSzPct val="60000"/>
              <a:defRPr/>
            </a:pPr>
            <a:r>
              <a:rPr lang="ru-RU" altLang="ru-RU" sz="4000" dirty="0">
                <a:solidFill>
                  <a:srgbClr val="000000"/>
                </a:solidFill>
                <a:latin typeface="Tahoma"/>
                <a:cs typeface="Arial"/>
              </a:rPr>
              <a:t> - знания – применение;</a:t>
            </a:r>
          </a:p>
          <a:p>
            <a:pPr algn="ctr" eaLnBrk="1" hangingPunct="1">
              <a:buClr>
                <a:srgbClr val="3333CC"/>
              </a:buClr>
              <a:buSzPct val="60000"/>
              <a:defRPr/>
            </a:pPr>
            <a:r>
              <a:rPr lang="ru-RU" altLang="ru-RU" sz="5400" dirty="0">
                <a:solidFill>
                  <a:srgbClr val="000000"/>
                </a:solidFill>
                <a:latin typeface="Tahoma"/>
                <a:cs typeface="Arial"/>
              </a:rPr>
              <a:t> - </a:t>
            </a:r>
            <a:r>
              <a:rPr lang="ru-RU" altLang="ru-RU" sz="5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знания – творчество </a:t>
            </a:r>
            <a:r>
              <a:rPr lang="ru-RU" altLang="ru-RU" sz="5400" dirty="0">
                <a:solidFill>
                  <a:srgbClr val="000000"/>
                </a:solidFill>
                <a:latin typeface="Tahoma"/>
                <a:cs typeface="Arial"/>
              </a:rPr>
              <a:t>(</a:t>
            </a:r>
            <a:r>
              <a:rPr lang="ru-RU" altLang="ru-RU" sz="5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новые знания)</a:t>
            </a:r>
            <a:r>
              <a:rPr lang="ru-RU" altLang="ru-RU" sz="5400" dirty="0">
                <a:solidFill>
                  <a:srgbClr val="000000"/>
                </a:solidFill>
                <a:latin typeface="Tahoma"/>
                <a:cs typeface="Arial"/>
              </a:rPr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017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7992887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8474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12241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4. Какие Вы знаете ОСНОВНЫЕ ФУНКЦИИ ПЕДАГОГИЧЕСКОГО ОБЩЕНИЯ?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2.________________________________________________________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3.________________________________________________________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4. ________________________________________________________</a:t>
            </a:r>
          </a:p>
          <a:p>
            <a:pPr eaLnBrk="1" hangingPunct="1">
              <a:lnSpc>
                <a:spcPct val="80000"/>
              </a:lnSpc>
            </a:pPr>
            <a:endParaRPr lang="ru-RU" alt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356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36815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10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64563" cy="3881437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5400" b="1" dirty="0"/>
              <a:t>и</a:t>
            </a:r>
            <a:r>
              <a:rPr lang="ru-RU" altLang="ru-RU" sz="5400" b="1" dirty="0" smtClean="0"/>
              <a:t>нтеллектуальную;  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5400" b="1" dirty="0" smtClean="0"/>
              <a:t>влияния друг на друга;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5400" b="1" dirty="0"/>
              <a:t>и</a:t>
            </a:r>
            <a:r>
              <a:rPr lang="ru-RU" altLang="ru-RU" sz="5400" b="1" dirty="0" smtClean="0"/>
              <a:t>нформационную;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5400" b="1" dirty="0" smtClean="0"/>
              <a:t>облегчающую.</a:t>
            </a:r>
          </a:p>
          <a:p>
            <a:pPr eaLnBrk="1" hangingPunct="1">
              <a:lnSpc>
                <a:spcPct val="80000"/>
              </a:lnSpc>
            </a:pPr>
            <a:endParaRPr lang="ru-RU" alt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18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241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5. Какие Вы знаете три способа </a:t>
            </a:r>
            <a:r>
              <a:rPr lang="ru-RU" altLang="ru-RU" sz="3600" b="1" dirty="0" err="1" smtClean="0">
                <a:latin typeface="Times New Roman" pitchFamily="18" charset="0"/>
                <a:cs typeface="Times New Roman" pitchFamily="18" charset="0"/>
              </a:rPr>
              <a:t>самопрезентации</a:t>
            </a: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 для педагогических работников в ситуации знакомства с участниками образовательных отношений?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2.________________________________________________________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3.________________________________________________________</a:t>
            </a:r>
          </a:p>
          <a:p>
            <a:pPr eaLnBrk="1" hangingPunct="1">
              <a:lnSpc>
                <a:spcPct val="80000"/>
              </a:lnSpc>
            </a:pP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637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2413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10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64563" cy="3881437"/>
          </a:xfrm>
        </p:spPr>
        <p:txBody>
          <a:bodyPr/>
          <a:lstStyle/>
          <a:p>
            <a:pPr algn="ctr">
              <a:buClr>
                <a:srgbClr val="CC9900"/>
              </a:buClr>
            </a:pP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самоподача превосходства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buClr>
                <a:srgbClr val="CC9900"/>
              </a:buClr>
            </a:pP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самоподача привлекательности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buClr>
                <a:srgbClr val="CC9900"/>
              </a:buClr>
            </a:pP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самоподача отношения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педагогического работника к участникам образовательных отношений. </a:t>
            </a:r>
          </a:p>
          <a:p>
            <a:pPr eaLnBrk="1" hangingPunct="1">
              <a:lnSpc>
                <a:spcPct val="80000"/>
              </a:lnSpc>
            </a:pPr>
            <a:endParaRPr lang="ru-RU" alt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93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241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6. Какие Вы знаете механизмы межличностного </a:t>
            </a:r>
            <a:r>
              <a:rPr lang="ru-RU" altLang="ru-RU" sz="3600" b="1" dirty="0" err="1" smtClean="0">
                <a:latin typeface="Times New Roman" pitchFamily="18" charset="0"/>
                <a:cs typeface="Times New Roman" pitchFamily="18" charset="0"/>
              </a:rPr>
              <a:t>взаимовосприятия</a:t>
            </a: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2.________________________________________________________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3.________________________________________________________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4. 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5 . 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6. 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xmlns="" val="24788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10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484784"/>
            <a:ext cx="8564563" cy="4557241"/>
          </a:xfrm>
        </p:spPr>
        <p:txBody>
          <a:bodyPr>
            <a:normAutofit lnSpcReduction="10000"/>
          </a:bodyPr>
          <a:lstStyle/>
          <a:p>
            <a:pPr>
              <a:buClr>
                <a:srgbClr val="CC9900"/>
              </a:buClr>
            </a:pPr>
            <a:endParaRPr lang="ru-RU" altLang="ru-RU" b="1" dirty="0" smtClean="0">
              <a:solidFill>
                <a:srgbClr val="000000"/>
              </a:solidFill>
            </a:endParaRPr>
          </a:p>
          <a:p>
            <a:pPr algn="ctr">
              <a:buClr>
                <a:srgbClr val="CC9900"/>
              </a:buClr>
            </a:pP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эмпатия;</a:t>
            </a:r>
          </a:p>
          <a:p>
            <a:pPr algn="ctr">
              <a:buClr>
                <a:srgbClr val="CC9900"/>
              </a:buClr>
            </a:pP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рефлексия;</a:t>
            </a:r>
          </a:p>
          <a:p>
            <a:pPr algn="ctr">
              <a:buClr>
                <a:srgbClr val="CC9900"/>
              </a:buClr>
            </a:pP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саморефлексия;</a:t>
            </a:r>
          </a:p>
          <a:p>
            <a:pPr algn="ctr">
              <a:buClr>
                <a:srgbClr val="CC9900"/>
              </a:buClr>
            </a:pP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идентификация;</a:t>
            </a:r>
          </a:p>
          <a:p>
            <a:pPr algn="ctr">
              <a:buClr>
                <a:srgbClr val="CC9900"/>
              </a:buClr>
            </a:pP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стереотипизация;</a:t>
            </a:r>
          </a:p>
          <a:p>
            <a:pPr algn="ctr">
              <a:buClr>
                <a:srgbClr val="CC9900"/>
              </a:buClr>
            </a:pP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обратная связь;</a:t>
            </a:r>
          </a:p>
          <a:p>
            <a:pPr algn="ctr">
              <a:buClr>
                <a:srgbClr val="CC9900"/>
              </a:buClr>
            </a:pP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аттракция</a:t>
            </a:r>
            <a:endParaRPr lang="ru-RU" altLang="ru-RU" sz="3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006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241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7. Какие Вы знаете основные факторы, влияющих на успешность усвоения программного материала?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2.________________________________________________________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3.________________________________________________________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4. 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xmlns="" val="305419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122413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10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64563" cy="3881437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90000"/>
              </a:lnSpc>
              <a:buClr>
                <a:srgbClr val="CC9900"/>
              </a:buClr>
              <a:defRPr/>
            </a:pPr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уровня профессионализма профессорско-педагогического состава;</a:t>
            </a:r>
          </a:p>
          <a:p>
            <a:pPr algn="ctr" eaLnBrk="1" hangingPunct="1">
              <a:lnSpc>
                <a:spcPct val="90000"/>
              </a:lnSpc>
              <a:buClr>
                <a:srgbClr val="CC9900"/>
              </a:buClr>
              <a:defRPr/>
            </a:pPr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исходного уровня знаний обучаемых;</a:t>
            </a:r>
          </a:p>
          <a:p>
            <a:pPr algn="ctr" eaLnBrk="1" hangingPunct="1">
              <a:lnSpc>
                <a:spcPct val="90000"/>
              </a:lnSpc>
              <a:buClr>
                <a:srgbClr val="CC9900"/>
              </a:buClr>
              <a:defRPr/>
            </a:pPr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субъектных, объектных и обстановочных психолого-педагогических условий, в которых профессорско-преподавательский состав передает систему </a:t>
            </a:r>
            <a:r>
              <a:rPr lang="ru-RU" alt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новых научных знаний</a:t>
            </a:r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ctr" eaLnBrk="1" hangingPunct="1">
              <a:lnSpc>
                <a:spcPct val="90000"/>
              </a:lnSpc>
              <a:buClr>
                <a:srgbClr val="CC9900"/>
              </a:buClr>
              <a:defRPr/>
            </a:pPr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содержания программного материала и времени, которое необходимо обучаемым для усвоения </a:t>
            </a:r>
            <a:r>
              <a:rPr lang="ru-RU" alt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учебного </a:t>
            </a:r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493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129614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8. Какие Вы знаете зоны общения между собеседниками?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2.________________________________________________________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3.________________________________________________________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4. 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5. 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xmlns="" val="78916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altLang="ru-RU" b="1" dirty="0" smtClean="0"/>
          </a:p>
        </p:txBody>
      </p:sp>
      <p:sp>
        <p:nvSpPr>
          <p:cNvPr id="147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ru-RU" b="1" dirty="0" smtClean="0"/>
              <a:t>доверительную зону  общения (от 0,5 м до 1,2 м);</a:t>
            </a:r>
          </a:p>
          <a:p>
            <a:pPr algn="ctr"/>
            <a:r>
              <a:rPr lang="ru-RU" altLang="ru-RU" b="1" dirty="0" smtClean="0"/>
              <a:t>неформальную зону общения (от 1,2 м до 1,5 м);</a:t>
            </a:r>
          </a:p>
          <a:p>
            <a:pPr algn="ctr"/>
            <a:r>
              <a:rPr lang="ru-RU" altLang="ru-RU" b="1" dirty="0" smtClean="0"/>
              <a:t>публичную зону общения (расстояние от 3,5 м и более);</a:t>
            </a:r>
          </a:p>
          <a:p>
            <a:pPr algn="ctr"/>
            <a:r>
              <a:rPr lang="ru-RU" altLang="ru-RU" b="1" dirty="0" smtClean="0"/>
              <a:t>формальную (деловую) зону общения (от 1,5 м до 3,5 м).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1677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 дополнительная литература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29.05.2015 N 996-р «Об утверждении Стратегии развития воспитания в Российской Федерации на период до 2025 года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Указ Президента РФ от 21.07.2020 N 474 "О национальных целях развития Российской Федерации на период до 2030 года"</a:t>
            </a:r>
          </a:p>
          <a:p>
            <a:pPr algn="ctr"/>
            <a:r>
              <a:rPr lang="ru-RU" b="1" dirty="0" smtClean="0"/>
              <a:t>Указ Президента РФ от 04.02.2021 N 68 "Об оценке эффективности деятельности высших должностных лиц (руководителей высших исполнительных органов государственной власти) субъектов РФ и деятельности органов исполнительной власти субъектов РФ».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911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241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9. Какие Вы знаете </a:t>
            </a:r>
            <a:r>
              <a:rPr lang="ru-RU" altLang="ru-RU" sz="3600" b="1" dirty="0" smtClean="0">
                <a:latin typeface="Times New Roman" pitchFamily="18" charset="0"/>
              </a:rPr>
              <a:t>ф</a:t>
            </a: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акторы, влияющие на успешность взаимодействия с участниками образовательных отношений?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2.________________________________________________________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3.________________________________________________________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4. 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xmlns="" val="170273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49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09600" y="476672"/>
            <a:ext cx="7922840" cy="5616624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8249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9614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</a:rPr>
              <a:t>10. Какие Вы знаете барьеры коммуникативные (типичные ошибки взаимонепонимания)?</a:t>
            </a:r>
          </a:p>
        </p:txBody>
      </p:sp>
    </p:spTree>
    <p:extLst>
      <p:ext uri="{BB962C8B-B14F-4D97-AF65-F5344CB8AC3E}">
        <p14:creationId xmlns:p14="http://schemas.microsoft.com/office/powerpoint/2010/main" xmlns="" val="347755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altLang="ru-RU" b="1" dirty="0" smtClean="0"/>
          </a:p>
        </p:txBody>
      </p:sp>
      <p:sp>
        <p:nvSpPr>
          <p:cNvPr id="151555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4400" b="1" dirty="0" smtClean="0"/>
              <a:t>- мотивациониый барьер;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4400" b="1" dirty="0" smtClean="0"/>
              <a:t>- интеллектуальный барьер;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4400" b="1" dirty="0" smtClean="0"/>
              <a:t>- эмоциональный барьер;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4400" b="1" dirty="0" smtClean="0"/>
              <a:t>волевой психологический барьер и др.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6452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241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</a:rPr>
              <a:t>11. Какую Вы знаете структуру педагогического общения?</a:t>
            </a:r>
          </a:p>
        </p:txBody>
      </p:sp>
    </p:spTree>
    <p:extLst>
      <p:ext uri="{BB962C8B-B14F-4D97-AF65-F5344CB8AC3E}">
        <p14:creationId xmlns:p14="http://schemas.microsoft.com/office/powerpoint/2010/main" xmlns="" val="72839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784976" cy="5544616"/>
          </a:xfrm>
        </p:spPr>
        <p:txBody>
          <a:bodyPr>
            <a:noAutofit/>
          </a:bodyPr>
          <a:lstStyle/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Постановка целей педагогического общения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Моделирование педагогическим работником сценария предстоящей новой педагогической деятельности в процессе подготовки к занятию.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Планирование взаимодействия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Ориентировка в педагогической ситуации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Нейтрализация психологических барьеров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Организация и управление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педагогическим процессом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Попытка педагогического работника установить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контакт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Достижение педагогических целей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Выход из педагогического общения после проведения лекции, семинара, мероприятия.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Анализ, оценка, контроль и коррекция педагогических целей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Анализ новой педагогической деятельности и новой деятельности участников образовательных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416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129614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6000" b="1" dirty="0" smtClean="0">
                <a:latin typeface="Times New Roman" pitchFamily="18" charset="0"/>
                <a:cs typeface="Times New Roman" pitchFamily="18" charset="0"/>
              </a:rPr>
              <a:t>12. Какие мы принимаем позиции в процессе педагогического общения?</a:t>
            </a:r>
          </a:p>
        </p:txBody>
      </p:sp>
    </p:spTree>
    <p:extLst>
      <p:ext uri="{BB962C8B-B14F-4D97-AF65-F5344CB8AC3E}">
        <p14:creationId xmlns:p14="http://schemas.microsoft.com/office/powerpoint/2010/main" xmlns="" val="325175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Трансактный</a:t>
            </a:r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анализ общения Э. Берна</a:t>
            </a:r>
            <a:r>
              <a:rPr lang="ru-RU" altLang="ru-RU" b="1" dirty="0" smtClean="0">
                <a:solidFill>
                  <a:schemeClr val="tx1"/>
                </a:solidFill>
              </a:rPr>
              <a:t/>
            </a:r>
            <a:br>
              <a:rPr lang="ru-RU" altLang="ru-RU" b="1" dirty="0" smtClean="0">
                <a:solidFill>
                  <a:schemeClr val="tx1"/>
                </a:solidFill>
              </a:rPr>
            </a:b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55651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algn="ctr"/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Берн подметил, что в зависимости от ситуации, общаясь, </a:t>
            </a: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мы принимаем одну из трех позиций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, которые он условно назвал </a:t>
            </a: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Родитель, Взрослый, Дитя.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В дальнейшем будем их сокращенно обозначать Р, В, Д.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Важно отметить, что никакого отношения к возрасту эти позиции не имеют</a:t>
            </a:r>
          </a:p>
        </p:txBody>
      </p:sp>
    </p:spTree>
    <p:extLst>
      <p:ext uri="{BB962C8B-B14F-4D97-AF65-F5344CB8AC3E}">
        <p14:creationId xmlns:p14="http://schemas.microsoft.com/office/powerpoint/2010/main" xmlns="" val="111305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241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4800" b="1" dirty="0" smtClean="0">
                <a:latin typeface="Times New Roman" pitchFamily="18" charset="0"/>
                <a:cs typeface="Times New Roman" pitchFamily="18" charset="0"/>
              </a:rPr>
              <a:t>13. Какие Вы знаете критерии отнесения к одной из позиций, которые мы принимаем в процессе педагогического общения?</a:t>
            </a:r>
          </a:p>
        </p:txBody>
      </p:sp>
    </p:spTree>
    <p:extLst>
      <p:ext uri="{BB962C8B-B14F-4D97-AF65-F5344CB8AC3E}">
        <p14:creationId xmlns:p14="http://schemas.microsoft.com/office/powerpoint/2010/main" xmlns="" val="341080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altLang="ru-RU" b="1" dirty="0" smtClean="0"/>
          </a:p>
        </p:txBody>
      </p:sp>
      <p:sp>
        <p:nvSpPr>
          <p:cNvPr id="157699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57704"/>
          </a:xfrm>
        </p:spPr>
        <p:txBody>
          <a:bodyPr/>
          <a:lstStyle/>
          <a:p>
            <a:pPr algn="ctr"/>
            <a:r>
              <a:rPr lang="ru-RU" altLang="ru-RU" sz="3600" b="1" dirty="0" smtClean="0"/>
              <a:t>Родитель</a:t>
            </a:r>
            <a:r>
              <a:rPr lang="ru-RU" altLang="ru-RU" sz="3600" dirty="0" smtClean="0"/>
              <a:t> - требует, оценивает (осуждает или одобряет), учит, руководит, покровительствует.</a:t>
            </a:r>
          </a:p>
          <a:p>
            <a:pPr algn="ctr"/>
            <a:r>
              <a:rPr lang="ru-RU" altLang="ru-RU" sz="3600" b="1" dirty="0" smtClean="0"/>
              <a:t>Взрослый</a:t>
            </a:r>
            <a:r>
              <a:rPr lang="ru-RU" altLang="ru-RU" sz="3600" dirty="0" smtClean="0"/>
              <a:t> - рассудительность, работа с информацией.</a:t>
            </a:r>
          </a:p>
          <a:p>
            <a:pPr algn="ctr"/>
            <a:r>
              <a:rPr lang="ru-RU" altLang="ru-RU" sz="3600" b="1" dirty="0" smtClean="0"/>
              <a:t>Дитя</a:t>
            </a:r>
            <a:r>
              <a:rPr lang="ru-RU" altLang="ru-RU" sz="3600" dirty="0" smtClean="0"/>
              <a:t> - проявления чувств, беспомощности, подчинения.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92093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государственные образовательные стандарты общего образования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fontScale="70000" lnSpcReduction="20000"/>
          </a:bodyPr>
          <a:lstStyle/>
          <a:p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06.10.2009 N 373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"Об </a:t>
            </a: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и введении в действие федерального государственного образовательного стандарта начального общего образования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17.12.2010 N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1897 </a:t>
            </a: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"Об утверждении федерального государственного образовательного стандарта основного общего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образования«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286 "Об утверждении федерального государственного образовательного стандарта 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начального общего образования»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287 "Об утверждении федерального государственного образовательного стандарта 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основного общего образования»</a:t>
            </a:r>
          </a:p>
          <a:p>
            <a:pPr>
              <a:buNone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900" b="1" dirty="0" err="1"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 России от 17.05.2012 N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413 "Об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утверждении федерального государственного образовательного стандарта среднего общего образования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094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129614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6000" b="1" dirty="0" smtClean="0">
                <a:latin typeface="Times New Roman" pitchFamily="18" charset="0"/>
                <a:cs typeface="Times New Roman" pitchFamily="18" charset="0"/>
              </a:rPr>
              <a:t>14. Какие мы занимаем "пристройки" в процессе педагогического общения?</a:t>
            </a:r>
          </a:p>
        </p:txBody>
      </p:sp>
    </p:spTree>
    <p:extLst>
      <p:ext uri="{BB962C8B-B14F-4D97-AF65-F5344CB8AC3E}">
        <p14:creationId xmlns:p14="http://schemas.microsoft.com/office/powerpoint/2010/main" xmlns="" val="32162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altLang="ru-RU" sz="9600" b="1" dirty="0" smtClean="0"/>
          </a:p>
        </p:txBody>
      </p:sp>
      <p:sp>
        <p:nvSpPr>
          <p:cNvPr id="159747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b="1" dirty="0" smtClean="0"/>
              <a:t>Пристройка сверху </a:t>
            </a:r>
            <a:r>
              <a:rPr lang="ru-RU" altLang="ru-RU" sz="2400" dirty="0" smtClean="0"/>
              <a:t>осуществляется при проявлении своего превосходства, </a:t>
            </a:r>
            <a:r>
              <a:rPr lang="ru-RU" altLang="ru-RU" sz="2400" b="1" dirty="0" smtClean="0"/>
              <a:t>пристройка снизу </a:t>
            </a:r>
            <a:r>
              <a:rPr lang="ru-RU" altLang="ru-RU" sz="2400" dirty="0" smtClean="0"/>
              <a:t>- подчинения, </a:t>
            </a:r>
            <a:r>
              <a:rPr lang="ru-RU" altLang="ru-RU" sz="2400" b="1" dirty="0" smtClean="0"/>
              <a:t>пристройка рядом </a:t>
            </a:r>
            <a:r>
              <a:rPr lang="ru-RU" altLang="ru-RU" sz="2400" dirty="0" smtClean="0"/>
              <a:t>- равного партнерства. К примеру, начальник - подчиненный, старший - младший; у первых естественна пристройка сверху, у вторых - пристройка снизу. У коллег одного возраста и положения ограниченна пристройка рядом. Попытка осуществить пристройку сверху может вызвать возмущение. Оценка действий другого человека - это пристройка сверху. </a:t>
            </a:r>
            <a:r>
              <a:rPr lang="ru-RU" altLang="ru-RU" b="1" dirty="0" smtClean="0"/>
              <a:t>Комплимент, а тем более лесть - пристройка снизу</a:t>
            </a:r>
            <a:r>
              <a:rPr lang="ru-RU" alt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745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9614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6000" b="1" dirty="0" smtClean="0">
                <a:latin typeface="Times New Roman" pitchFamily="18" charset="0"/>
                <a:cs typeface="Times New Roman" pitchFamily="18" charset="0"/>
              </a:rPr>
              <a:t>15. Какие мы знаем три рода имен участника образовательных отношений?</a:t>
            </a:r>
          </a:p>
        </p:txBody>
      </p:sp>
    </p:spTree>
    <p:extLst>
      <p:ext uri="{BB962C8B-B14F-4D97-AF65-F5344CB8AC3E}">
        <p14:creationId xmlns:p14="http://schemas.microsoft.com/office/powerpoint/2010/main" xmlns="" val="119144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altLang="ru-RU" sz="9600" b="1" dirty="0" smtClean="0"/>
          </a:p>
        </p:txBody>
      </p:sp>
      <p:sp>
        <p:nvSpPr>
          <p:cNvPr id="161795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 fontScale="92500"/>
          </a:bodyPr>
          <a:lstStyle/>
          <a:p>
            <a:pPr algn="ctr"/>
            <a:r>
              <a:rPr lang="ru-RU" altLang="ru-RU" sz="5400" b="1" dirty="0" smtClean="0"/>
              <a:t>а) реальное имя; </a:t>
            </a:r>
            <a:endParaRPr lang="ru-RU" altLang="ru-RU" sz="5400" dirty="0" smtClean="0"/>
          </a:p>
          <a:p>
            <a:pPr algn="ctr"/>
            <a:r>
              <a:rPr lang="ru-RU" altLang="ru-RU" sz="5400" b="1" dirty="0" smtClean="0"/>
              <a:t>б) имя то, на которое он претендует;</a:t>
            </a:r>
            <a:endParaRPr lang="ru-RU" altLang="ru-RU" sz="5400" dirty="0" smtClean="0"/>
          </a:p>
          <a:p>
            <a:pPr algn="ctr"/>
            <a:r>
              <a:rPr lang="ru-RU" altLang="ru-RU" sz="5400" b="1" dirty="0" smtClean="0"/>
              <a:t>в) имя, которое он не любит</a:t>
            </a:r>
            <a:endParaRPr lang="ru-RU" altLang="ru-RU" sz="5400" dirty="0" smtClean="0"/>
          </a:p>
        </p:txBody>
      </p:sp>
    </p:spTree>
    <p:extLst>
      <p:ext uri="{BB962C8B-B14F-4D97-AF65-F5344CB8AC3E}">
        <p14:creationId xmlns:p14="http://schemas.microsoft.com/office/powerpoint/2010/main" xmlns="" val="428318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2413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4800" b="1" dirty="0" smtClean="0">
                <a:latin typeface="Times New Roman" pitchFamily="18" charset="0"/>
                <a:cs typeface="Times New Roman" pitchFamily="18" charset="0"/>
              </a:rPr>
              <a:t>16. Каких психологических установок мы должны придерживаться при взаимодействии с участниками образовательных отношений?</a:t>
            </a:r>
          </a:p>
        </p:txBody>
      </p:sp>
    </p:spTree>
    <p:extLst>
      <p:ext uri="{BB962C8B-B14F-4D97-AF65-F5344CB8AC3E}">
        <p14:creationId xmlns:p14="http://schemas.microsoft.com/office/powerpoint/2010/main" xmlns="" val="260569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altLang="ru-RU" sz="7200" b="1" dirty="0" smtClean="0"/>
          </a:p>
        </p:txBody>
      </p:sp>
      <p:pic>
        <p:nvPicPr>
          <p:cNvPr id="163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5800" y="1447800"/>
            <a:ext cx="7543800" cy="48006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452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129614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5400" b="1" dirty="0" smtClean="0">
                <a:latin typeface="Times New Roman" pitchFamily="18" charset="0"/>
                <a:cs typeface="Times New Roman" pitchFamily="18" charset="0"/>
              </a:rPr>
              <a:t>17. Какие мы знаем психологические приемы, формирующие симпатию у участников образовательных отношений?</a:t>
            </a:r>
          </a:p>
        </p:txBody>
      </p:sp>
    </p:spTree>
    <p:extLst>
      <p:ext uri="{BB962C8B-B14F-4D97-AF65-F5344CB8AC3E}">
        <p14:creationId xmlns:p14="http://schemas.microsoft.com/office/powerpoint/2010/main" xmlns="" val="277300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70182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altLang="ru-RU" sz="9600" b="1" dirty="0" smtClean="0"/>
          </a:p>
        </p:txBody>
      </p:sp>
      <p:pic>
        <p:nvPicPr>
          <p:cNvPr id="1658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9552" y="1772816"/>
            <a:ext cx="8208912" cy="4399384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5291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8720"/>
            <a:ext cx="8229600" cy="1296144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ответы на поставленные нижеуказанные вопросы: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160588"/>
            <a:ext cx="8524875" cy="3881437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6600" b="1" dirty="0" smtClean="0">
                <a:latin typeface="Times New Roman" pitchFamily="18" charset="0"/>
                <a:cs typeface="Times New Roman" pitchFamily="18" charset="0"/>
              </a:rPr>
              <a:t>18. Какую мы знаем литературу по данной проблематике?</a:t>
            </a:r>
          </a:p>
        </p:txBody>
      </p:sp>
    </p:spTree>
    <p:extLst>
      <p:ext uri="{BB962C8B-B14F-4D97-AF65-F5344CB8AC3E}">
        <p14:creationId xmlns:p14="http://schemas.microsoft.com/office/powerpoint/2010/main" xmlns="" val="34045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altLang="ru-RU" sz="7200" b="1" dirty="0" smtClean="0"/>
          </a:p>
        </p:txBody>
      </p:sp>
      <p:sp>
        <p:nvSpPr>
          <p:cNvPr id="167939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42085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1. Атватер И. Я Вас слушаю: /Советы руководителю, как правильно слушать собеседника/. — М., 1988.</a:t>
            </a: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2.Добрович А. Б. Общение: наука и искусство. –М.,1978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2. Мицич П. Как проводить деловые беседы. -М., 1987.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3.  Новиков B.C. Основы психологии педагогического сотрудничества. — М., 1997.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4. Панасюк А.Ю. Управленческое общение. — М., 1990.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5. Столяренко A.M. Преподаватель учебного заведения МВД России и его педагогическая культура. — М., 1996.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6. Трубочкин В.П., Битянова Н.Р. Культура педагогического общения и самосовершенствования преподавателя. — М., 1995.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497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286 "Об утверждении федерального государственного образовательного стандарта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начального общего образования»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287 "Об утверждении федерального государственного образовательного стандарта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основного общего образования»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1272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123\Desktop\Новая папка\014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927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C:\Users\123\Desktop\Новая папка\slide_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982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123\Desktop\Новая папка\img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46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123\Desktop\Новая папка\img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808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C:\Users\123\Desktop\Новая папка\slide-9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301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49792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Технология педагогического сотрудничества: теория</a:t>
            </a:r>
            <a:endParaRPr lang="ru-RU" sz="7200" dirty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286 "Об утверждении федерального государственного образовательного стандарта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начального общего образования»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286 "Об утверждении федерального государственного образовательного стандарта 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начального общего образования» (1-4 </a:t>
            </a:r>
            <a:r>
              <a:rPr lang="ru-RU" sz="51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Часть 1 ст. 40. ФГОС устанавливает требования к результатам освоения обучающимися программ начального общего образования («портрет выпускника начальной школы»):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1) личностным, включающим: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формирование у обучающихся основ российской гражданской идентичности; готовность обучающихся к саморазвитию; мотивацию к познанию и обучению;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ценностные установки и социально значимые качества личности;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активное участие в социально значимой деятельности</a:t>
            </a: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Часть 1 ст. 42.2. Овладение универсальными учебными коммуникативными действиями:</a:t>
            </a:r>
          </a:p>
          <a:p>
            <a:pPr algn="ctr"/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1) общение:</a:t>
            </a:r>
            <a:endParaRPr lang="ru-RU" sz="39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/>
              <a:t>воспринимать и формулировать суждения, выражать эмоции в соответствии с целями и условиями общения в знакомой среде;</a:t>
            </a:r>
            <a:endParaRPr lang="ru-RU" dirty="0" smtClean="0"/>
          </a:p>
          <a:p>
            <a:pPr algn="ctr"/>
            <a:r>
              <a:rPr lang="ru-RU" b="1" dirty="0" smtClean="0"/>
              <a:t>проявлять уважительное отношение к собеседнику, соблюдать правила ведения диалога и дискуссии;</a:t>
            </a:r>
            <a:endParaRPr lang="ru-RU" dirty="0" smtClean="0"/>
          </a:p>
          <a:p>
            <a:pPr algn="ctr"/>
            <a:r>
              <a:rPr lang="ru-RU" b="1" dirty="0" smtClean="0"/>
              <a:t>признавать возможность существования разных точек зрения;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506</TotalTime>
  <Words>4589</Words>
  <Application>Microsoft Office PowerPoint</Application>
  <PresentationFormat>Экран (4:3)</PresentationFormat>
  <Paragraphs>425</Paragraphs>
  <Slides>129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129</vt:i4>
      </vt:variant>
    </vt:vector>
  </HeadingPairs>
  <TitlesOfParts>
    <vt:vector size="130" baseType="lpstr">
      <vt:lpstr>Городская</vt:lpstr>
      <vt:lpstr>Слайд 1</vt:lpstr>
      <vt:lpstr>Слайд 2</vt:lpstr>
      <vt:lpstr>https://multiurok.ru/novikov-2/files/?act=addfile </vt:lpstr>
      <vt:lpstr>Слайд 4</vt:lpstr>
      <vt:lpstr>Слайд 5</vt:lpstr>
      <vt:lpstr>Слайд 6</vt:lpstr>
      <vt:lpstr>Основная и дополнительная литература</vt:lpstr>
      <vt:lpstr>Федеральные государственные образовательные стандарты общего образования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Этапы развития науки:</vt:lpstr>
      <vt:lpstr> 6 способов понравиться людям </vt:lpstr>
      <vt:lpstr>Четыре этапа самосовершенствования педагогических работников образовательных организаций:</vt:lpstr>
      <vt:lpstr>Уровни знаний:</vt:lpstr>
      <vt:lpstr>ЭФФЕКТИВНОСТЬ ОБУЧЕНИЯ</vt:lpstr>
      <vt:lpstr>ОСНОВНЫЕ ФУНКЦИИ ПЕДАГОГИЧЕСКОГО ОБЩЕНИЯ</vt:lpstr>
      <vt:lpstr>Механизмы межличностного взаимовосприятия:</vt:lpstr>
      <vt:lpstr>Слайд 26</vt:lpstr>
      <vt:lpstr>Три способа самоподачи:</vt:lpstr>
      <vt:lpstr>Выводы по 1 учебному вопросу</vt:lpstr>
      <vt:lpstr>Слайд 29</vt:lpstr>
      <vt:lpstr>Д. п. н., профессор Сергей Евгеньевич Вогулкин</vt:lpstr>
      <vt:lpstr>  :</vt:lpstr>
      <vt:lpstr> Часть 1 статьи 44 Конституции РФ</vt:lpstr>
      <vt:lpstr>Слайд 33</vt:lpstr>
      <vt:lpstr>Слайд 34</vt:lpstr>
      <vt:lpstr>Слайд 35</vt:lpstr>
      <vt:lpstr>Слайд 36</vt:lpstr>
      <vt:lpstr>Слайд 37</vt:lpstr>
      <vt:lpstr>Слайд 38</vt:lpstr>
      <vt:lpstr>Барьеры коммуникативные</vt:lpstr>
      <vt:lpstr>Барьеры коммуникативные</vt:lpstr>
      <vt:lpstr>Барьер расстояния между участником образовательных отношений и педагогическим работником</vt:lpstr>
      <vt:lpstr>Слайд 42</vt:lpstr>
      <vt:lpstr>Слайд 43</vt:lpstr>
      <vt:lpstr>Слайд 44</vt:lpstr>
      <vt:lpstr>Слайд 45</vt:lpstr>
      <vt:lpstr>Слайд 46</vt:lpstr>
      <vt:lpstr>Слайд 47</vt:lpstr>
      <vt:lpstr>Выводы</vt:lpstr>
      <vt:lpstr>Выводы</vt:lpstr>
      <vt:lpstr>Слайд 50</vt:lpstr>
      <vt:lpstr>Педагогическое общение -</vt:lpstr>
      <vt:lpstr>Выводы</vt:lpstr>
      <vt:lpstr>Первичная проверка понимания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Слайд 71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Слайд 75</vt:lpstr>
      <vt:lpstr>Дайте ответы на поставленные нижеуказанные вопросы:</vt:lpstr>
      <vt:lpstr>Трансактный анализ общения Э. Берна 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Дайте ответы на поставленные нижеуказанные вопросы:</vt:lpstr>
      <vt:lpstr>Ответ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ПРЕДПРИНИМАТЕЛЬСТВО </dc:title>
  <dc:creator>LoneWolf</dc:creator>
  <cp:lastModifiedBy>1395005</cp:lastModifiedBy>
  <cp:revision>136</cp:revision>
  <dcterms:created xsi:type="dcterms:W3CDTF">2013-03-31T19:46:23Z</dcterms:created>
  <dcterms:modified xsi:type="dcterms:W3CDTF">2023-02-06T08:24:46Z</dcterms:modified>
</cp:coreProperties>
</file>