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142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129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136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s/slide119.xml" ContentType="application/vnd.openxmlformats-officedocument.presentationml.slide+xml"/>
  <Override PartName="/ppt/slides/slide139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126.xml" ContentType="application/vnd.openxmlformats-officedocument.presentationml.slide+xml"/>
  <Override PartName="/ppt/slides/slide128.xml" ContentType="application/vnd.openxmlformats-officedocument.presentationml.slide+xml"/>
  <Override PartName="/ppt/slides/slide137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38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44"/>
  </p:notesMasterIdLst>
  <p:handoutMasterIdLst>
    <p:handoutMasterId r:id="rId145"/>
  </p:handoutMasterIdLst>
  <p:sldIdLst>
    <p:sldId id="633" r:id="rId2"/>
    <p:sldId id="635" r:id="rId3"/>
    <p:sldId id="630" r:id="rId4"/>
    <p:sldId id="569" r:id="rId5"/>
    <p:sldId id="292" r:id="rId6"/>
    <p:sldId id="293" r:id="rId7"/>
    <p:sldId id="294" r:id="rId8"/>
    <p:sldId id="295" r:id="rId9"/>
    <p:sldId id="302" r:id="rId10"/>
    <p:sldId id="578" r:id="rId11"/>
    <p:sldId id="303" r:id="rId12"/>
    <p:sldId id="304" r:id="rId13"/>
    <p:sldId id="299" r:id="rId14"/>
    <p:sldId id="305" r:id="rId15"/>
    <p:sldId id="573" r:id="rId16"/>
    <p:sldId id="306" r:id="rId17"/>
    <p:sldId id="307" r:id="rId18"/>
    <p:sldId id="413" r:id="rId19"/>
    <p:sldId id="415" r:id="rId20"/>
    <p:sldId id="312" r:id="rId21"/>
    <p:sldId id="576" r:id="rId22"/>
    <p:sldId id="313" r:id="rId23"/>
    <p:sldId id="405" r:id="rId24"/>
    <p:sldId id="417" r:id="rId25"/>
    <p:sldId id="406" r:id="rId26"/>
    <p:sldId id="407" r:id="rId27"/>
    <p:sldId id="408" r:id="rId28"/>
    <p:sldId id="409" r:id="rId29"/>
    <p:sldId id="582" r:id="rId30"/>
    <p:sldId id="425" r:id="rId31"/>
    <p:sldId id="426" r:id="rId32"/>
    <p:sldId id="570" r:id="rId33"/>
    <p:sldId id="572" r:id="rId34"/>
    <p:sldId id="314" r:id="rId35"/>
    <p:sldId id="315" r:id="rId36"/>
    <p:sldId id="325" r:id="rId37"/>
    <p:sldId id="327" r:id="rId38"/>
    <p:sldId id="328" r:id="rId39"/>
    <p:sldId id="329" r:id="rId40"/>
    <p:sldId id="330" r:id="rId41"/>
    <p:sldId id="331" r:id="rId42"/>
    <p:sldId id="332" r:id="rId43"/>
    <p:sldId id="339" r:id="rId44"/>
    <p:sldId id="340" r:id="rId45"/>
    <p:sldId id="341" r:id="rId46"/>
    <p:sldId id="342" r:id="rId47"/>
    <p:sldId id="343" r:id="rId48"/>
    <p:sldId id="344" r:id="rId49"/>
    <p:sldId id="352" r:id="rId50"/>
    <p:sldId id="353" r:id="rId51"/>
    <p:sldId id="354" r:id="rId52"/>
    <p:sldId id="355" r:id="rId53"/>
    <p:sldId id="356" r:id="rId54"/>
    <p:sldId id="357" r:id="rId55"/>
    <p:sldId id="358" r:id="rId56"/>
    <p:sldId id="367" r:id="rId57"/>
    <p:sldId id="368" r:id="rId58"/>
    <p:sldId id="369" r:id="rId59"/>
    <p:sldId id="370" r:id="rId60"/>
    <p:sldId id="371" r:id="rId61"/>
    <p:sldId id="372" r:id="rId62"/>
    <p:sldId id="373" r:id="rId63"/>
    <p:sldId id="374" r:id="rId64"/>
    <p:sldId id="375" r:id="rId65"/>
    <p:sldId id="383" r:id="rId66"/>
    <p:sldId id="384" r:id="rId67"/>
    <p:sldId id="385" r:id="rId68"/>
    <p:sldId id="386" r:id="rId69"/>
    <p:sldId id="387" r:id="rId70"/>
    <p:sldId id="388" r:id="rId71"/>
    <p:sldId id="397" r:id="rId72"/>
    <p:sldId id="398" r:id="rId73"/>
    <p:sldId id="399" r:id="rId74"/>
    <p:sldId id="550" r:id="rId75"/>
    <p:sldId id="410" r:id="rId76"/>
    <p:sldId id="422" r:id="rId77"/>
    <p:sldId id="418" r:id="rId78"/>
    <p:sldId id="419" r:id="rId79"/>
    <p:sldId id="420" r:id="rId80"/>
    <p:sldId id="446" r:id="rId81"/>
    <p:sldId id="445" r:id="rId82"/>
    <p:sldId id="580" r:id="rId83"/>
    <p:sldId id="432" r:id="rId84"/>
    <p:sldId id="433" r:id="rId85"/>
    <p:sldId id="434" r:id="rId86"/>
    <p:sldId id="435" r:id="rId87"/>
    <p:sldId id="428" r:id="rId88"/>
    <p:sldId id="447" r:id="rId89"/>
    <p:sldId id="448" r:id="rId90"/>
    <p:sldId id="449" r:id="rId91"/>
    <p:sldId id="450" r:id="rId92"/>
    <p:sldId id="451" r:id="rId93"/>
    <p:sldId id="452" r:id="rId94"/>
    <p:sldId id="453" r:id="rId95"/>
    <p:sldId id="454" r:id="rId96"/>
    <p:sldId id="455" r:id="rId97"/>
    <p:sldId id="456" r:id="rId98"/>
    <p:sldId id="427" r:id="rId99"/>
    <p:sldId id="467" r:id="rId100"/>
    <p:sldId id="468" r:id="rId101"/>
    <p:sldId id="469" r:id="rId102"/>
    <p:sldId id="470" r:id="rId103"/>
    <p:sldId id="471" r:id="rId104"/>
    <p:sldId id="472" r:id="rId105"/>
    <p:sldId id="473" r:id="rId106"/>
    <p:sldId id="474" r:id="rId107"/>
    <p:sldId id="475" r:id="rId108"/>
    <p:sldId id="483" r:id="rId109"/>
    <p:sldId id="486" r:id="rId110"/>
    <p:sldId id="622" r:id="rId111"/>
    <p:sldId id="606" r:id="rId112"/>
    <p:sldId id="621" r:id="rId113"/>
    <p:sldId id="620" r:id="rId114"/>
    <p:sldId id="619" r:id="rId115"/>
    <p:sldId id="618" r:id="rId116"/>
    <p:sldId id="625" r:id="rId117"/>
    <p:sldId id="626" r:id="rId118"/>
    <p:sldId id="623" r:id="rId119"/>
    <p:sldId id="529" r:id="rId120"/>
    <p:sldId id="530" r:id="rId121"/>
    <p:sldId id="531" r:id="rId122"/>
    <p:sldId id="532" r:id="rId123"/>
    <p:sldId id="544" r:id="rId124"/>
    <p:sldId id="543" r:id="rId125"/>
    <p:sldId id="545" r:id="rId126"/>
    <p:sldId id="546" r:id="rId127"/>
    <p:sldId id="547" r:id="rId128"/>
    <p:sldId id="548" r:id="rId129"/>
    <p:sldId id="551" r:id="rId130"/>
    <p:sldId id="552" r:id="rId131"/>
    <p:sldId id="553" r:id="rId132"/>
    <p:sldId id="554" r:id="rId133"/>
    <p:sldId id="555" r:id="rId134"/>
    <p:sldId id="556" r:id="rId135"/>
    <p:sldId id="557" r:id="rId136"/>
    <p:sldId id="560" r:id="rId137"/>
    <p:sldId id="561" r:id="rId138"/>
    <p:sldId id="562" r:id="rId139"/>
    <p:sldId id="584" r:id="rId140"/>
    <p:sldId id="591" r:id="rId141"/>
    <p:sldId id="564" r:id="rId142"/>
    <p:sldId id="595" r:id="rId143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notesMaster" Target="notesMasters/notesMaster1.xml"/><Relationship Id="rId149" Type="http://schemas.openxmlformats.org/officeDocument/2006/relationships/tableStyles" Target="tableStyle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slide" Target="slides/slide139.xml"/><Relationship Id="rId145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ECFD4C-ED29-4C88-BD36-C499360F9EE1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A07D76-712B-4EF7-A818-6ECF26CDDB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587046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BF47C4-D933-4B82-A28A-4C385CA3E8B9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DD700B-D172-4CA6-9DF2-7DB55864545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7219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3722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062ED28-AA1D-4D5B-93FD-4A6AF113ACF2}" type="slidenum">
              <a:rPr lang="ru-RU" altLang="ru-RU" smtClean="0">
                <a:solidFill>
                  <a:srgbClr val="000000"/>
                </a:solidFill>
              </a:rPr>
              <a:pPr eaLnBrk="1" hangingPunct="1">
                <a:spcBef>
                  <a:spcPct val="0"/>
                </a:spcBef>
              </a:pPr>
              <a:t>16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1395005\Desktop\img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377784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Методология подготовки и проведения научных исследований /С.В.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Гарник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, Р.А. Бондаренко, О.В. Петрова. –М., Академия управления МВД РФ. 2021.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Ядов В.А. Социологическое исследование: методология, программы, методы. –М., 1972.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305800" cy="12192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 г. № 287 “Об утверждении федерального государственного образовательного стандарта основного общего образования”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62000" y="1600200"/>
            <a:ext cx="8077200" cy="4495800"/>
          </a:xfrm>
        </p:spPr>
        <p:txBody>
          <a:bodyPr>
            <a:normAutofit lnSpcReduction="10000"/>
          </a:bodyPr>
          <a:lstStyle/>
          <a:p>
            <a:pPr algn="ctr">
              <a:defRPr/>
            </a:pPr>
            <a:r>
              <a:rPr lang="ru-RU" sz="2400" b="1" dirty="0" smtClean="0"/>
              <a:t>43. </a:t>
            </a:r>
            <a:r>
              <a:rPr lang="ru-RU" sz="2400" b="1" dirty="0" err="1" smtClean="0"/>
              <a:t>Метапредметные</a:t>
            </a:r>
            <a:r>
              <a:rPr lang="ru-RU" sz="2400" b="1" dirty="0" smtClean="0"/>
              <a:t> результаты освоения программы основного общего образования, в том числе адаптированной, должны отражать:</a:t>
            </a:r>
            <a:endParaRPr lang="ru-RU" sz="2400" dirty="0" smtClean="0"/>
          </a:p>
          <a:p>
            <a:pPr algn="ctr">
              <a:defRPr/>
            </a:pPr>
            <a:r>
              <a:rPr lang="ru-RU" sz="2400" b="1" dirty="0" smtClean="0"/>
              <a:t>43.1. Овладение универсальными учебными познавательными действиями:</a:t>
            </a:r>
            <a:endParaRPr lang="ru-RU" sz="2400" dirty="0" smtClean="0"/>
          </a:p>
          <a:p>
            <a:pPr algn="ctr">
              <a:defRPr/>
            </a:pPr>
            <a:r>
              <a:rPr lang="ru-RU" sz="2400" b="1" dirty="0" smtClean="0"/>
              <a:t>1) базовые логические действия:</a:t>
            </a:r>
            <a:endParaRPr lang="ru-RU" sz="2400" dirty="0" smtClean="0"/>
          </a:p>
          <a:p>
            <a:pPr algn="ctr">
              <a:defRPr/>
            </a:pPr>
            <a:r>
              <a:rPr lang="ru-RU" sz="2400" b="1" dirty="0" smtClean="0"/>
              <a:t>выявлять и характеризовать существенные признаки объектов (явлений);</a:t>
            </a:r>
            <a:endParaRPr lang="ru-RU" sz="2400" dirty="0" smtClean="0"/>
          </a:p>
          <a:p>
            <a:pPr algn="ctr">
              <a:defRPr/>
            </a:pPr>
            <a:r>
              <a:rPr lang="ru-RU" sz="2400" b="1" dirty="0" smtClean="0"/>
              <a:t>устанавливать существенный признак классификации, основания для обобщения и сравнения, критерии проводимого анализа;</a:t>
            </a:r>
            <a:endParaRPr lang="ru-RU" sz="2400" dirty="0" smtClean="0"/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Tm="3906"/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305800" cy="12192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 г. № 287 “Об утверждении федерального государственного образовательного стандарта основного общего образования”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62000" y="1295400"/>
            <a:ext cx="8077200" cy="4800600"/>
          </a:xfrm>
        </p:spPr>
        <p:txBody>
          <a:bodyPr>
            <a:normAutofit fontScale="92500"/>
          </a:bodyPr>
          <a:lstStyle/>
          <a:p>
            <a:pPr algn="ctr">
              <a:defRPr/>
            </a:pPr>
            <a:r>
              <a:rPr lang="ru-RU" sz="2800" b="1" dirty="0" smtClean="0"/>
              <a:t>с учетом предложенной задачи выявлять закономерности и противоречия в рассматриваемых фактах, данных и наблюдениях;</a:t>
            </a:r>
            <a:endParaRPr lang="ru-RU" sz="2800" dirty="0" smtClean="0"/>
          </a:p>
          <a:p>
            <a:pPr algn="ctr">
              <a:defRPr/>
            </a:pPr>
            <a:r>
              <a:rPr lang="ru-RU" sz="2800" b="1" dirty="0" smtClean="0"/>
              <a:t>предлагать критерии для выявления закономерностей и противоречий;</a:t>
            </a:r>
            <a:endParaRPr lang="ru-RU" sz="2800" dirty="0" smtClean="0"/>
          </a:p>
          <a:p>
            <a:pPr algn="ctr">
              <a:defRPr/>
            </a:pPr>
            <a:r>
              <a:rPr lang="ru-RU" sz="2800" b="1" dirty="0" smtClean="0"/>
              <a:t>выявлять дефициты информации, данных, необходимых для решения поставленной задачи;</a:t>
            </a:r>
            <a:endParaRPr lang="ru-RU" sz="2800" dirty="0" smtClean="0"/>
          </a:p>
          <a:p>
            <a:pPr algn="ctr">
              <a:defRPr/>
            </a:pPr>
            <a:r>
              <a:rPr lang="ru-RU" sz="2800" b="1" dirty="0" smtClean="0"/>
              <a:t>выявлять причинно-следственные связи при изучении явлений и процессов;</a:t>
            </a:r>
            <a:endParaRPr lang="ru-RU" sz="2800" dirty="0" smtClean="0"/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Tm="3860"/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305800" cy="12192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 г. № 287 “Об утверждении федерального государственного образовательного стандарта основного общего образования”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62000" y="1600200"/>
            <a:ext cx="8077200" cy="4495800"/>
          </a:xfrm>
        </p:spPr>
        <p:txBody>
          <a:bodyPr>
            <a:normAutofit lnSpcReduction="10000"/>
          </a:bodyPr>
          <a:lstStyle/>
          <a:p>
            <a:pPr algn="ctr">
              <a:defRPr/>
            </a:pPr>
            <a:r>
              <a:rPr lang="ru-RU" sz="2800" b="1" dirty="0" smtClean="0"/>
              <a:t>делать выводы с использованием дедуктивных и индуктивных умозаключений, умозаключений по аналогии, формулировать гипотезы о взаимосвязях;</a:t>
            </a:r>
            <a:endParaRPr lang="ru-RU" sz="2800" dirty="0" smtClean="0"/>
          </a:p>
          <a:p>
            <a:pPr algn="ctr">
              <a:defRPr/>
            </a:pPr>
            <a:r>
              <a:rPr lang="ru-RU" sz="2800" b="1" dirty="0" smtClean="0"/>
              <a:t>самостоятельно выбирать способ решения учебной задачи (сравнивать несколько вариантов решения, выбирать наиболее подходящий с учетом самостоятельно выделенных критериев);</a:t>
            </a:r>
            <a:endParaRPr lang="ru-RU" sz="2800" dirty="0" smtClean="0"/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Tm="3718"/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305800" cy="12192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 г. № 287 “Об утверждении федерального государственного образовательного стандарта основного общего образования”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62000" y="1295400"/>
            <a:ext cx="8077200" cy="4800600"/>
          </a:xfrm>
        </p:spPr>
        <p:txBody>
          <a:bodyPr>
            <a:normAutofit lnSpcReduction="10000"/>
          </a:bodyPr>
          <a:lstStyle/>
          <a:p>
            <a:pPr algn="ctr"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2) базовые исследовательские действия: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использовать вопросы как исследовательский инструмент познания;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формулировать вопросы, фиксирующие разрыв между реальным и желательным состоянием ситуации, объекта, самостоятельно устанавливать искомое и данное;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формировать гипотезу об истинности собственных суждений и суждений других, аргументировать свою позицию, мнение;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3688"/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305800" cy="12192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 г. № 287 “Об утверждении федерального государственного образовательного стандарта основного общего образования”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62000" y="1600200"/>
            <a:ext cx="8077200" cy="449580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2) базовые исследовательские действия: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проводить по самостоятельно составленному плану опыт, несложный эксперимент, небольшое исследование по установлению особенностей объекта изучения, причинно-следственных связей и зависимостей объектов между собой;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оценивать на применимость и достоверность информации, полученной в ходе исследования (эксперимента);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3812"/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305800" cy="12192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 г. № 287 “Об утверждении федерального государственного образовательного стандарта основного общего образования”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62000" y="1371600"/>
            <a:ext cx="8077200" cy="4724400"/>
          </a:xfrm>
        </p:spPr>
        <p:txBody>
          <a:bodyPr>
            <a:normAutofit lnSpcReduction="10000"/>
          </a:bodyPr>
          <a:lstStyle/>
          <a:p>
            <a:pPr algn="ctr"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2) базовые исследовательские действия: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самостоятельно формулировать обобщения и выводы по результатам проведенного наблюдения, опыта, исследования, владеть инструментами оценки достоверности полученных выводов и обобщений;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прогнозировать возможное дальнейшее развитие процессов, событий и их последствия в аналогичных или сходных ситуациях, выдвигать предположения об их развитии в новых условиях и контекстах;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4062"/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305800" cy="12192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 г. № 287 “Об утверждении федерального государственного образовательного стандарта основного общего образования”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62000" y="1600200"/>
            <a:ext cx="8077200" cy="4495800"/>
          </a:xfrm>
        </p:spPr>
        <p:txBody>
          <a:bodyPr>
            <a:normAutofit fontScale="92500"/>
          </a:bodyPr>
          <a:lstStyle/>
          <a:p>
            <a:pPr algn="ctr">
              <a:defRPr/>
            </a:pPr>
            <a:r>
              <a:rPr lang="ru-RU" sz="2800" b="1" dirty="0" smtClean="0"/>
              <a:t>3) работа с информацией:</a:t>
            </a:r>
            <a:endParaRPr lang="ru-RU" sz="2800" dirty="0" smtClean="0"/>
          </a:p>
          <a:p>
            <a:pPr algn="ctr">
              <a:defRPr/>
            </a:pPr>
            <a:r>
              <a:rPr lang="ru-RU" sz="2800" b="1" dirty="0" smtClean="0"/>
              <a:t>применять различные методы, инструменты и запросы при поиске и отборе информации или данных из источников с учетом предложенной учебной задачи и заданных критериев;</a:t>
            </a:r>
            <a:endParaRPr lang="ru-RU" sz="2800" dirty="0" smtClean="0"/>
          </a:p>
          <a:p>
            <a:pPr algn="ctr">
              <a:defRPr/>
            </a:pPr>
            <a:r>
              <a:rPr lang="ru-RU" sz="2800" b="1" dirty="0" smtClean="0"/>
              <a:t>выбирать, анализировать, систематизировать и интерпретировать информацию различных видов и форм представления;</a:t>
            </a:r>
            <a:endParaRPr lang="ru-RU" sz="2800" dirty="0" smtClean="0"/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Tm="3485"/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305800" cy="12192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 г. № 287 “Об утверждении федерального государственного образовательного стандарта основного общего образования”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62000" y="1600200"/>
            <a:ext cx="8077200" cy="4495800"/>
          </a:xfrm>
        </p:spPr>
        <p:txBody>
          <a:bodyPr>
            <a:normAutofit lnSpcReduction="10000"/>
          </a:bodyPr>
          <a:lstStyle/>
          <a:p>
            <a:pPr algn="ctr">
              <a:defRPr/>
            </a:pPr>
            <a:r>
              <a:rPr lang="ru-RU" sz="2800" b="1" dirty="0" smtClean="0"/>
              <a:t>находить сходные аргументы (подтверждающие или опровергающие одну и ту же идею, версию) в различных информационных источниках;</a:t>
            </a:r>
            <a:endParaRPr lang="ru-RU" sz="2800" dirty="0" smtClean="0"/>
          </a:p>
          <a:p>
            <a:pPr algn="ctr">
              <a:defRPr/>
            </a:pPr>
            <a:r>
              <a:rPr lang="ru-RU" sz="2800" b="1" dirty="0" smtClean="0"/>
              <a:t>самостоятельно выбирать оптимальную форму представления информации и иллюстрировать решаемые задачи несложными схемами, диаграммами, иной графикой и их комбинациями;</a:t>
            </a:r>
            <a:endParaRPr lang="ru-RU" sz="2800" dirty="0" smtClean="0"/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Tm="3921"/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305800" cy="12192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 г. № 287 “Об утверждении федерального государственного образовательного стандарта основного общего образования”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62000" y="1600200"/>
            <a:ext cx="8077200" cy="4495800"/>
          </a:xfrm>
        </p:spPr>
        <p:txBody>
          <a:bodyPr/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оценивать надежность информации по критериям, предложенным педагогическим работником или сформулированным самостоятельно;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эффективно запоминать и систематизировать информацию.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Tm="3844"/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4704"/>
            <a:ext cx="8229600" cy="115212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b="1" dirty="0" smtClean="0">
                <a:solidFill>
                  <a:schemeClr val="tx1"/>
                </a:solidFill>
              </a:rPr>
              <a:t/>
            </a:r>
            <a:br>
              <a:rPr lang="ru-RU" altLang="ru-RU" b="1" dirty="0" smtClean="0">
                <a:solidFill>
                  <a:schemeClr val="tx1"/>
                </a:solidFill>
              </a:rPr>
            </a:br>
            <a:r>
              <a:rPr lang="ru-RU" altLang="ru-RU" b="1" dirty="0" smtClean="0">
                <a:solidFill>
                  <a:schemeClr val="tx1"/>
                </a:solidFill>
              </a:rPr>
              <a:t>Основные цели лекции: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ru-RU" alt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расширить теоретические представления по данной проблематике; </a:t>
            </a:r>
          </a:p>
          <a:p>
            <a:pPr>
              <a:lnSpc>
                <a:spcPct val="90000"/>
              </a:lnSpc>
            </a:pPr>
            <a:r>
              <a:rPr lang="ru-RU" alt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познать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технологию проектного обучения</a:t>
            </a:r>
            <a:r>
              <a:rPr lang="ru-RU" alt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>
              <a:lnSpc>
                <a:spcPct val="90000"/>
              </a:lnSpc>
            </a:pP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739872680"/>
      </p:ext>
    </p:extLst>
  </p:cSld>
  <p:clrMapOvr>
    <a:masterClrMapping/>
  </p:clrMapOvr>
  <p:transition advTm="6125"/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377784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Приказ Министерства образования и науки РФ от 17 мая 2012 г. N 413 "Об утверждении федерального государственного образовательного стандарта среднего общего образования"</a:t>
            </a:r>
            <a:endParaRPr lang="ru-RU" sz="4400" dirty="0"/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образования и науки РФ от 17 мая 2012 г. N 413 "Об утверждении федерального государственного образовательного стандарта среднего общего образования"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ru-RU" b="1" dirty="0" smtClean="0"/>
              <a:t>II. Требования к результатам освоения основной образовательной программы</a:t>
            </a:r>
          </a:p>
          <a:p>
            <a:pPr algn="ctr"/>
            <a:r>
              <a:rPr lang="ru-RU" b="1" dirty="0" smtClean="0"/>
              <a:t>6. Стандарт устанавливает требования к результатам освоения обучающимися основной образовательной программы:</a:t>
            </a:r>
          </a:p>
          <a:p>
            <a:pPr algn="ctr"/>
            <a:r>
              <a:rPr lang="ru-RU" b="1" dirty="0" smtClean="0"/>
              <a:t>2) </a:t>
            </a:r>
            <a:r>
              <a:rPr lang="ru-RU" b="1" dirty="0" err="1" smtClean="0"/>
              <a:t>метапредметным</a:t>
            </a:r>
            <a:r>
              <a:rPr lang="ru-RU" b="1" dirty="0" smtClean="0"/>
              <a:t>, включающим:</a:t>
            </a:r>
          </a:p>
          <a:p>
            <a:pPr algn="ctr"/>
            <a:r>
              <a:rPr lang="ru-RU" b="1" dirty="0" smtClean="0"/>
              <a:t>овладение навыками учебно-исследовательской, проектной и социальной деятельности;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образования и науки РФ от 17 мая 2012 г. N 413 "Об утверждении федерального государственного образовательного стандарта среднего общего образования"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600" b="1" dirty="0" smtClean="0"/>
              <a:t>8. </a:t>
            </a:r>
            <a:r>
              <a:rPr lang="ru-RU" sz="1600" b="1" dirty="0" err="1" smtClean="0"/>
              <a:t>Метапредметные</a:t>
            </a:r>
            <a:r>
              <a:rPr lang="ru-RU" sz="1600" b="1" dirty="0" smtClean="0"/>
              <a:t> результаты освоения основной образовательной программы должны отражать:</a:t>
            </a:r>
          </a:p>
          <a:p>
            <a:pPr algn="ctr"/>
            <a:r>
              <a:rPr lang="ru-RU" sz="1600" b="1" dirty="0" smtClean="0"/>
              <a:t>8.1. Овладение универсальными учебными познавательными действиями:</a:t>
            </a:r>
          </a:p>
          <a:p>
            <a:pPr algn="ctr"/>
            <a:r>
              <a:rPr lang="ru-RU" sz="1800" b="1" dirty="0" smtClean="0"/>
              <a:t>а) базовые логические действия:</a:t>
            </a:r>
          </a:p>
          <a:p>
            <a:pPr algn="ctr"/>
            <a:r>
              <a:rPr lang="ru-RU" sz="1800" b="1" dirty="0" smtClean="0"/>
              <a:t>самостоятельно формулировать и актуализировать проблему, рассматривать ее всесторонне;</a:t>
            </a:r>
          </a:p>
          <a:p>
            <a:pPr algn="ctr"/>
            <a:r>
              <a:rPr lang="ru-RU" sz="1800" b="1" dirty="0" smtClean="0"/>
              <a:t>устанавливать существенный признак или основания для сравнения, классификации и обобщения;</a:t>
            </a:r>
          </a:p>
          <a:p>
            <a:pPr algn="ctr"/>
            <a:r>
              <a:rPr lang="ru-RU" sz="1800" b="1" dirty="0" smtClean="0"/>
              <a:t>определять цели деятельности, задавать параметры и критерии их достижения;</a:t>
            </a:r>
          </a:p>
          <a:p>
            <a:pPr algn="ctr"/>
            <a:r>
              <a:rPr lang="ru-RU" sz="1800" b="1" dirty="0" smtClean="0"/>
              <a:t>выявлять закономерности и противоречия в рассматриваемых явлениях;</a:t>
            </a:r>
          </a:p>
          <a:p>
            <a:pPr algn="ctr"/>
            <a:r>
              <a:rPr lang="ru-RU" sz="1800" b="1" dirty="0" smtClean="0"/>
              <a:t>вносить коррективы в деятельность, оценивать соответствие результатов целям, оценивать риски последствий деятельности;</a:t>
            </a:r>
          </a:p>
          <a:p>
            <a:pPr algn="ctr"/>
            <a:r>
              <a:rPr lang="ru-RU" sz="1800" b="1" dirty="0" smtClean="0"/>
              <a:t>развивать </a:t>
            </a:r>
            <a:r>
              <a:rPr lang="ru-RU" sz="1800" b="1" dirty="0" err="1" smtClean="0"/>
              <a:t>креативное</a:t>
            </a:r>
            <a:r>
              <a:rPr lang="ru-RU" sz="1800" b="1" dirty="0" smtClean="0"/>
              <a:t> мышление при решении жизненных проблем;</a:t>
            </a:r>
          </a:p>
          <a:p>
            <a:pPr algn="ctr"/>
            <a:endParaRPr lang="ru-RU" sz="1800" b="1" dirty="0"/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образования и науки РФ от 17 мая 2012 г. N 413 "Об утверждении федерального государственного образовательного стандарта среднего общего образования"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ctr"/>
            <a:r>
              <a:rPr lang="ru-RU" b="1" dirty="0" smtClean="0"/>
              <a:t>б) базовые исследовательские действия:</a:t>
            </a:r>
          </a:p>
          <a:p>
            <a:pPr algn="ctr"/>
            <a:r>
              <a:rPr lang="ru-RU" b="1" dirty="0" smtClean="0"/>
              <a:t>владеть навыками учебно-исследовательской и проектной деятельности, навыками разрешения проблем;</a:t>
            </a:r>
          </a:p>
          <a:p>
            <a:pPr algn="ctr"/>
            <a:r>
              <a:rPr lang="ru-RU" b="1" dirty="0" smtClean="0"/>
              <a:t>способность и готовность к самостоятельному поиску методов решения практических задач, применению различных методов познания;</a:t>
            </a:r>
          </a:p>
          <a:p>
            <a:pPr algn="ctr"/>
            <a:r>
              <a:rPr lang="ru-RU" b="1" dirty="0" smtClean="0"/>
              <a:t>овладение видами деятельности по получению нового знания, его интерпретации, преобразованию и применению в различных учебных ситуациях, в том числе при создании учебных и социальных проектов;</a:t>
            </a:r>
          </a:p>
          <a:p>
            <a:pPr algn="ctr"/>
            <a:r>
              <a:rPr lang="ru-RU" b="1" dirty="0" smtClean="0"/>
              <a:t>формирование научного типа мышления, владение научной терминологией, ключевыми понятиями и методами;</a:t>
            </a:r>
          </a:p>
          <a:p>
            <a:pPr algn="ctr"/>
            <a:r>
              <a:rPr lang="ru-RU" b="1" dirty="0" smtClean="0"/>
              <a:t>ставить и формулировать собственные задачи в образовательной деятельности и жизненных ситуациях;</a:t>
            </a:r>
          </a:p>
          <a:p>
            <a:pPr algn="ctr"/>
            <a:r>
              <a:rPr lang="ru-RU" b="1" dirty="0" smtClean="0"/>
              <a:t>выявлять причинно-следственные связи и актуализировать задачу, выдвигать гипотезу ее решения, находить аргументы для доказательства своих утверждений, задавать параметры и критерии решения;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образования и науки РФ от 17 мая 2012 г. N 413 "Об утверждении федерального государственного образовательного стандарта среднего общего образования"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800" b="1" dirty="0" smtClean="0"/>
              <a:t>б) базовые исследовательские действия:</a:t>
            </a:r>
          </a:p>
          <a:p>
            <a:pPr algn="ctr">
              <a:buNone/>
            </a:pPr>
            <a:r>
              <a:rPr lang="ru-RU" sz="1800" b="1" dirty="0" smtClean="0"/>
              <a:t>анализировать полученные в ходе решения задачи результаты, критически оценивать их достоверность, прогнозировать изменение в новых условиях;</a:t>
            </a:r>
          </a:p>
          <a:p>
            <a:pPr algn="ctr"/>
            <a:r>
              <a:rPr lang="ru-RU" sz="1800" b="1" dirty="0" smtClean="0"/>
              <a:t>давать оценку новым ситуациям, оценивать приобретенный опыт;</a:t>
            </a:r>
          </a:p>
          <a:p>
            <a:pPr algn="ctr"/>
            <a:r>
              <a:rPr lang="ru-RU" sz="1800" b="1" dirty="0" smtClean="0"/>
              <a:t>разрабатывать план решения проблемы с учетом анализа имеющихся материальных и нематериальных ресурсов;</a:t>
            </a:r>
          </a:p>
          <a:p>
            <a:pPr algn="ctr"/>
            <a:r>
              <a:rPr lang="ru-RU" sz="1800" b="1" dirty="0" smtClean="0"/>
              <a:t>осуществлять целенаправленный поиск переноса средств и способов действия в профессиональную среду;</a:t>
            </a:r>
          </a:p>
          <a:p>
            <a:pPr algn="ctr"/>
            <a:r>
              <a:rPr lang="ru-RU" sz="1800" b="1" dirty="0" smtClean="0"/>
              <a:t>уметь переносить знания в познавательную и практическую области жизнедеятельности;</a:t>
            </a:r>
          </a:p>
          <a:p>
            <a:pPr algn="ctr"/>
            <a:r>
              <a:rPr lang="ru-RU" sz="1800" b="1" dirty="0" smtClean="0"/>
              <a:t>уметь интегрировать знания из разных предметных областей;</a:t>
            </a:r>
          </a:p>
          <a:p>
            <a:pPr algn="ctr"/>
            <a:r>
              <a:rPr lang="ru-RU" sz="1800" b="1" dirty="0" smtClean="0"/>
              <a:t>выдвигать новые идеи, предлагать оригинальные подходы и решения;</a:t>
            </a:r>
          </a:p>
          <a:p>
            <a:pPr algn="ctr"/>
            <a:r>
              <a:rPr lang="ru-RU" sz="1800" b="1" dirty="0" smtClean="0"/>
              <a:t>ставить проблемы и задачи, допускающие альтернативные решения;</a:t>
            </a:r>
            <a:endParaRPr lang="ru-RU" sz="1800" b="1" dirty="0"/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образования и науки РФ от 17 мая 2012 г. N 413 "Об утверждении федерального государственного образовательного стандарта среднего общего образования"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ctr"/>
            <a:r>
              <a:rPr lang="ru-RU" b="1" dirty="0" smtClean="0"/>
              <a:t>в) работа с информацией:</a:t>
            </a:r>
          </a:p>
          <a:p>
            <a:pPr algn="ctr"/>
            <a:r>
              <a:rPr lang="ru-RU" b="1" dirty="0" smtClean="0"/>
              <a:t>владеть навыками получения информации из источников разных типов, самостоятельно осуществлять поиск, анализ, систематизацию и интерпретацию информации различных видов и форм представления;</a:t>
            </a:r>
          </a:p>
          <a:p>
            <a:pPr algn="ctr"/>
            <a:r>
              <a:rPr lang="ru-RU" b="1" dirty="0" smtClean="0"/>
              <a:t>создавать тексты в различных форматах с учетом назначения информации и целевой аудитории, выбирая оптимальную форму представления и визуализации;</a:t>
            </a:r>
          </a:p>
          <a:p>
            <a:pPr algn="ctr"/>
            <a:r>
              <a:rPr lang="ru-RU" b="1" dirty="0" smtClean="0"/>
              <a:t>оценивать достоверность, легитимность информации, ее соответствие правовым и морально-этическим нормам;</a:t>
            </a:r>
          </a:p>
          <a:p>
            <a:pPr algn="ctr"/>
            <a:r>
              <a:rPr lang="ru-RU" b="1" dirty="0" smtClean="0"/>
              <a:t>использовать средства информационных и коммуникационных технологий в решении когнитивных, коммуникативных и организационных задач с соблюдением требований эргономики, техники безопасности, гигиены, ресурсосбережения, правовых и этических норм, норм информационной безопасности;</a:t>
            </a:r>
          </a:p>
          <a:p>
            <a:pPr algn="ctr"/>
            <a:r>
              <a:rPr lang="ru-RU" b="1" dirty="0" smtClean="0"/>
              <a:t>владеть навыками распознавания и защиты информации, информационной безопасности личности.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образования и науки РФ от 17 мая 2012 г. N 413 "Об утверждении федерального государственного образовательного стандарта среднего общего образования"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ctr"/>
            <a:r>
              <a:rPr lang="ru-RU" b="1" dirty="0" smtClean="0"/>
              <a:t>5. Стандарт ориентирован на становление личностных характеристик выпускника ("</a:t>
            </a:r>
            <a:r>
              <a:rPr lang="ru-RU" sz="3800" b="1" dirty="0" smtClean="0"/>
              <a:t>портрет выпускника школы</a:t>
            </a:r>
            <a:r>
              <a:rPr lang="ru-RU" b="1" dirty="0" smtClean="0"/>
              <a:t>"):</a:t>
            </a:r>
          </a:p>
          <a:p>
            <a:pPr algn="ctr"/>
            <a:r>
              <a:rPr lang="ru-RU" b="1" dirty="0" smtClean="0"/>
              <a:t>любящий свой край и свою Родину, уважающий свой народ, его культуру и духовные традиции;</a:t>
            </a:r>
          </a:p>
          <a:p>
            <a:pPr algn="ctr"/>
            <a:r>
              <a:rPr lang="ru-RU" b="1" dirty="0" smtClean="0"/>
              <a:t>осознающий и принимающий традиционные ценности семьи, российского гражданского общества, многонационального российского народа, человечества, осознающий свою сопричастность судьбе Отечества;</a:t>
            </a:r>
          </a:p>
          <a:p>
            <a:pPr algn="ctr"/>
            <a:r>
              <a:rPr lang="ru-RU" b="1" dirty="0" err="1" smtClean="0"/>
              <a:t>креативный</a:t>
            </a:r>
            <a:r>
              <a:rPr lang="ru-RU" b="1" dirty="0" smtClean="0"/>
              <a:t> и критически мыслящий, активно и целенаправленно познающий мир, осознающий ценность образования и науки, труда и творчества для человека и общества;</a:t>
            </a:r>
          </a:p>
          <a:p>
            <a:pPr algn="ctr"/>
            <a:r>
              <a:rPr lang="ru-RU" b="1" dirty="0" smtClean="0"/>
              <a:t>владеющий основами научных методов познания окружающего мира;</a:t>
            </a:r>
          </a:p>
          <a:p>
            <a:pPr algn="ctr"/>
            <a:r>
              <a:rPr lang="ru-RU" b="1" dirty="0" smtClean="0"/>
              <a:t>мотивированный на творчество и инно</a:t>
            </a:r>
            <a:r>
              <a:rPr lang="ru-RU" dirty="0" smtClean="0"/>
              <a:t>вационную деятельность;</a:t>
            </a:r>
            <a:endParaRPr lang="ru-RU" dirty="0"/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образования и науки РФ от 17 мая 2012 г. N 413 "Об утверждении федерального государственного образовательного стандарта среднего общего образования"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585696"/>
          </a:xfrm>
        </p:spPr>
        <p:txBody>
          <a:bodyPr>
            <a:normAutofit fontScale="47500" lnSpcReduction="20000"/>
          </a:bodyPr>
          <a:lstStyle/>
          <a:p>
            <a:pPr algn="ctr"/>
            <a:r>
              <a:rPr lang="ru-RU" sz="4200" b="1" dirty="0" smtClean="0"/>
              <a:t>готовый к сотрудничеству, способный осуществлять учебно-исследовательскую, проектную и информационно-познавательную деятельность;</a:t>
            </a:r>
          </a:p>
          <a:p>
            <a:pPr algn="ctr"/>
            <a:r>
              <a:rPr lang="ru-RU" sz="3800" b="1" dirty="0" smtClean="0"/>
              <a:t>осознающий себя личностью, социально активный, уважающий закон и правопорядок, осознающий ответственность перед семьей, обществом, государством, человечеством;</a:t>
            </a:r>
          </a:p>
          <a:p>
            <a:pPr algn="ctr"/>
            <a:r>
              <a:rPr lang="ru-RU" sz="3800" b="1" dirty="0" smtClean="0"/>
              <a:t>уважающий мнение других людей, умеющий вести конструктивный диалог, достигать взаимопонимания и успешно взаимодействовать;</a:t>
            </a:r>
          </a:p>
          <a:p>
            <a:pPr algn="ctr"/>
            <a:r>
              <a:rPr lang="ru-RU" sz="3800" b="1" dirty="0" smtClean="0"/>
              <a:t>осознанно выполняющий и пропагандирующий правила здорового, безопасного и экологически целесообразного образа жизни;</a:t>
            </a:r>
          </a:p>
          <a:p>
            <a:pPr algn="ctr"/>
            <a:r>
              <a:rPr lang="ru-RU" sz="3800" b="1" dirty="0" smtClean="0"/>
              <a:t>подготовленный к осознанному выбору профессии, понимающий значение профессиональной деятельности для человека и общества;</a:t>
            </a:r>
          </a:p>
          <a:p>
            <a:pPr algn="ctr"/>
            <a:r>
              <a:rPr lang="ru-RU" sz="3800" b="1" dirty="0" smtClean="0"/>
              <a:t>мотивированный на образование и самообразование в течение всей своей жизни.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Приказ Министерства образования и науки РФ от 4 декабря 2015 г. N 1426 "Об утверждении ФГОС высшего образования по направлению подготовки 44.03.01 Педагогическое образование»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advTm="4407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Актуальность лекции</a:t>
            </a:r>
            <a:r>
              <a:rPr lang="ru-RU" dirty="0" smtClean="0"/>
              <a:t> заключается в том, что одной из основных задач инновационного развития является</a:t>
            </a:r>
            <a:r>
              <a:rPr lang="ru-RU" b="1" dirty="0" smtClean="0"/>
              <a:t> создание условий</a:t>
            </a:r>
            <a:r>
              <a:rPr lang="ru-RU" dirty="0" smtClean="0"/>
              <a:t> для формирования у педагогических работников следующих </a:t>
            </a:r>
            <a:r>
              <a:rPr lang="ru-RU" b="1" dirty="0" smtClean="0"/>
              <a:t>компетенций инновационной деятельности</a:t>
            </a:r>
            <a:r>
              <a:rPr lang="ru-RU" dirty="0" smtClean="0"/>
              <a:t>:</a:t>
            </a:r>
          </a:p>
          <a:p>
            <a:r>
              <a:rPr lang="ru-RU" b="1" dirty="0" smtClean="0"/>
              <a:t>- способность к критическому мышлению;</a:t>
            </a:r>
          </a:p>
          <a:p>
            <a:pPr>
              <a:buNone/>
            </a:pPr>
            <a:r>
              <a:rPr lang="ru-RU" b="1" dirty="0" smtClean="0"/>
              <a:t>- способность и готовность к непрерывному образованию, постоянному самосовершенствованию, переобучению и самообучению, стремление к новому;</a:t>
            </a:r>
          </a:p>
          <a:p>
            <a:pPr>
              <a:buNone/>
            </a:pPr>
            <a:r>
              <a:rPr lang="ru-RU" b="1" dirty="0" smtClean="0"/>
              <a:t>- способность и готовность к разумному риску, умение работать самостоятельно</a:t>
            </a:r>
            <a:endParaRPr lang="ru-RU" b="1" dirty="0"/>
          </a:p>
        </p:txBody>
      </p:sp>
    </p:spTree>
  </p:cSld>
  <p:clrMapOvr>
    <a:masterClrMapping/>
  </p:clrMapOvr>
  <p:transition advTm="3531"/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Характеристика профессиональной деятельности выпускников, освоивших программу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бакалавриата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4.3. Виды профессиональной деятельности, к которым готовятся выпускники, освоившие программу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бакалавриата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педагогическая;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проектная;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исследовательская;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культурно-просветительская.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advTm="4063"/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4.4. Выпускник, освоивший программу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бакалавриата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в соответствии с видом (видами) профессиональной деятельности, на который (которые) ориентирована программа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бакалавриата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должен быть готов решать следующие профессиональные задачи: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проектная деятельность: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исследовательская деятельность: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постановка и решение исследовательских задач в области науки и образования;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использование в профессиональной деятельности методов научного исследования.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advTm="4187"/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.4. Выпускник, освоивший программу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бакалавриата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должен обладать профессиональными компетенциями, соответствующими виду (видам) профессиональной деятельности, на который (которые) ориентирована программа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бакалавриата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педагогическая деятельность (способностью организовывать сотрудничество обучающихся, поддерживать активность и инициативность, самостоятельность обучающихся, развивать их творческие способности (ПК-7);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advTm="4406"/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.4. Выпускник, освоивший программу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бакалавриата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должен обладать профессиональными компетенциями, соответствующими виду (видам) профессиональной деятельности, на который (которые) ориентирована программа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бакалавриата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проектная деятельность (способностью проектировать индивидуальные образовательные маршруты обучающихся (ПК-9);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исследовательская деятельность (способностью руководить учебно-исследовательской деятельностью обучающихся (ПК-12).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advTm="4047"/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Приказ Министерства труда и социальной защиты РФ от 18 октября 2013 г. N 544н "Об утверждении профессионального стандарта "Педагог (педагогическая деятельность в сфере дошкольного, начального общего, основного общего, среднего общего образования) (воспитатель, учитель)"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5969"/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lnSpcReduction="10000"/>
          </a:bodyPr>
          <a:lstStyle/>
          <a:p>
            <a:pPr lvl="0"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3.1.1. Трудовая функция.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Общепедагогическая функция. Обучение.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Необходимые умения (владеть формами и методами обучения, в том числе выходящими за рамки учебных занятий: проектная деятельность, лабораторные эксперименты, полевая практика).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Необходимые знания (основы методики преподавания, основные принципы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деятельностного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подхода, виды и приемы современных педагогических технологий – технология проблемного обучения, проектного обучения, педагогического сотрудничества).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advTm="4094"/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3.2.3. Трудовая функция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Педагогическая деятельность по реализации программ основного и среднего общего образования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Необходимые умения (применять современные образовательные технологии – технологию проблемного обучения, проектного обучения, педагогического сотрудничества;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организовать самостоятельную деятельность обучающихся, в том числе исследовательскую; разрабатывать и реализовывать проблемное обучение).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advTm="4391"/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  <a:endParaRPr lang="ru-RU" sz="9600" dirty="0"/>
          </a:p>
        </p:txBody>
      </p:sp>
    </p:spTree>
    <p:extLst>
      <p:ext uri="{BB962C8B-B14F-4D97-AF65-F5344CB8AC3E}">
        <p14:creationId xmlns="" xmlns:p14="http://schemas.microsoft.com/office/powerpoint/2010/main" val="2965416557"/>
      </p:ext>
    </p:extLst>
  </p:cSld>
  <p:clrMapOvr>
    <a:masterClrMapping/>
  </p:clrMapOvr>
  <p:transition advTm="2516"/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Социальный</a:t>
            </a:r>
            <a:r>
              <a:rPr lang="ru-RU" dirty="0"/>
              <a:t> </a:t>
            </a:r>
            <a:r>
              <a:rPr lang="ru-RU" b="1" dirty="0"/>
              <a:t>интеллект</a:t>
            </a:r>
            <a:r>
              <a:rPr lang="ru-RU" dirty="0"/>
              <a:t> (англ. </a:t>
            </a:r>
            <a:r>
              <a:rPr lang="ru-RU" b="1" dirty="0" err="1"/>
              <a:t>social</a:t>
            </a:r>
            <a:r>
              <a:rPr lang="ru-RU" dirty="0"/>
              <a:t> </a:t>
            </a:r>
            <a:r>
              <a:rPr lang="ru-RU" dirty="0" err="1"/>
              <a:t>intelligence</a:t>
            </a:r>
            <a:r>
              <a:rPr lang="ru-RU" dirty="0"/>
              <a:t>) — </a:t>
            </a:r>
            <a:r>
              <a:rPr lang="ru-RU" b="1" dirty="0"/>
              <a:t>это</a:t>
            </a:r>
            <a:r>
              <a:rPr lang="ru-RU" dirty="0"/>
              <a:t> совокупность </a:t>
            </a:r>
            <a:r>
              <a:rPr lang="ru-RU" dirty="0" smtClean="0"/>
              <a:t>способностей человека, </a:t>
            </a:r>
            <a:r>
              <a:rPr lang="ru-RU" dirty="0"/>
              <a:t>определяющая успешность </a:t>
            </a:r>
            <a:r>
              <a:rPr lang="ru-RU" b="1" dirty="0"/>
              <a:t>социального</a:t>
            </a:r>
            <a:r>
              <a:rPr lang="ru-RU" dirty="0"/>
              <a:t> </a:t>
            </a:r>
            <a:r>
              <a:rPr lang="ru-RU" dirty="0" smtClean="0"/>
              <a:t>взаимодействия с различными категориями граждан. </a:t>
            </a:r>
            <a:r>
              <a:rPr lang="ru-RU" dirty="0"/>
              <a:t>Включает в себя способность </a:t>
            </a:r>
            <a:r>
              <a:rPr lang="ru-RU" dirty="0" smtClean="0"/>
              <a:t>учитывать ролевые ожидания, доминирующие мотивы, потребности, цели, ценности, интересы, действия и бездействия, </a:t>
            </a:r>
            <a:r>
              <a:rPr lang="ru-RU" dirty="0"/>
              <a:t>поведение другого человека, </a:t>
            </a:r>
            <a:r>
              <a:rPr lang="ru-RU" dirty="0" smtClean="0"/>
              <a:t>а также своё </a:t>
            </a:r>
            <a:r>
              <a:rPr lang="ru-RU" dirty="0"/>
              <a:t>собственное </a:t>
            </a:r>
            <a:r>
              <a:rPr lang="ru-RU" dirty="0" smtClean="0"/>
              <a:t>поведение 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способность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 готовность действовать с учетом конкретной ситуации и юридических последствий социального взаимодействия.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73146526"/>
      </p:ext>
    </p:extLst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Указ Президента РФ от 21.07.2020 N 474 "О национальных целях развития Российской Федерации на период до 2030 года"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ru-RU" b="1" dirty="0"/>
              <a:t>В целях осуществления прорывного развития РФ, увеличения численности населения страны, повышения уровня жизни граждан, создания комфортных условий для их проживания, а также раскрытия таланта каждого человека в Указе Президента РФ от 21.07.2020 N 474 "О национальных целях развития РФ на период до 2030 года" закреплены </a:t>
            </a:r>
            <a:r>
              <a:rPr lang="ru-RU" sz="3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пять национальных целей развития РФ на период до 2030 года:</a:t>
            </a:r>
            <a:endParaRPr lang="ru-RU" sz="3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672631310"/>
      </p:ext>
    </p:extLst>
  </p:cSld>
  <p:clrMapOvr>
    <a:masterClrMapping/>
  </p:clrMapOvr>
  <p:transition advTm="2297"/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Указ Президента РФ от 21.07.2020 N 474 "О национальных целях развития Российской Федерации на период до 2030 года"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ru-RU" b="1" dirty="0"/>
              <a:t>1. Сохранение населения, здоровье и благополучие людей.</a:t>
            </a:r>
            <a:endParaRPr lang="ru-RU" dirty="0"/>
          </a:p>
          <a:p>
            <a:pPr algn="ctr"/>
            <a:r>
              <a:rPr lang="ru-RU" b="1" dirty="0"/>
              <a:t>2. Возможности для самореализации и развития талантов.</a:t>
            </a:r>
            <a:r>
              <a:rPr lang="ru-RU" dirty="0"/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Эту национальную цель реально возможно реализовать только при формировании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правовых и коммуникативных компетенций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у педагогических работников.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/>
              <a:t>3. Комфортная и безопасная среда для жизни.</a:t>
            </a:r>
            <a:endParaRPr lang="ru-RU" dirty="0"/>
          </a:p>
          <a:p>
            <a:pPr algn="ctr"/>
            <a:r>
              <a:rPr lang="ru-RU" b="1" dirty="0"/>
              <a:t>4 Достойный, эффективный труд и успешное предпринимательство.</a:t>
            </a:r>
            <a:endParaRPr lang="ru-RU" dirty="0"/>
          </a:p>
          <a:p>
            <a:pPr algn="ctr"/>
            <a:r>
              <a:rPr lang="ru-RU" b="1" dirty="0"/>
              <a:t>5. Цифровая трансформация.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67148061"/>
      </p:ext>
    </p:extLst>
  </p:cSld>
  <p:clrMapOvr>
    <a:masterClrMapping/>
  </p:clrMapOvr>
  <p:transition advTm="3047"/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Указ Президента РФ от 21.07.2020 N 474 "О национальных целях развития Российской Федерации на период до 2030 года"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dirty="0"/>
              <a:t>В рамках второй национальной цели "Возможности для самореализации и развития талантов" закреплены шесть задач, которые призваны реализовать педагогические работники:</a:t>
            </a:r>
            <a:endParaRPr lang="ru-RU" dirty="0"/>
          </a:p>
          <a:p>
            <a:r>
              <a:rPr lang="ru-RU" b="1" dirty="0"/>
              <a:t>1.Вхождение Российской Федерации в число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десяти ведущих стран мира по качеству общего образования</a:t>
            </a:r>
            <a:r>
              <a:rPr lang="ru-RU" b="1" dirty="0"/>
              <a:t>.</a:t>
            </a:r>
            <a:endParaRPr lang="ru-RU" dirty="0"/>
          </a:p>
          <a:p>
            <a:r>
              <a:rPr lang="ru-RU" b="1" dirty="0"/>
              <a:t>2. Формирование эффективной системы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выявления, поддержки и развития способностей и талантов у детей и молодежи</a:t>
            </a:r>
            <a:r>
              <a:rPr lang="ru-RU" b="1" dirty="0"/>
              <a:t>, основанной на принципах справедливости, всеобщности и направленной на самоопределение и профессиональную ориентацию всех обучающихся.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2295298"/>
      </p:ext>
    </p:extLst>
  </p:cSld>
  <p:clrMapOvr>
    <a:masterClrMapping/>
  </p:clrMapOvr>
  <p:transition advTm="3250"/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Указ Президента РФ от 21.07.2020 N 474 "О национальных целях развития Российской Федерации на период до 2030 года"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/>
              <a:t>3. Обеспечение присутствия Российской Федерации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числе десяти ведущих стран мира по объему научных исследований и разработок, в том числе за счет создания эффективной системы высшего образования</a:t>
            </a:r>
            <a:r>
              <a:rPr lang="ru-RU" sz="3600" b="1" dirty="0"/>
              <a:t>.</a:t>
            </a:r>
            <a:endParaRPr lang="ru-RU" sz="3600" dirty="0"/>
          </a:p>
          <a:p>
            <a:r>
              <a:rPr lang="ru-RU" b="1" dirty="0"/>
              <a:t>4. Создание условий для воспитания гармонично развитой и </a:t>
            </a:r>
            <a:r>
              <a:rPr 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 ответственной личности </a:t>
            </a:r>
            <a:r>
              <a:rPr lang="ru-RU" b="1" dirty="0"/>
              <a:t>на основе духовно-нравственных ценностей народов Российской Федерации, исторических и национально-культурных традиций.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2295298"/>
      </p:ext>
    </p:extLst>
  </p:cSld>
  <p:clrMapOvr>
    <a:masterClrMapping/>
  </p:clrMapOvr>
  <p:transition advTm="3359"/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Указ Президента РФ от 21.07.2020 N 474 "О национальных целях развития Российской Федерации на период до 2030 года"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/>
              <a:t>5. Увеличение доли граждан, занимающихся волонтерской (добровольческой) деятельностью или вовлеченных в деятельность волонтерских (добровольческих) организаций, до 15 процентов.</a:t>
            </a:r>
            <a:endParaRPr lang="ru-RU" dirty="0"/>
          </a:p>
          <a:p>
            <a:r>
              <a:rPr lang="ru-RU" b="1" dirty="0"/>
              <a:t>6. Увеличение числа посещений культурных мероприятий в три раза по сравнению с показателем 2019 года.</a:t>
            </a:r>
            <a:r>
              <a:rPr lang="ru-RU" dirty="0"/>
              <a:t> </a:t>
            </a:r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Эти шесть задач </a:t>
            </a:r>
            <a:r>
              <a:rPr lang="ru-RU" b="1" dirty="0"/>
              <a:t>реально возможно реализовать </a:t>
            </a:r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при формировании участников образовательных отношений и в первую очередь у педагогических работников 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правовых и коммуникативных компетенций</a:t>
            </a:r>
            <a:r>
              <a:rPr 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2295298"/>
      </p:ext>
    </p:extLst>
  </p:cSld>
  <p:clrMapOvr>
    <a:masterClrMapping/>
  </p:clrMapOvr>
  <p:transition advTm="2985"/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/>
          </a:bodyPr>
          <a:lstStyle/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Технология проектного обучения – это основной способ формирования эффективной системы выявления, поддержки и развития способностей и талантов у детей и молодежи.</a:t>
            </a:r>
            <a:endParaRPr lang="ru-RU" b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Технология проектного обучения – это реальные возможности для самореализации и развития талантов у детей и молодежи</a:t>
            </a:r>
          </a:p>
          <a:p>
            <a:endParaRPr lang="ru-RU" dirty="0"/>
          </a:p>
        </p:txBody>
      </p:sp>
    </p:spTree>
  </p:cSld>
  <p:clrMapOvr>
    <a:masterClrMapping/>
  </p:clrMapOvr>
  <p:transition advTm="4141"/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Применение технологии проектного обучения педагогическими работниками РФ – основной способ реализации Указа Президента РФ от 21.07.2020 N 474 "О национальных целях развития Российской Федерации на период до 2030 года"</a:t>
            </a:r>
            <a:endParaRPr lang="ru-RU" dirty="0"/>
          </a:p>
        </p:txBody>
      </p:sp>
    </p:spTree>
  </p:cSld>
  <p:clrMapOvr>
    <a:masterClrMapping/>
  </p:clrMapOvr>
  <p:transition advTm="3281"/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 fontScale="47500" lnSpcReduction="20000"/>
          </a:bodyPr>
          <a:lstStyle/>
          <a:p>
            <a:endParaRPr lang="ru-RU" sz="3600" b="1" dirty="0" smtClean="0"/>
          </a:p>
          <a:p>
            <a:endParaRPr lang="ru-RU" sz="3600" b="1" dirty="0" smtClean="0"/>
          </a:p>
          <a:p>
            <a:endParaRPr lang="ru-RU" sz="3600" b="1" dirty="0" smtClean="0"/>
          </a:p>
          <a:p>
            <a:pPr algn="ctr"/>
            <a:r>
              <a:rPr lang="ru-RU" sz="5100" b="1" dirty="0" smtClean="0">
                <a:latin typeface="Times New Roman" pitchFamily="18" charset="0"/>
                <a:cs typeface="Times New Roman" pitchFamily="18" charset="0"/>
              </a:rPr>
              <a:t>Принципы </a:t>
            </a:r>
            <a:r>
              <a:rPr lang="ru-RU" sz="5100" b="1" dirty="0">
                <a:latin typeface="Times New Roman" pitchFamily="18" charset="0"/>
                <a:cs typeface="Times New Roman" pitchFamily="18" charset="0"/>
              </a:rPr>
              <a:t>обучения и развития </a:t>
            </a:r>
            <a:r>
              <a:rPr lang="ru-RU" sz="5100" b="1" dirty="0" smtClean="0">
                <a:latin typeface="Times New Roman" pitchFamily="18" charset="0"/>
                <a:cs typeface="Times New Roman" pitchFamily="18" charset="0"/>
              </a:rPr>
              <a:t>детей и молодежи </a:t>
            </a:r>
            <a:r>
              <a:rPr lang="ru-RU" sz="5100" b="1" dirty="0">
                <a:latin typeface="Times New Roman" pitchFamily="18" charset="0"/>
                <a:cs typeface="Times New Roman" pitchFamily="18" charset="0"/>
              </a:rPr>
              <a:t>в соответствии с социальным заказом государства:</a:t>
            </a:r>
            <a:endParaRPr lang="ru-RU" sz="51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5100" b="1" dirty="0">
                <a:latin typeface="Times New Roman" pitchFamily="18" charset="0"/>
                <a:cs typeface="Times New Roman" pitchFamily="18" charset="0"/>
              </a:rPr>
              <a:t>- научности и целеустремленности обучения; </a:t>
            </a:r>
            <a:endParaRPr lang="ru-RU" sz="51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5100" b="1" dirty="0">
                <a:latin typeface="Times New Roman" pitchFamily="18" charset="0"/>
                <a:cs typeface="Times New Roman" pitchFamily="18" charset="0"/>
              </a:rPr>
              <a:t>- опоры на подструктуру опыта личности;</a:t>
            </a:r>
            <a:endParaRPr lang="ru-RU" sz="51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5100" b="1" dirty="0">
                <a:latin typeface="Times New Roman" pitchFamily="18" charset="0"/>
                <a:cs typeface="Times New Roman" pitchFamily="18" charset="0"/>
              </a:rPr>
              <a:t>- воспитания, развития и обучения; </a:t>
            </a:r>
            <a:endParaRPr lang="ru-RU" sz="51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5100" b="1" dirty="0">
                <a:latin typeface="Times New Roman" pitchFamily="18" charset="0"/>
                <a:cs typeface="Times New Roman" pitchFamily="18" charset="0"/>
              </a:rPr>
              <a:t>- индивидуального подхода к личности; </a:t>
            </a:r>
            <a:endParaRPr lang="ru-RU" sz="51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5100" b="1" dirty="0">
                <a:latin typeface="Times New Roman" pitchFamily="18" charset="0"/>
                <a:cs typeface="Times New Roman" pitchFamily="18" charset="0"/>
              </a:rPr>
              <a:t> -наглядности, надежности и прочности усвоения знаний;</a:t>
            </a:r>
            <a:endParaRPr lang="ru-RU" sz="51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5100" b="1" dirty="0">
                <a:latin typeface="Times New Roman" pitchFamily="18" charset="0"/>
                <a:cs typeface="Times New Roman" pitchFamily="18" charset="0"/>
              </a:rPr>
              <a:t>- комплексности, системности, плановости и последовательности обучения;</a:t>
            </a:r>
            <a:endParaRPr lang="ru-RU" sz="51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5100" b="1" dirty="0">
                <a:latin typeface="Times New Roman" pitchFamily="18" charset="0"/>
                <a:cs typeface="Times New Roman" pitchFamily="18" charset="0"/>
              </a:rPr>
              <a:t>-  активности в процессе обучения;</a:t>
            </a:r>
            <a:endParaRPr lang="ru-RU" sz="51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5100" b="1" dirty="0">
                <a:latin typeface="Times New Roman" pitchFamily="18" charset="0"/>
                <a:cs typeface="Times New Roman" pitchFamily="18" charset="0"/>
              </a:rPr>
              <a:t> - профессионально - прикладной направленности обучения</a:t>
            </a:r>
            <a:endParaRPr lang="ru-RU" sz="51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81005886"/>
      </p:ext>
    </p:extLst>
  </p:cSld>
  <p:clrMapOvr>
    <a:masterClrMapping/>
  </p:clrMapOvr>
  <p:transition advTm="2843"/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55000" lnSpcReduction="20000"/>
          </a:bodyPr>
          <a:lstStyle/>
          <a:p>
            <a:pPr algn="ctr"/>
            <a:endParaRPr lang="ru-RU" sz="4000" b="1" dirty="0" smtClean="0"/>
          </a:p>
          <a:p>
            <a:pPr algn="ctr"/>
            <a:endParaRPr lang="ru-RU" sz="4000" b="1" dirty="0" smtClean="0"/>
          </a:p>
          <a:p>
            <a:pPr algn="ctr"/>
            <a:endParaRPr lang="ru-RU" sz="4000" b="1" dirty="0" smtClean="0"/>
          </a:p>
          <a:p>
            <a:pPr algn="ctr"/>
            <a:r>
              <a:rPr lang="ru-RU" sz="3600" b="1" dirty="0" smtClean="0"/>
              <a:t>Принципы </a:t>
            </a:r>
            <a:r>
              <a:rPr lang="ru-RU" sz="3600" b="1" dirty="0"/>
              <a:t>воспитания и развития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детей и молодежи</a:t>
            </a:r>
            <a:r>
              <a:rPr lang="ru-RU" sz="3600" b="1" dirty="0" smtClean="0"/>
              <a:t>  </a:t>
            </a:r>
            <a:r>
              <a:rPr lang="ru-RU" sz="3600" b="1" dirty="0"/>
              <a:t>в соответствии с социальным заказом государства:</a:t>
            </a:r>
            <a:endParaRPr lang="ru-RU" sz="3600" dirty="0"/>
          </a:p>
          <a:p>
            <a:pPr lvl="0" algn="ctr"/>
            <a:r>
              <a:rPr lang="ru-RU" sz="3600" b="1" dirty="0"/>
              <a:t>- связи воспитания с экономическими, политическими, правовыми условиями развития общества и криминогенной ситуацией в РФ;</a:t>
            </a:r>
            <a:endParaRPr lang="ru-RU" sz="3600" dirty="0"/>
          </a:p>
          <a:p>
            <a:pPr lvl="0" algn="ctr"/>
            <a:r>
              <a:rPr lang="ru-RU" sz="3600" b="1" dirty="0"/>
              <a:t>- опоры на подструктуру направленности личности; </a:t>
            </a:r>
            <a:endParaRPr lang="ru-RU" sz="3600" dirty="0"/>
          </a:p>
          <a:p>
            <a:pPr lvl="0" algn="ctr"/>
            <a:r>
              <a:rPr lang="ru-RU" sz="3600" b="1" dirty="0"/>
              <a:t>- целенаправленности влияния на подструктуру направленности личности;</a:t>
            </a:r>
            <a:endParaRPr lang="ru-RU" sz="3600" dirty="0"/>
          </a:p>
          <a:p>
            <a:pPr lvl="0" algn="ctr"/>
            <a:r>
              <a:rPr lang="ru-RU" sz="3600" b="1" dirty="0"/>
              <a:t>- воспитания в макросреде и микросреде воспитания и в первую очередь через ближайший социальный круг общения; </a:t>
            </a:r>
            <a:endParaRPr lang="ru-RU" sz="3600" dirty="0"/>
          </a:p>
          <a:p>
            <a:pPr lvl="0" algn="ctr"/>
            <a:r>
              <a:rPr lang="ru-RU" sz="3600" b="1" dirty="0"/>
              <a:t>- единства между воспитанием и самовоспитанием;</a:t>
            </a:r>
            <a:endParaRPr lang="ru-RU" sz="3600" dirty="0"/>
          </a:p>
          <a:p>
            <a:pPr lvl="0" algn="ctr"/>
            <a:r>
              <a:rPr lang="ru-RU" sz="3600" b="1" dirty="0"/>
              <a:t>- требовательности; </a:t>
            </a:r>
            <a:endParaRPr lang="ru-RU" sz="3600" dirty="0"/>
          </a:p>
          <a:p>
            <a:pPr lvl="0" algn="ctr"/>
            <a:r>
              <a:rPr lang="ru-RU" sz="3600" b="1" dirty="0"/>
              <a:t>- индивидуального подхода к психологической структуре личности;</a:t>
            </a:r>
            <a:endParaRPr lang="ru-RU" sz="3600" dirty="0"/>
          </a:p>
          <a:p>
            <a:pPr lvl="0" algn="ctr"/>
            <a:r>
              <a:rPr lang="ru-RU" sz="3600" b="1" dirty="0"/>
              <a:t>- единства требовательности</a:t>
            </a:r>
            <a:endParaRPr lang="ru-RU" sz="3600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42775716"/>
      </p:ext>
    </p:extLst>
  </p:cSld>
  <p:clrMapOvr>
    <a:masterClrMapping/>
  </p:clrMapOvr>
  <p:transition advTm="2766"/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altLang="ru-RU" smtClean="0"/>
          </a:p>
        </p:txBody>
      </p:sp>
      <p:sp>
        <p:nvSpPr>
          <p:cNvPr id="819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altLang="ru-RU" smtClean="0"/>
          </a:p>
        </p:txBody>
      </p:sp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2801938" y="0"/>
            <a:ext cx="3454400" cy="5635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ru-RU" b="1"/>
              <a:t>ПРОФЕССИОНАЛИЗМ</a:t>
            </a:r>
            <a:endParaRPr lang="ru-RU" altLang="ru-RU"/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1017588" y="852488"/>
            <a:ext cx="7185025" cy="6477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/>
              <a:t>Профессионально-психологическая подготовка граждан к </a:t>
            </a:r>
          </a:p>
          <a:p>
            <a:pPr algn="ctr"/>
            <a:r>
              <a:rPr lang="ru-RU" altLang="ru-RU"/>
              <a:t>действиям в ЧС социального характера</a:t>
            </a: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649288" y="1860550"/>
            <a:ext cx="3446462" cy="71913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600" dirty="0"/>
              <a:t>Морально-психологическая </a:t>
            </a:r>
          </a:p>
          <a:p>
            <a:pPr algn="ctr"/>
            <a:r>
              <a:rPr lang="ru-RU" altLang="ru-RU" sz="1600" dirty="0" smtClean="0"/>
              <a:t>подготовка</a:t>
            </a:r>
            <a:endParaRPr lang="ru-RU" altLang="ru-RU" sz="1600" dirty="0"/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5219700" y="1928813"/>
            <a:ext cx="3446463" cy="7191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600"/>
              <a:t>Профессиональное мастерство</a:t>
            </a:r>
            <a:endParaRPr lang="ru-RU" altLang="ru-RU"/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354013" y="3030538"/>
            <a:ext cx="2057400" cy="7747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600" b="1">
                <a:solidFill>
                  <a:schemeClr val="hlink"/>
                </a:solidFill>
              </a:rPr>
              <a:t>Профессиональная </a:t>
            </a:r>
          </a:p>
          <a:p>
            <a:pPr algn="ctr"/>
            <a:r>
              <a:rPr lang="ru-RU" altLang="ru-RU" sz="1600" b="1">
                <a:solidFill>
                  <a:schemeClr val="hlink"/>
                </a:solidFill>
              </a:rPr>
              <a:t>обученность</a:t>
            </a: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auto">
          <a:xfrm>
            <a:off x="2473325" y="2995613"/>
            <a:ext cx="2052638" cy="79216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600" b="1">
                <a:solidFill>
                  <a:schemeClr val="hlink"/>
                </a:solidFill>
              </a:rPr>
              <a:t>Психологическая </a:t>
            </a:r>
          </a:p>
          <a:p>
            <a:pPr algn="ctr"/>
            <a:r>
              <a:rPr lang="ru-RU" altLang="ru-RU" sz="1600" b="1">
                <a:solidFill>
                  <a:schemeClr val="hlink"/>
                </a:solidFill>
              </a:rPr>
              <a:t>подготовленность</a:t>
            </a: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4678363" y="3013075"/>
            <a:ext cx="2052637" cy="792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600"/>
              <a:t>Стрелковая </a:t>
            </a:r>
          </a:p>
          <a:p>
            <a:pPr algn="ctr"/>
            <a:r>
              <a:rPr lang="ru-RU" altLang="ru-RU" sz="1600"/>
              <a:t>натренированность</a:t>
            </a:r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auto">
          <a:xfrm>
            <a:off x="6838950" y="3013075"/>
            <a:ext cx="2054225" cy="792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600"/>
              <a:t>Физическая </a:t>
            </a:r>
          </a:p>
          <a:p>
            <a:pPr algn="ctr"/>
            <a:r>
              <a:rPr lang="ru-RU" altLang="ru-RU" sz="1600"/>
              <a:t>натренированность</a:t>
            </a:r>
          </a:p>
        </p:txBody>
      </p:sp>
      <p:sp>
        <p:nvSpPr>
          <p:cNvPr id="12" name="AutoShape 10"/>
          <p:cNvSpPr>
            <a:spLocks noChangeArrowheads="1"/>
          </p:cNvSpPr>
          <p:nvPr/>
        </p:nvSpPr>
        <p:spPr bwMode="auto">
          <a:xfrm>
            <a:off x="1736725" y="4021138"/>
            <a:ext cx="5862638" cy="431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600"/>
              <a:t>К действиям в ЧС</a:t>
            </a:r>
          </a:p>
        </p:txBody>
      </p:sp>
      <p:sp>
        <p:nvSpPr>
          <p:cNvPr id="13" name="AutoShape 11"/>
          <p:cNvSpPr>
            <a:spLocks noChangeArrowheads="1"/>
          </p:cNvSpPr>
          <p:nvPr/>
        </p:nvSpPr>
        <p:spPr bwMode="auto">
          <a:xfrm>
            <a:off x="354013" y="4752975"/>
            <a:ext cx="2498725" cy="5635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600" b="1">
                <a:solidFill>
                  <a:schemeClr val="hlink"/>
                </a:solidFill>
              </a:rPr>
              <a:t>Пресечения нападения </a:t>
            </a:r>
          </a:p>
          <a:p>
            <a:pPr algn="ctr"/>
            <a:r>
              <a:rPr lang="ru-RU" altLang="ru-RU" sz="1600" b="1">
                <a:solidFill>
                  <a:schemeClr val="hlink"/>
                </a:solidFill>
              </a:rPr>
              <a:t>правонарушителей</a:t>
            </a:r>
          </a:p>
        </p:txBody>
      </p:sp>
      <p:sp>
        <p:nvSpPr>
          <p:cNvPr id="14" name="AutoShape 12"/>
          <p:cNvSpPr>
            <a:spLocks noChangeArrowheads="1"/>
          </p:cNvSpPr>
          <p:nvPr/>
        </p:nvSpPr>
        <p:spPr bwMode="auto">
          <a:xfrm>
            <a:off x="3009900" y="4748213"/>
            <a:ext cx="3371850" cy="57626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600" b="1">
                <a:solidFill>
                  <a:schemeClr val="hlink"/>
                </a:solidFill>
              </a:rPr>
              <a:t>Уголовно-правового </a:t>
            </a:r>
          </a:p>
          <a:p>
            <a:pPr algn="ctr"/>
            <a:r>
              <a:rPr lang="ru-RU" altLang="ru-RU" sz="1600" b="1">
                <a:solidFill>
                  <a:schemeClr val="hlink"/>
                </a:solidFill>
              </a:rPr>
              <a:t>задержания правонарушителей</a:t>
            </a:r>
          </a:p>
        </p:txBody>
      </p:sp>
      <p:sp>
        <p:nvSpPr>
          <p:cNvPr id="15" name="AutoShape 13"/>
          <p:cNvSpPr>
            <a:spLocks noChangeArrowheads="1"/>
          </p:cNvSpPr>
          <p:nvPr/>
        </p:nvSpPr>
        <p:spPr bwMode="auto">
          <a:xfrm>
            <a:off x="6408738" y="4740275"/>
            <a:ext cx="2566987" cy="5762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600" b="1">
                <a:solidFill>
                  <a:schemeClr val="hlink"/>
                </a:solidFill>
              </a:rPr>
              <a:t>Устранения </a:t>
            </a:r>
          </a:p>
          <a:p>
            <a:pPr algn="ctr"/>
            <a:r>
              <a:rPr lang="ru-RU" altLang="ru-RU" sz="1600" b="1">
                <a:solidFill>
                  <a:schemeClr val="hlink"/>
                </a:solidFill>
              </a:rPr>
              <a:t>источников опасности</a:t>
            </a:r>
          </a:p>
        </p:txBody>
      </p:sp>
      <p:sp>
        <p:nvSpPr>
          <p:cNvPr id="16" name="AutoShape 14"/>
          <p:cNvSpPr>
            <a:spLocks noChangeArrowheads="1"/>
          </p:cNvSpPr>
          <p:nvPr/>
        </p:nvSpPr>
        <p:spPr bwMode="auto">
          <a:xfrm>
            <a:off x="354013" y="5546725"/>
            <a:ext cx="8670925" cy="6334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600"/>
              <a:t>В объектных, субъектных, обстановочных юридических и психологических условиях, </a:t>
            </a:r>
          </a:p>
          <a:p>
            <a:pPr algn="ctr"/>
            <a:r>
              <a:rPr lang="ru-RU" altLang="ru-RU" sz="1600"/>
              <a:t>максимально приближенных к реальным криминальным конфликтам.</a:t>
            </a:r>
          </a:p>
        </p:txBody>
      </p:sp>
      <p:sp>
        <p:nvSpPr>
          <p:cNvPr id="17" name="Line 15"/>
          <p:cNvSpPr>
            <a:spLocks noChangeShapeType="1"/>
          </p:cNvSpPr>
          <p:nvPr/>
        </p:nvSpPr>
        <p:spPr bwMode="auto">
          <a:xfrm>
            <a:off x="4602163" y="563563"/>
            <a:ext cx="1587" cy="2889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" name="Line 16"/>
          <p:cNvSpPr>
            <a:spLocks noChangeShapeType="1"/>
          </p:cNvSpPr>
          <p:nvPr/>
        </p:nvSpPr>
        <p:spPr bwMode="auto">
          <a:xfrm>
            <a:off x="2451100" y="1644650"/>
            <a:ext cx="4400550" cy="15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" name="Line 17"/>
          <p:cNvSpPr>
            <a:spLocks noChangeShapeType="1"/>
          </p:cNvSpPr>
          <p:nvPr/>
        </p:nvSpPr>
        <p:spPr bwMode="auto">
          <a:xfrm flipV="1">
            <a:off x="4602163" y="1500188"/>
            <a:ext cx="1587" cy="1444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" name="Line 18"/>
          <p:cNvSpPr>
            <a:spLocks noChangeShapeType="1"/>
          </p:cNvSpPr>
          <p:nvPr/>
        </p:nvSpPr>
        <p:spPr bwMode="auto">
          <a:xfrm>
            <a:off x="2441575" y="1644650"/>
            <a:ext cx="1588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" name="Line 19"/>
          <p:cNvSpPr>
            <a:spLocks noChangeShapeType="1"/>
          </p:cNvSpPr>
          <p:nvPr/>
        </p:nvSpPr>
        <p:spPr bwMode="auto">
          <a:xfrm>
            <a:off x="6762750" y="1644650"/>
            <a:ext cx="1588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" name="Line 20"/>
          <p:cNvSpPr>
            <a:spLocks noChangeShapeType="1"/>
          </p:cNvSpPr>
          <p:nvPr/>
        </p:nvSpPr>
        <p:spPr bwMode="auto">
          <a:xfrm flipV="1">
            <a:off x="1016000" y="2579688"/>
            <a:ext cx="5864225" cy="4333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" name="Line 21"/>
          <p:cNvSpPr>
            <a:spLocks noChangeShapeType="1"/>
          </p:cNvSpPr>
          <p:nvPr/>
        </p:nvSpPr>
        <p:spPr bwMode="auto">
          <a:xfrm flipV="1">
            <a:off x="3887788" y="2579688"/>
            <a:ext cx="2933700" cy="4333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" name="Line 22"/>
          <p:cNvSpPr>
            <a:spLocks noChangeShapeType="1"/>
          </p:cNvSpPr>
          <p:nvPr/>
        </p:nvSpPr>
        <p:spPr bwMode="auto">
          <a:xfrm flipV="1">
            <a:off x="6043613" y="2579688"/>
            <a:ext cx="733425" cy="4333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" name="Line 23"/>
          <p:cNvSpPr>
            <a:spLocks noChangeShapeType="1"/>
          </p:cNvSpPr>
          <p:nvPr/>
        </p:nvSpPr>
        <p:spPr bwMode="auto">
          <a:xfrm>
            <a:off x="6764338" y="2579688"/>
            <a:ext cx="731837" cy="4333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" name="Line 24"/>
          <p:cNvSpPr>
            <a:spLocks noChangeShapeType="1"/>
          </p:cNvSpPr>
          <p:nvPr/>
        </p:nvSpPr>
        <p:spPr bwMode="auto">
          <a:xfrm>
            <a:off x="3522663" y="3805238"/>
            <a:ext cx="1587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" name="Line 25"/>
          <p:cNvSpPr>
            <a:spLocks noChangeShapeType="1"/>
          </p:cNvSpPr>
          <p:nvPr/>
        </p:nvSpPr>
        <p:spPr bwMode="auto">
          <a:xfrm>
            <a:off x="2441575" y="4452938"/>
            <a:ext cx="1588" cy="2873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" name="Line 26"/>
          <p:cNvSpPr>
            <a:spLocks noChangeShapeType="1"/>
          </p:cNvSpPr>
          <p:nvPr/>
        </p:nvSpPr>
        <p:spPr bwMode="auto">
          <a:xfrm>
            <a:off x="4602163" y="4452938"/>
            <a:ext cx="1587" cy="2873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" name="Line 27"/>
          <p:cNvSpPr>
            <a:spLocks noChangeShapeType="1"/>
          </p:cNvSpPr>
          <p:nvPr/>
        </p:nvSpPr>
        <p:spPr bwMode="auto">
          <a:xfrm>
            <a:off x="6762750" y="4452938"/>
            <a:ext cx="1588" cy="2873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" name="Line 28"/>
          <p:cNvSpPr>
            <a:spLocks noChangeShapeType="1"/>
          </p:cNvSpPr>
          <p:nvPr/>
        </p:nvSpPr>
        <p:spPr bwMode="auto">
          <a:xfrm>
            <a:off x="2441575" y="5316538"/>
            <a:ext cx="1588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" name="Line 29"/>
          <p:cNvSpPr>
            <a:spLocks noChangeShapeType="1"/>
          </p:cNvSpPr>
          <p:nvPr/>
        </p:nvSpPr>
        <p:spPr bwMode="auto">
          <a:xfrm>
            <a:off x="4602163" y="5316538"/>
            <a:ext cx="1587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" name="Line 30"/>
          <p:cNvSpPr>
            <a:spLocks noChangeShapeType="1"/>
          </p:cNvSpPr>
          <p:nvPr/>
        </p:nvSpPr>
        <p:spPr bwMode="auto">
          <a:xfrm>
            <a:off x="6762750" y="5316538"/>
            <a:ext cx="1588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ctr"/>
            <a:r>
              <a:rPr lang="ru-RU" sz="54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1 учебный вопрос.</a:t>
            </a:r>
            <a:r>
              <a:rPr lang="ru-RU" sz="5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Технология проектного обучения: практика, состояние, проблемы и пути совершенствования</a:t>
            </a:r>
          </a:p>
          <a:p>
            <a:endParaRPr lang="ru-RU" dirty="0"/>
          </a:p>
        </p:txBody>
      </p:sp>
    </p:spTree>
  </p:cSld>
  <p:clrMapOvr>
    <a:masterClrMapping/>
  </p:clrMapOvr>
  <p:transition advTm="11516"/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Конституция РФ (ч.3 и 4 ст.67.1)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 Российская Федерация чтит память защитников Отечества, обеспечивает защиту исторической правды. Умаление значения подвига народа при защите Отечества не допускается.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 Дети являются важнейшим приоритетом государственной политики России. Государство создает условия, способствующие всестороннему духовному, нравственному, интеллектуальному и физическому развитию детей, воспитанию в них патриотизма, гражданственности и уважения к старшим. Государство, обеспечивая приоритет семейного воспитания, берет на себя обязанности родителей в отношении детей, оставшихся без попечения.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3584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512" y="609600"/>
            <a:ext cx="8784976" cy="5715000"/>
          </a:xfrm>
          <a:noFill/>
        </p:spPr>
      </p:pic>
    </p:spTree>
  </p:cSld>
  <p:clrMapOvr>
    <a:masterClrMapping/>
  </p:clrMapOvr>
  <p:transition advTm="1171"/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1395005\Desktop\18.05.2022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Заголовок 1"/>
          <p:cNvSpPr>
            <a:spLocks noGrp="1"/>
          </p:cNvSpPr>
          <p:nvPr>
            <p:ph type="title"/>
          </p:nvPr>
        </p:nvSpPr>
        <p:spPr>
          <a:xfrm>
            <a:off x="611559" y="497541"/>
            <a:ext cx="4032449" cy="928035"/>
          </a:xfrm>
        </p:spPr>
        <p:txBody>
          <a:bodyPr>
            <a:normAutofit/>
          </a:bodyPr>
          <a:lstStyle/>
          <a:p>
            <a:pPr>
              <a:lnSpc>
                <a:spcPct val="70000"/>
              </a:lnSpc>
            </a:pPr>
            <a:r>
              <a:rPr lang="ru-RU" altLang="ru-RU" sz="2800" dirty="0" smtClean="0">
                <a:solidFill>
                  <a:srgbClr val="E41212"/>
                </a:solidFill>
                <a:latin typeface="Arial Black" pitchFamily="34" charset="0"/>
              </a:rPr>
              <a:t>ЭФФЕКТИВНОСТЬ ОБУЧЕНИЯ</a:t>
            </a:r>
          </a:p>
        </p:txBody>
      </p:sp>
      <p:sp>
        <p:nvSpPr>
          <p:cNvPr id="126979" name="AutoShape 6" descr="data:image/jpeg;base64,/9j/4AAQSkZJRgABAQAAAQABAAD/2wCEAAkGBwgTBgkTEwgWFBQVFxYPFxcXGSAcIRwfICgbIiokHyccIjQgHCYmJR8jIjUjJSkyMC46HiMzOjcsOigtLisBCgoKDQwNGg8PGjckHyU3Nzc3ODc3Nzc3Miw3NzQ0ODc3LDU4MDcsNDQuNTQsNDQ3NDc3NzQ3NzQ1NDQ0LDQ0Lv/AABEIADMAYAMBIgACEQEDEQH/xAAcAAADAQEBAQEBAAAAAAAAAAAABgcFBAIIAwH/xABBEAABAgQCBAkGDQUAAAAAAAABAgMABAURBiEHEjGRExdBUVNVYXGSFDI2c6HSCBUiMzVScoGCsbKzwSM4VHTR/8QAGAEBAQEBAQAAAAAAAAAAAAAAAAECBAP/xAAoEQACAgECBAUFAAAAAAAAAAAAAQIRAwQxEiFBURMiMnGBNEKRofD/2gAMAwEAAhEDEQA/ALjBGXXcQ0uUSwZiZDYcOom/KeaMvEOP8NybyUPT/wAsgK1EgqIB5wNkbjjnLZEtDRBGJh/FlFnJB55mcBQ35+t8kp+0DsHbGCrSzg8TRR8YKNjbWCFFPffZbtirDkbaUXyFod1qAQo22C8fNuIMfYkerLziaq6ylKyENtq1UpAPKBkvZnrXj6MkJ2VelG3WnwtChdKkm4MSvGeCcGIxA1wtVXLKfIWGk2IUSbZXFxc80dGklCEnxokh20dV+ZncKSr7qQHLraWQLBRSSNYd+3LK94yMQaV6BK1N5ngXnVIOqothNgea6lC9uyN92YodKoEslTgZYRZpN7nM3OfOTmbxJ9Hdew0xVsQOzTzf9V1RbK03ukqUbi/fDHjjNynwuuiDdchm47KJ1TM7m/fg47KJ1TNbm/fhpcrmE00JqbPA+TqVwaXNQWvcjm5wY5a3ivBsrJyTjvB2fSHGwlsKJSRcKsBcDtipYm6WN/knPuYHHZROqZrc378HHZROqZnc378MWG8TYPnXSljgiv6imwlR7gRnDH8WSH+C34E/8jMnhi6lBr5Lz7kx+ECoinUUjaHVkd+qYaMI4Ko7dHl1OySHn3Eh1x1xIUpRVntPINloV/hA/R1F9av9Jin0r6Lk/Vo/IRZycdPCn3C9TInWcNSp0teQtEssTGop1CCQCkJLik5bAdW3ZeKpUMGYcXS3mviZlKSkgaqACO0EZgjnEJE5/cBJfYP7LkVV/wCYc7jDPkn5OfRBJcyVaA33/JKuyXSUtuCw5jsNua9rxx6afTPDX4P3Ex06B/n8Qet/kxzaafTPDX4P3Ex0L6uX90M/aVqp02Rflwh+UQ6kHXCVpChccucSbRRRKU/VMSpepzTgQ+tKAtAOqNZWQvsEWM7DEs0MfS+Kv9hf6lRy4pNYZ0+xp7o6tMslKs6PkNtS6W0B9qyUiwFyo7B2x60WYSp6sLyszMSiXnnkgguAK1GxkhKb7BqgGw5+yP205+g49ez/ADG5o0mWV4DohScksoaPYpPyT7QY25yWlVdyV5hJ0wYWkZemS07KsJl3WnEglsat9bIHLlB5ebKKHg6rKmsMU2YPnONpUq31uX2wq6cZ1lGCygq+U44gJHcbncI39HMitnBFHQpFlcElSgeQqzP5xmb4tPFy3v8ARV6jM0n4PnajK09LT6EFpalnWvyi3JDjJNKRJsIJzSlKT9wAib1bTJTGKrOsKpjhLLrjBOukXKCU3++0cvHlSeqnPGmL4GolBRrkvYWrGF/B88rSfL1Hh0cElOqU563zakd20w6uJJbWOcERKePKk9VOeNMHHlSeqnPGmEtNqJVcdvYWjf0a4Onqe7Uy6+hXDK1xq3y27bx+WkDBM/PV+kvtzCEpY1dYKvc2UFZboxk6caPy0xwfjTHrjwovVzniTG/D1Snx1z+CeWqKodkJuAMJTklP1pbjyVCYdU8nV5ASTY74XePCi9XOeJMHHhRernPEmPNafUKLio7ltGnpz9Bx69n+YW8M4bxc1h+mv0ypoCJhpDrrLuwLIzUnLK+WQ9uUZePNI0tUqSxKsU5zXLqXAAQomwVYAJzJN/ZFhwZT35fCdJZcTZxtltCxzKsLjLI2OUesnPBgUWuuzJuxIp+j+uTVVZfq9RS6G/NZR5v35bPbFPSkBIAGQyj+wRx5Mssm5pKjxwTfRjdBwTfRjdBBHnZQ4Jvoxug4JvoxugghYPPkzHQp3CDyZjoU7hBBFtgPJmOhTuEHkzHQp3CCCFsHtDaBsQB3CPUEEQBBBBA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60" tIns="45680" rIns="91360" bIns="45680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5-конечная звезда 5"/>
          <p:cNvSpPr/>
          <p:nvPr/>
        </p:nvSpPr>
        <p:spPr>
          <a:xfrm>
            <a:off x="425451" y="611188"/>
            <a:ext cx="223838" cy="222250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8" name="Объект 2"/>
          <p:cNvSpPr>
            <a:spLocks noGrp="1"/>
          </p:cNvSpPr>
          <p:nvPr>
            <p:ph idx="1"/>
          </p:nvPr>
        </p:nvSpPr>
        <p:spPr>
          <a:xfrm>
            <a:off x="4788024" y="620688"/>
            <a:ext cx="4355976" cy="992579"/>
          </a:xfrm>
        </p:spPr>
        <p:txBody>
          <a:bodyPr wrap="square">
            <a:spAutoFit/>
          </a:bodyPr>
          <a:lstStyle/>
          <a:p>
            <a:pPr marL="0" indent="0"/>
            <a:r>
              <a:rPr lang="ru-RU" altLang="ru-RU" sz="2400" b="1" dirty="0" smtClean="0"/>
              <a:t>Человек в среднем запоминает: </a:t>
            </a:r>
          </a:p>
          <a:p>
            <a:pPr marL="0" indent="0"/>
            <a:endParaRPr lang="ru-RU" altLang="ru-RU" sz="800" b="1" dirty="0" smtClean="0"/>
          </a:p>
        </p:txBody>
      </p:sp>
      <p:grpSp>
        <p:nvGrpSpPr>
          <p:cNvPr id="2" name="Группа 18"/>
          <p:cNvGrpSpPr>
            <a:grpSpLocks/>
          </p:cNvGrpSpPr>
          <p:nvPr/>
        </p:nvGrpSpPr>
        <p:grpSpPr bwMode="auto">
          <a:xfrm>
            <a:off x="631825" y="1425577"/>
            <a:ext cx="2559050" cy="1711325"/>
            <a:chOff x="285720" y="2071678"/>
            <a:chExt cx="2428892" cy="1508469"/>
          </a:xfrm>
        </p:grpSpPr>
        <p:sp>
          <p:nvSpPr>
            <p:cNvPr id="126998" name="Прямоугольник 6"/>
            <p:cNvSpPr>
              <a:spLocks noChangeArrowheads="1"/>
            </p:cNvSpPr>
            <p:nvPr/>
          </p:nvSpPr>
          <p:spPr bwMode="auto">
            <a:xfrm>
              <a:off x="285720" y="2928934"/>
              <a:ext cx="2428892" cy="651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Tahoma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Tahoma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400" b="1">
                  <a:solidFill>
                    <a:srgbClr val="FF0000"/>
                  </a:solidFill>
                  <a:latin typeface="Arial" charset="0"/>
                </a:rPr>
                <a:t>10%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>
                  <a:latin typeface="Arial" charset="0"/>
                </a:rPr>
                <a:t> прочитанного</a:t>
              </a:r>
            </a:p>
          </p:txBody>
        </p:sp>
        <p:pic>
          <p:nvPicPr>
            <p:cNvPr id="126999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1296" t="28320" r="40154" b="39452"/>
            <a:stretch>
              <a:fillRect/>
            </a:stretch>
          </p:blipFill>
          <p:spPr bwMode="auto">
            <a:xfrm>
              <a:off x="785786" y="2071678"/>
              <a:ext cx="1285884" cy="8160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Группа 19"/>
          <p:cNvGrpSpPr>
            <a:grpSpLocks/>
          </p:cNvGrpSpPr>
          <p:nvPr/>
        </p:nvGrpSpPr>
        <p:grpSpPr bwMode="auto">
          <a:xfrm>
            <a:off x="3404629" y="1236664"/>
            <a:ext cx="1685461" cy="1950924"/>
            <a:chOff x="2631905" y="1928802"/>
            <a:chExt cx="1529879" cy="1724507"/>
          </a:xfrm>
        </p:grpSpPr>
        <p:sp>
          <p:nvSpPr>
            <p:cNvPr id="126996" name="Прямоугольник 7"/>
            <p:cNvSpPr>
              <a:spLocks noChangeArrowheads="1"/>
            </p:cNvSpPr>
            <p:nvPr/>
          </p:nvSpPr>
          <p:spPr bwMode="auto">
            <a:xfrm>
              <a:off x="2631905" y="3000372"/>
              <a:ext cx="1529879" cy="652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Tahoma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Tahoma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400" b="1">
                  <a:solidFill>
                    <a:srgbClr val="FF0000"/>
                  </a:solidFill>
                  <a:latin typeface="Arial" charset="0"/>
                </a:rPr>
                <a:t>20%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>
                  <a:latin typeface="Arial" charset="0"/>
                </a:rPr>
                <a:t> услышанного</a:t>
              </a:r>
            </a:p>
          </p:txBody>
        </p:sp>
        <p:pic>
          <p:nvPicPr>
            <p:cNvPr id="126997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5806" t="13672" r="42899" b="37500"/>
            <a:stretch>
              <a:fillRect/>
            </a:stretch>
          </p:blipFill>
          <p:spPr bwMode="auto">
            <a:xfrm>
              <a:off x="2786050" y="1928802"/>
              <a:ext cx="1221590" cy="1071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Группа 23"/>
          <p:cNvGrpSpPr>
            <a:grpSpLocks/>
          </p:cNvGrpSpPr>
          <p:nvPr/>
        </p:nvGrpSpPr>
        <p:grpSpPr bwMode="auto">
          <a:xfrm>
            <a:off x="5197476" y="3308350"/>
            <a:ext cx="3671888" cy="3398291"/>
            <a:chOff x="3214678" y="3744120"/>
            <a:chExt cx="3672408" cy="3396960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3214678" y="5064402"/>
              <a:ext cx="3672408" cy="207667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342900" indent="-342900" algn="ctr">
                <a:defRPr/>
              </a:pPr>
              <a:r>
                <a:rPr lang="ru-RU" sz="2400" b="1" dirty="0">
                  <a:solidFill>
                    <a:srgbClr val="FF0000"/>
                  </a:solidFill>
                  <a:latin typeface="Tahoma" pitchFamily="34" charset="0"/>
                </a:rPr>
                <a:t>90% </a:t>
              </a:r>
            </a:p>
            <a:p>
              <a:pPr marL="342900" indent="-342900" algn="ctr">
                <a:defRPr/>
              </a:pPr>
              <a:r>
                <a:rPr lang="ru-RU" sz="1750" dirty="0">
                  <a:latin typeface="Tahoma" pitchFamily="34" charset="0"/>
                </a:rPr>
                <a:t>при непосредственном участии в деятельности, в постановке проблем, выработке и принятии решения, формулировании выводов и прогнозов</a:t>
              </a:r>
            </a:p>
          </p:txBody>
        </p:sp>
        <p:pic>
          <p:nvPicPr>
            <p:cNvPr id="126995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5293" t="23633" r="39568" b="35352"/>
            <a:stretch>
              <a:fillRect/>
            </a:stretch>
          </p:blipFill>
          <p:spPr bwMode="auto">
            <a:xfrm>
              <a:off x="4066638" y="3744120"/>
              <a:ext cx="2071702" cy="1359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Группа 22"/>
          <p:cNvGrpSpPr>
            <a:grpSpLocks/>
          </p:cNvGrpSpPr>
          <p:nvPr/>
        </p:nvGrpSpPr>
        <p:grpSpPr bwMode="auto">
          <a:xfrm>
            <a:off x="2962275" y="3263902"/>
            <a:ext cx="2571750" cy="3052763"/>
            <a:chOff x="285720" y="3587939"/>
            <a:chExt cx="2571736" cy="3053795"/>
          </a:xfrm>
        </p:grpSpPr>
        <p:sp>
          <p:nvSpPr>
            <p:cNvPr id="126992" name="Прямоугольник 10"/>
            <p:cNvSpPr>
              <a:spLocks noChangeArrowheads="1"/>
            </p:cNvSpPr>
            <p:nvPr/>
          </p:nvSpPr>
          <p:spPr bwMode="auto">
            <a:xfrm>
              <a:off x="285720" y="5072074"/>
              <a:ext cx="2571736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Tahoma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Tahoma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400" b="1">
                  <a:solidFill>
                    <a:srgbClr val="FF0000"/>
                  </a:solidFill>
                  <a:latin typeface="Arial" charset="0"/>
                </a:rPr>
                <a:t>80%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>
                  <a:latin typeface="Arial" charset="0"/>
                </a:rPr>
                <a:t>при самостоятельном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>
                  <a:latin typeface="Arial" charset="0"/>
                </a:rPr>
                <a:t>обнаружении и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>
                  <a:latin typeface="Arial" charset="0"/>
                </a:rPr>
                <a:t> формулировании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>
                  <a:latin typeface="Arial" charset="0"/>
                </a:rPr>
                <a:t>проблем</a:t>
              </a:r>
            </a:p>
          </p:txBody>
        </p:sp>
        <p:pic>
          <p:nvPicPr>
            <p:cNvPr id="126993" name="Picture 6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6392" t="20703" r="40117" b="34375"/>
            <a:stretch>
              <a:fillRect/>
            </a:stretch>
          </p:blipFill>
          <p:spPr bwMode="auto">
            <a:xfrm>
              <a:off x="718223" y="3587939"/>
              <a:ext cx="1928826" cy="1454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Группа 21"/>
          <p:cNvGrpSpPr>
            <a:grpSpLocks/>
          </p:cNvGrpSpPr>
          <p:nvPr/>
        </p:nvGrpSpPr>
        <p:grpSpPr bwMode="auto">
          <a:xfrm>
            <a:off x="587376" y="3451226"/>
            <a:ext cx="2147888" cy="2714090"/>
            <a:chOff x="7299159" y="1732596"/>
            <a:chExt cx="1740084" cy="2127854"/>
          </a:xfrm>
        </p:grpSpPr>
        <p:sp>
          <p:nvSpPr>
            <p:cNvPr id="126990" name="Прямоугольник 9"/>
            <p:cNvSpPr>
              <a:spLocks noChangeArrowheads="1"/>
            </p:cNvSpPr>
            <p:nvPr/>
          </p:nvSpPr>
          <p:spPr bwMode="auto">
            <a:xfrm>
              <a:off x="7299159" y="2846999"/>
              <a:ext cx="1714512" cy="1013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Tahoma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Tahoma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400" b="1">
                  <a:solidFill>
                    <a:srgbClr val="FF0000"/>
                  </a:solidFill>
                  <a:latin typeface="Arial" charset="0"/>
                </a:rPr>
                <a:t>50-70%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>
                  <a:latin typeface="Arial" charset="0"/>
                </a:rPr>
                <a:t> при участии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>
                  <a:latin typeface="Arial" charset="0"/>
                </a:rPr>
                <a:t>в групповых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>
                  <a:latin typeface="Arial" charset="0"/>
                </a:rPr>
                <a:t>дискуссиях</a:t>
              </a:r>
            </a:p>
          </p:txBody>
        </p:sp>
        <p:pic>
          <p:nvPicPr>
            <p:cNvPr id="126991" name="Picture 7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5806" t="23828" r="39606" b="37109"/>
            <a:stretch>
              <a:fillRect/>
            </a:stretch>
          </p:blipFill>
          <p:spPr bwMode="auto">
            <a:xfrm>
              <a:off x="7351644" y="1732596"/>
              <a:ext cx="1687599" cy="1071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Группа 20"/>
          <p:cNvGrpSpPr>
            <a:grpSpLocks/>
          </p:cNvGrpSpPr>
          <p:nvPr/>
        </p:nvGrpSpPr>
        <p:grpSpPr bwMode="auto">
          <a:xfrm>
            <a:off x="6323012" y="1341439"/>
            <a:ext cx="1414212" cy="1900192"/>
            <a:chOff x="4857752" y="1767476"/>
            <a:chExt cx="1413333" cy="1900077"/>
          </a:xfrm>
        </p:grpSpPr>
        <p:sp>
          <p:nvSpPr>
            <p:cNvPr id="126988" name="Прямоугольник 8"/>
            <p:cNvSpPr>
              <a:spLocks noChangeArrowheads="1"/>
            </p:cNvSpPr>
            <p:nvPr/>
          </p:nvSpPr>
          <p:spPr bwMode="auto">
            <a:xfrm>
              <a:off x="4864459" y="2928934"/>
              <a:ext cx="1406626" cy="738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Tahoma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Tahoma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  <a:cs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400" b="1">
                  <a:solidFill>
                    <a:srgbClr val="FF0000"/>
                  </a:solidFill>
                  <a:latin typeface="Arial" charset="0"/>
                </a:rPr>
                <a:t>30%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>
                  <a:latin typeface="Arial" charset="0"/>
                </a:rPr>
                <a:t>увиденного</a:t>
              </a:r>
            </a:p>
          </p:txBody>
        </p:sp>
        <p:pic>
          <p:nvPicPr>
            <p:cNvPr id="126989" name="Picture 8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7309" t="13562" r="40846" b="31749"/>
            <a:stretch>
              <a:fillRect/>
            </a:stretch>
          </p:blipFill>
          <p:spPr bwMode="auto">
            <a:xfrm>
              <a:off x="4857752" y="1767476"/>
              <a:ext cx="1202924" cy="1161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custDataLst>
      <p:tags r:id="rId1"/>
    </p:custDataLst>
    <p:extLst>
      <p:ext uri="{BB962C8B-B14F-4D97-AF65-F5344CB8AC3E}">
        <p14:creationId xmlns="" xmlns:p14="http://schemas.microsoft.com/office/powerpoint/2010/main" val="3037859155"/>
      </p:ext>
    </p:extLst>
  </p:cSld>
  <p:clrMapOvr>
    <a:masterClrMapping/>
  </p:clrMapOvr>
  <p:transition advTm="903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1832066" y="914400"/>
            <a:ext cx="3468189" cy="1016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Уровни знаний:</a:t>
            </a:r>
          </a:p>
        </p:txBody>
      </p:sp>
      <p:sp>
        <p:nvSpPr>
          <p:cNvPr id="10243" name="Объект 2"/>
          <p:cNvSpPr>
            <a:spLocks noGrp="1"/>
          </p:cNvSpPr>
          <p:nvPr>
            <p:ph idx="1"/>
          </p:nvPr>
        </p:nvSpPr>
        <p:spPr>
          <a:xfrm>
            <a:off x="755576" y="1700808"/>
            <a:ext cx="7632847" cy="3968473"/>
          </a:xfrm>
        </p:spPr>
        <p:txBody>
          <a:bodyPr>
            <a:normAutofit fontScale="92500"/>
          </a:bodyPr>
          <a:lstStyle/>
          <a:p>
            <a:pPr eaLnBrk="1" hangingPunct="1"/>
            <a:r>
              <a:rPr lang="ru-RU" altLang="ru-RU" sz="4800" dirty="0" smtClean="0"/>
              <a:t>- </a:t>
            </a:r>
            <a:r>
              <a:rPr lang="ru-RU" alt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знания – узнавание;</a:t>
            </a:r>
          </a:p>
          <a:p>
            <a:pPr eaLnBrk="1" hangingPunct="1"/>
            <a:r>
              <a:rPr lang="ru-RU" alt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знания – репродукция;</a:t>
            </a:r>
          </a:p>
          <a:p>
            <a:pPr eaLnBrk="1" hangingPunct="1"/>
            <a:r>
              <a:rPr lang="ru-RU" alt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знания – понимания;</a:t>
            </a:r>
          </a:p>
          <a:p>
            <a:pPr eaLnBrk="1" hangingPunct="1"/>
            <a:r>
              <a:rPr lang="ru-RU" alt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знания – применение;</a:t>
            </a:r>
          </a:p>
          <a:p>
            <a:pPr eaLnBrk="1" hangingPunct="1"/>
            <a:r>
              <a:rPr lang="ru-RU" alt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altLang="ru-RU" sz="5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знания – творчество</a:t>
            </a:r>
            <a:r>
              <a:rPr lang="ru-RU" altLang="ru-RU" sz="4800" dirty="0" smtClean="0"/>
              <a:t>.</a:t>
            </a:r>
          </a:p>
          <a:p>
            <a:pPr eaLnBrk="1" hangingPunct="1"/>
            <a:endParaRPr lang="ru-RU" alt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3895907576"/>
      </p:ext>
    </p:extLst>
  </p:cSld>
  <p:clrMapOvr>
    <a:masterClrMapping/>
  </p:clrMapOvr>
  <p:transition advTm="11219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/>
          </a:bodyPr>
          <a:lstStyle/>
          <a:p>
            <a:pPr algn="ctr"/>
            <a:r>
              <a:rPr lang="ru-RU" altLang="ru-RU" sz="2800" b="1" dirty="0" smtClean="0"/>
              <a:t>Федеральный закон от 23.08.1996 N 127-ФЗ "О науке и государственной научно-технической политике"</a:t>
            </a:r>
            <a:endParaRPr lang="ru-RU" altLang="ru-RU" sz="2800" dirty="0" smtClean="0"/>
          </a:p>
        </p:txBody>
      </p:sp>
      <p:sp>
        <p:nvSpPr>
          <p:cNvPr id="40963" name="Объект 2"/>
          <p:cNvSpPr>
            <a:spLocks noGrp="1"/>
          </p:cNvSpPr>
          <p:nvPr>
            <p:ph idx="1"/>
          </p:nvPr>
        </p:nvSpPr>
        <p:spPr>
          <a:xfrm>
            <a:off x="0" y="1772816"/>
            <a:ext cx="9144000" cy="4359697"/>
          </a:xfrm>
        </p:spPr>
        <p:txBody>
          <a:bodyPr>
            <a:normAutofit lnSpcReduction="10000"/>
          </a:bodyPr>
          <a:lstStyle/>
          <a:p>
            <a:pPr algn="ctr">
              <a:lnSpc>
                <a:spcPct val="115000"/>
              </a:lnSpc>
            </a:pPr>
            <a:r>
              <a:rPr lang="ru-RU" altLang="ru-RU" sz="4800" b="1" dirty="0" smtClean="0">
                <a:latin typeface="Times New Roman" pitchFamily="18" charset="0"/>
                <a:cs typeface="Times New Roman" pitchFamily="18" charset="0"/>
              </a:rPr>
              <a:t>Научная (научно-исследовательская) деятельность</a:t>
            </a:r>
            <a:r>
              <a:rPr lang="ru-RU" altLang="ru-RU" sz="48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altLang="ru-RU" sz="4800" dirty="0" err="1" smtClean="0">
                <a:latin typeface="Times New Roman" pitchFamily="18" charset="0"/>
                <a:cs typeface="Times New Roman" pitchFamily="18" charset="0"/>
              </a:rPr>
              <a:t>деятельность</a:t>
            </a:r>
            <a:r>
              <a:rPr lang="ru-RU" altLang="ru-RU" sz="4800" dirty="0" smtClean="0">
                <a:latin typeface="Times New Roman" pitchFamily="18" charset="0"/>
                <a:cs typeface="Times New Roman" pitchFamily="18" charset="0"/>
              </a:rPr>
              <a:t>, направленная </a:t>
            </a:r>
            <a:r>
              <a:rPr lang="ru-RU" altLang="ru-RU" sz="4800" b="1" dirty="0" smtClean="0">
                <a:latin typeface="Times New Roman" pitchFamily="18" charset="0"/>
                <a:cs typeface="Times New Roman" pitchFamily="18" charset="0"/>
              </a:rPr>
              <a:t>на добывание и применение </a:t>
            </a:r>
            <a:r>
              <a:rPr lang="ru-RU" altLang="ru-RU" sz="6000" b="1" dirty="0" smtClean="0">
                <a:latin typeface="Times New Roman" pitchFamily="18" charset="0"/>
                <a:cs typeface="Times New Roman" pitchFamily="18" charset="0"/>
              </a:rPr>
              <a:t>новых знаний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28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7813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/>
          </a:bodyPr>
          <a:lstStyle/>
          <a:p>
            <a:pPr algn="ctr"/>
            <a:r>
              <a:rPr lang="ru-RU" altLang="ru-RU" sz="2800" b="1" dirty="0" smtClean="0"/>
              <a:t>Федеральный закон от 23.08.1996 N 127-ФЗ "О науке и государственной научно-технической политике"</a:t>
            </a:r>
            <a:endParaRPr lang="ru-RU" altLang="ru-RU" sz="2800" dirty="0" smtClean="0"/>
          </a:p>
        </p:txBody>
      </p:sp>
      <p:sp>
        <p:nvSpPr>
          <p:cNvPr id="41987" name="Объект 2"/>
          <p:cNvSpPr>
            <a:spLocks noGrp="1"/>
          </p:cNvSpPr>
          <p:nvPr>
            <p:ph idx="1"/>
          </p:nvPr>
        </p:nvSpPr>
        <p:spPr>
          <a:xfrm>
            <a:off x="152400" y="1600200"/>
            <a:ext cx="8991600" cy="4532313"/>
          </a:xfrm>
        </p:spPr>
        <p:txBody>
          <a:bodyPr>
            <a:normAutofit lnSpcReduction="10000"/>
          </a:bodyPr>
          <a:lstStyle/>
          <a:p>
            <a:pPr algn="ctr">
              <a:lnSpc>
                <a:spcPct val="115000"/>
              </a:lnSpc>
            </a:pP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Фундаментальные научные исследования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теоретическая деятельность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, направленная 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на добывание </a:t>
            </a:r>
            <a:r>
              <a:rPr lang="ru-RU" altLang="ru-RU" sz="4000" b="1" dirty="0" smtClean="0">
                <a:latin typeface="Times New Roman" pitchFamily="18" charset="0"/>
                <a:cs typeface="Times New Roman" pitchFamily="18" charset="0"/>
              </a:rPr>
              <a:t>новых знаний</a:t>
            </a:r>
            <a:r>
              <a:rPr lang="ru-RU" alt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об основных закономерностях строения, функционирования и развития человека, общества, окружающей среды.</a:t>
            </a:r>
            <a:endParaRPr lang="ru-RU" altLang="ru-RU" sz="28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Прикладные научные исследования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исследования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, направленные 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на добывание и применение </a:t>
            </a:r>
            <a:r>
              <a:rPr lang="ru-RU" altLang="ru-RU" sz="4000" b="1" dirty="0" smtClean="0">
                <a:latin typeface="Times New Roman" pitchFamily="18" charset="0"/>
                <a:cs typeface="Times New Roman" pitchFamily="18" charset="0"/>
              </a:rPr>
              <a:t>новых знаний</a:t>
            </a:r>
            <a:r>
              <a:rPr lang="ru-RU" alt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для достижения практических целей и решения конкретных задач.</a:t>
            </a:r>
            <a:endParaRPr lang="ru-RU" altLang="ru-RU" sz="2800" dirty="0" smtClean="0"/>
          </a:p>
          <a:p>
            <a:endParaRPr lang="ru-RU" altLang="ru-RU" dirty="0" smtClean="0"/>
          </a:p>
        </p:txBody>
      </p:sp>
    </p:spTree>
  </p:cSld>
  <p:clrMapOvr>
    <a:masterClrMapping/>
  </p:clrMapOvr>
  <p:transition advTm="10375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377784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ru-RU" sz="4800" b="1" dirty="0" smtClean="0"/>
              <a:t>Технология проектного обучения в соответствии с требованиями ФГОС НОО, ФГОС ООО и ФГОС СОО: теория, практика, состояние, вызовы, опыт, законодательная регламентация, проблемы и пути совершенствования </a:t>
            </a:r>
            <a:endParaRPr lang="ru-RU" sz="48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305800" cy="1328192"/>
          </a:xfrm>
        </p:spPr>
        <p:txBody>
          <a:bodyPr>
            <a:noAutofit/>
          </a:bodyPr>
          <a:lstStyle/>
          <a:p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Д. п. н., профессор Сергей Евгеньевич </a:t>
            </a:r>
            <a:r>
              <a:rPr lang="ru-RU" alt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Вогулкин</a:t>
            </a:r>
            <a:endParaRPr lang="ru-RU" alt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1" name="Объект 2"/>
          <p:cNvSpPr>
            <a:spLocks noGrp="1"/>
          </p:cNvSpPr>
          <p:nvPr>
            <p:ph idx="1"/>
          </p:nvPr>
        </p:nvSpPr>
        <p:spPr>
          <a:xfrm>
            <a:off x="683568" y="1556792"/>
            <a:ext cx="7560840" cy="4176463"/>
          </a:xfrm>
        </p:spPr>
        <p:txBody>
          <a:bodyPr>
            <a:normAutofit lnSpcReduction="10000"/>
          </a:bodyPr>
          <a:lstStyle/>
          <a:p>
            <a:r>
              <a:rPr lang="ru-RU" altLang="ru-RU" sz="5700" dirty="0" smtClean="0">
                <a:latin typeface="Arial Black" pitchFamily="34" charset="0"/>
              </a:rPr>
              <a:t>Т – труд</a:t>
            </a:r>
          </a:p>
          <a:p>
            <a:r>
              <a:rPr lang="ru-RU" altLang="ru-RU" sz="2200" dirty="0" smtClean="0">
                <a:latin typeface="Arial Black" pitchFamily="34" charset="0"/>
              </a:rPr>
              <a:t>В – воображение</a:t>
            </a:r>
          </a:p>
          <a:p>
            <a:r>
              <a:rPr lang="ru-RU" altLang="ru-RU" sz="2200" dirty="0" smtClean="0">
                <a:latin typeface="Arial Black" pitchFamily="34" charset="0"/>
              </a:rPr>
              <a:t>О – образование</a:t>
            </a:r>
          </a:p>
          <a:p>
            <a:r>
              <a:rPr lang="ru-RU" altLang="ru-RU" sz="2200" dirty="0" smtClean="0">
                <a:latin typeface="Arial Black" pitchFamily="34" charset="0"/>
              </a:rPr>
              <a:t>Р – речь</a:t>
            </a:r>
          </a:p>
          <a:p>
            <a:r>
              <a:rPr lang="ru-RU" altLang="ru-RU" sz="2200" dirty="0" smtClean="0">
                <a:latin typeface="Arial Black" pitchFamily="34" charset="0"/>
              </a:rPr>
              <a:t>Ч – честность</a:t>
            </a:r>
          </a:p>
          <a:p>
            <a:r>
              <a:rPr lang="ru-RU" altLang="ru-RU" sz="2200" dirty="0" smtClean="0">
                <a:latin typeface="Arial Black" pitchFamily="34" charset="0"/>
              </a:rPr>
              <a:t>Е – естественность</a:t>
            </a:r>
          </a:p>
          <a:p>
            <a:r>
              <a:rPr lang="ru-RU" altLang="ru-RU" sz="2200" dirty="0" smtClean="0">
                <a:latin typeface="Arial Black" pitchFamily="34" charset="0"/>
              </a:rPr>
              <a:t>С – сотрудничество</a:t>
            </a:r>
          </a:p>
          <a:p>
            <a:r>
              <a:rPr lang="ru-RU" altLang="ru-RU" sz="2200" dirty="0" smtClean="0">
                <a:latin typeface="Arial Black" pitchFamily="34" charset="0"/>
              </a:rPr>
              <a:t>Т – твердость убеждений</a:t>
            </a:r>
          </a:p>
          <a:p>
            <a:r>
              <a:rPr lang="ru-RU" altLang="ru-RU" sz="2200" dirty="0" smtClean="0">
                <a:latin typeface="Arial Black" pitchFamily="34" charset="0"/>
              </a:rPr>
              <a:t>В – вера</a:t>
            </a:r>
          </a:p>
          <a:p>
            <a:r>
              <a:rPr lang="ru-RU" altLang="ru-RU" sz="2200" dirty="0" smtClean="0">
                <a:latin typeface="Arial Black" pitchFamily="34" charset="0"/>
              </a:rPr>
              <a:t>О - оригинальность</a:t>
            </a:r>
          </a:p>
          <a:p>
            <a:endParaRPr lang="ru-RU" alt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831732698"/>
      </p:ext>
    </p:extLst>
  </p:cSld>
  <p:clrMapOvr>
    <a:masterClrMapping/>
  </p:clrMapOvr>
  <p:transition spd="slow" advTm="5032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953591"/>
            <a:ext cx="7920880" cy="653141"/>
          </a:xfrm>
        </p:spPr>
        <p:txBody>
          <a:bodyPr>
            <a:normAutofit/>
          </a:bodyPr>
          <a:lstStyle/>
          <a:p>
            <a:r>
              <a:rPr lang="ru-RU" altLang="ru-RU" sz="3200" b="1" dirty="0">
                <a:solidFill>
                  <a:schemeClr val="tx1"/>
                </a:solidFill>
              </a:rPr>
              <a:t>Технология проектной деятельности</a:t>
            </a:r>
            <a:endParaRPr lang="ru-RU" altLang="ru-RU" sz="3200" b="1" dirty="0" smtClean="0">
              <a:solidFill>
                <a:schemeClr val="tx1"/>
              </a:solidFill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5" y="1556792"/>
            <a:ext cx="8208912" cy="4269243"/>
          </a:xfrm>
        </p:spPr>
        <p:txBody>
          <a:bodyPr>
            <a:noAutofit/>
          </a:bodyPr>
          <a:lstStyle/>
          <a:p>
            <a:pPr algn="ctr" eaLnBrk="1" hangingPunct="1">
              <a:lnSpc>
                <a:spcPct val="80000"/>
              </a:lnSpc>
            </a:pPr>
            <a:r>
              <a:rPr lang="ru-RU" altLang="ru-RU" sz="2400" b="1" dirty="0" smtClean="0">
                <a:solidFill>
                  <a:schemeClr val="tx1"/>
                </a:solidFill>
              </a:rPr>
              <a:t>Технология проектной деятельности - совокупность приёмов, действий обучаемого и педагогического работника в их определённой последовательности (выбор темы исследования, объекта и предмета исследования, выдвижение гипотез исследования, выбор методов исследования, сбор, анализ, исследование, обобщение и систематизация материалов исследования, достижение целей исследования в процессе решения исследовательских задач, апробация  и внедрение результатов исследования в практику)  в целях достижения поставленных задач— решения проблемы, лично значимой для обучаемого  и оформленной в виде проекта.</a:t>
            </a:r>
          </a:p>
        </p:txBody>
      </p:sp>
    </p:spTree>
    <p:extLst>
      <p:ext uri="{BB962C8B-B14F-4D97-AF65-F5344CB8AC3E}">
        <p14:creationId xmlns="" xmlns:p14="http://schemas.microsoft.com/office/powerpoint/2010/main" val="2826982748"/>
      </p:ext>
    </p:extLst>
  </p:cSld>
  <p:clrMapOvr>
    <a:masterClrMapping/>
  </p:clrMapOvr>
  <p:transition spd="slow" advTm="10687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/>
              <a:t>Алгоритм реализации технологии проектного обучения</a:t>
            </a:r>
            <a:endParaRPr lang="ru-RU" sz="6000" dirty="0"/>
          </a:p>
        </p:txBody>
      </p:sp>
    </p:spTree>
  </p:cSld>
  <p:clrMapOvr>
    <a:masterClrMapping/>
  </p:clrMapOvr>
  <p:transition advTm="4782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Заголовок 1"/>
          <p:cNvSpPr>
            <a:spLocks noGrp="1"/>
          </p:cNvSpPr>
          <p:nvPr>
            <p:ph type="title"/>
          </p:nvPr>
        </p:nvSpPr>
        <p:spPr>
          <a:xfrm>
            <a:off x="395536" y="770709"/>
            <a:ext cx="8136904" cy="71407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законов и ПНПА </a:t>
            </a:r>
            <a:r>
              <a:rPr lang="ru-RU" sz="2700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их юридической силе:</a:t>
            </a:r>
            <a:r>
              <a:rPr lang="ru-RU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dirty="0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84784"/>
            <a:ext cx="8136904" cy="4471879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buClr>
                <a:srgbClr val="E4005C"/>
              </a:buClr>
              <a:buSzPct val="70000"/>
              <a:buNone/>
              <a:defRPr/>
            </a:pPr>
            <a:endParaRPr lang="ru-RU" sz="24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auto" hangingPunct="1">
              <a:spcAft>
                <a:spcPts val="0"/>
              </a:spcAft>
              <a:buClr>
                <a:srgbClr val="E4005C"/>
              </a:buClr>
              <a:buSzPct val="70000"/>
              <a:buNone/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kern="1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Конституция </a:t>
            </a:r>
            <a:r>
              <a:rPr lang="ru-RU" sz="2400" b="1" kern="1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РФ.</a:t>
            </a:r>
          </a:p>
          <a:p>
            <a:pPr algn="ctr">
              <a:buClr>
                <a:srgbClr val="E4005C"/>
              </a:buClr>
              <a:buSzPct val="70000"/>
              <a:buNone/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Общепризнанные принципы и нормы международного права и международные договоры  РФ.</a:t>
            </a:r>
          </a:p>
          <a:p>
            <a:pPr algn="ctr" eaLnBrk="1" fontAlgn="auto" hangingPunct="1">
              <a:spcAft>
                <a:spcPts val="0"/>
              </a:spcAft>
              <a:buClr>
                <a:srgbClr val="E4005C"/>
              </a:buClr>
              <a:buSzPct val="70000"/>
              <a:buNone/>
              <a:defRPr/>
            </a:pPr>
            <a:r>
              <a:rPr lang="ru-RU" sz="2400" b="1" kern="1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b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Федеральные конституционные законы </a:t>
            </a:r>
            <a:r>
              <a:rPr lang="ru-RU" sz="2400" b="1" kern="1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РФ.</a:t>
            </a:r>
            <a:endParaRPr lang="ru-RU" sz="2400" b="1" kern="12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auto" hangingPunct="1">
              <a:spcAft>
                <a:spcPts val="0"/>
              </a:spcAft>
              <a:buClr>
                <a:srgbClr val="E4005C"/>
              </a:buClr>
              <a:buSzPct val="70000"/>
              <a:buNone/>
              <a:defRPr/>
            </a:pPr>
            <a:r>
              <a:rPr lang="ru-RU" sz="2400" b="1" kern="1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400" b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Федеральные законы РФ.</a:t>
            </a:r>
          </a:p>
          <a:p>
            <a:pPr algn="ctr" eaLnBrk="1" fontAlgn="auto" hangingPunct="1">
              <a:spcAft>
                <a:spcPts val="0"/>
              </a:spcAft>
              <a:buClr>
                <a:srgbClr val="E4005C"/>
              </a:buClr>
              <a:buSzPct val="70000"/>
              <a:buNone/>
              <a:defRPr/>
            </a:pPr>
            <a:r>
              <a:rPr lang="ru-RU" sz="2400" b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5. Указы  и распоряжения Президента </a:t>
            </a:r>
            <a:r>
              <a:rPr lang="ru-RU" sz="2400" b="1" kern="1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РФ.</a:t>
            </a:r>
            <a:endParaRPr lang="ru-RU" sz="2400" b="1" kern="12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auto" hangingPunct="1">
              <a:spcAft>
                <a:spcPts val="0"/>
              </a:spcAft>
              <a:buClr>
                <a:srgbClr val="E4005C"/>
              </a:buClr>
              <a:buSzPct val="70000"/>
              <a:buNone/>
              <a:defRPr/>
            </a:pPr>
            <a:r>
              <a:rPr lang="ru-RU" sz="2400" b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6. Постановления и распоряжения Правительства </a:t>
            </a:r>
            <a:r>
              <a:rPr lang="ru-RU" sz="2400" b="1" kern="1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РФ.</a:t>
            </a:r>
            <a:endParaRPr lang="ru-RU" sz="2400" b="1" kern="12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auto" hangingPunct="1">
              <a:spcAft>
                <a:spcPts val="0"/>
              </a:spcAft>
              <a:buClr>
                <a:srgbClr val="E4005C"/>
              </a:buClr>
              <a:buSzPct val="70000"/>
              <a:buNone/>
              <a:defRPr/>
            </a:pPr>
            <a:r>
              <a:rPr lang="ru-RU" sz="2400" b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7. Ведомственные подзаконные нормативные </a:t>
            </a:r>
            <a:r>
              <a:rPr lang="ru-RU" sz="2400" b="1" kern="1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акты.</a:t>
            </a:r>
            <a:endParaRPr lang="ru-RU" sz="2400" b="1" kern="12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auto" hangingPunct="1">
              <a:spcAft>
                <a:spcPts val="0"/>
              </a:spcAft>
              <a:buClr>
                <a:srgbClr val="E4005C"/>
              </a:buClr>
              <a:buSzPct val="70000"/>
              <a:buNone/>
              <a:defRPr/>
            </a:pPr>
            <a:r>
              <a:rPr lang="ru-RU" sz="2400" b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8. Межведомственные подзаконные нормативные акты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60502307"/>
      </p:ext>
    </p:extLst>
  </p:cSld>
  <p:clrMapOvr>
    <a:masterClrMapping/>
  </p:clrMapOvr>
  <p:transition advTm="7172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lnSpcReduction="10000"/>
          </a:bodyPr>
          <a:lstStyle/>
          <a:p>
            <a:pPr algn="ctr"/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Выбор темы исследования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Актуальность темы исследования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Объект исследования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Предмет исследования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Цель исследования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Задачи исследования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Выбор методов исследования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advTm="7578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 fontScale="92500"/>
          </a:bodyPr>
          <a:lstStyle/>
          <a:p>
            <a:pPr algn="ctr"/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Выдвижение гипотез исследования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Сбор, анализ, исследование, обобщение и систематизация материалов исследования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Научная новизна исследования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Теоретическая значимость исследования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advTm="7734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 lnSpcReduction="10000"/>
          </a:bodyPr>
          <a:lstStyle/>
          <a:p>
            <a:pPr algn="ctr"/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Практическая значимость исследования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Апробация  и внедрение результатов исследования в практику или образовательный процесс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Защита материалов исследования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Презентация проекта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advTm="9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000" b="1" dirty="0" smtClean="0"/>
              <a:t>Видеозапись</a:t>
            </a:r>
            <a:endParaRPr lang="ru-RU" sz="8000" b="1" dirty="0"/>
          </a:p>
        </p:txBody>
      </p:sp>
    </p:spTree>
  </p:cSld>
  <p:clrMapOvr>
    <a:masterClrMapping/>
  </p:clrMapOvr>
  <p:transition advTm="4453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altLang="ru-RU" smtClean="0"/>
          </a:p>
        </p:txBody>
      </p:sp>
      <p:sp>
        <p:nvSpPr>
          <p:cNvPr id="819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altLang="ru-RU" smtClean="0"/>
          </a:p>
        </p:txBody>
      </p:sp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2801938" y="0"/>
            <a:ext cx="3454400" cy="5635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ru-RU" b="1"/>
              <a:t>ПРОФЕССИОНАЛИЗМ</a:t>
            </a:r>
            <a:endParaRPr lang="ru-RU" altLang="ru-RU"/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1017588" y="852488"/>
            <a:ext cx="7185025" cy="6477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/>
              <a:t>Профессионально-психологическая подготовка граждан к </a:t>
            </a:r>
          </a:p>
          <a:p>
            <a:pPr algn="ctr"/>
            <a:r>
              <a:rPr lang="ru-RU" altLang="ru-RU"/>
              <a:t>действиям в ЧС социального характера</a:t>
            </a: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649288" y="1860550"/>
            <a:ext cx="3446462" cy="71913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600" dirty="0"/>
              <a:t>Морально-психологическая </a:t>
            </a:r>
          </a:p>
          <a:p>
            <a:pPr algn="ctr"/>
            <a:r>
              <a:rPr lang="ru-RU" altLang="ru-RU" sz="1600" dirty="0" smtClean="0"/>
              <a:t>подготовка</a:t>
            </a:r>
            <a:endParaRPr lang="ru-RU" altLang="ru-RU" sz="1600" dirty="0"/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5219700" y="1928813"/>
            <a:ext cx="3446463" cy="7191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600"/>
              <a:t>Профессиональное мастерство</a:t>
            </a:r>
            <a:endParaRPr lang="ru-RU" altLang="ru-RU"/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354013" y="3030538"/>
            <a:ext cx="2057400" cy="7747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600" b="1">
                <a:solidFill>
                  <a:schemeClr val="hlink"/>
                </a:solidFill>
              </a:rPr>
              <a:t>Профессиональная </a:t>
            </a:r>
          </a:p>
          <a:p>
            <a:pPr algn="ctr"/>
            <a:r>
              <a:rPr lang="ru-RU" altLang="ru-RU" sz="1600" b="1">
                <a:solidFill>
                  <a:schemeClr val="hlink"/>
                </a:solidFill>
              </a:rPr>
              <a:t>обученность</a:t>
            </a: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auto">
          <a:xfrm>
            <a:off x="2473325" y="2995613"/>
            <a:ext cx="2052638" cy="79216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600" b="1">
                <a:solidFill>
                  <a:schemeClr val="hlink"/>
                </a:solidFill>
              </a:rPr>
              <a:t>Психологическая </a:t>
            </a:r>
          </a:p>
          <a:p>
            <a:pPr algn="ctr"/>
            <a:r>
              <a:rPr lang="ru-RU" altLang="ru-RU" sz="1600" b="1">
                <a:solidFill>
                  <a:schemeClr val="hlink"/>
                </a:solidFill>
              </a:rPr>
              <a:t>подготовленность</a:t>
            </a: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4678363" y="3013075"/>
            <a:ext cx="2052637" cy="792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600"/>
              <a:t>Стрелковая </a:t>
            </a:r>
          </a:p>
          <a:p>
            <a:pPr algn="ctr"/>
            <a:r>
              <a:rPr lang="ru-RU" altLang="ru-RU" sz="1600"/>
              <a:t>натренированность</a:t>
            </a:r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auto">
          <a:xfrm>
            <a:off x="6838950" y="3013075"/>
            <a:ext cx="2054225" cy="792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600"/>
              <a:t>Физическая </a:t>
            </a:r>
          </a:p>
          <a:p>
            <a:pPr algn="ctr"/>
            <a:r>
              <a:rPr lang="ru-RU" altLang="ru-RU" sz="1600"/>
              <a:t>натренированность</a:t>
            </a:r>
          </a:p>
        </p:txBody>
      </p:sp>
      <p:sp>
        <p:nvSpPr>
          <p:cNvPr id="12" name="AutoShape 10"/>
          <p:cNvSpPr>
            <a:spLocks noChangeArrowheads="1"/>
          </p:cNvSpPr>
          <p:nvPr/>
        </p:nvSpPr>
        <p:spPr bwMode="auto">
          <a:xfrm>
            <a:off x="1736725" y="4021138"/>
            <a:ext cx="5862638" cy="431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600"/>
              <a:t>К действиям в ЧС</a:t>
            </a:r>
          </a:p>
        </p:txBody>
      </p:sp>
      <p:sp>
        <p:nvSpPr>
          <p:cNvPr id="13" name="AutoShape 11"/>
          <p:cNvSpPr>
            <a:spLocks noChangeArrowheads="1"/>
          </p:cNvSpPr>
          <p:nvPr/>
        </p:nvSpPr>
        <p:spPr bwMode="auto">
          <a:xfrm>
            <a:off x="354013" y="4752975"/>
            <a:ext cx="2498725" cy="5635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600" b="1">
                <a:solidFill>
                  <a:schemeClr val="hlink"/>
                </a:solidFill>
              </a:rPr>
              <a:t>Пресечения нападения </a:t>
            </a:r>
          </a:p>
          <a:p>
            <a:pPr algn="ctr"/>
            <a:r>
              <a:rPr lang="ru-RU" altLang="ru-RU" sz="1600" b="1">
                <a:solidFill>
                  <a:schemeClr val="hlink"/>
                </a:solidFill>
              </a:rPr>
              <a:t>правонарушителей</a:t>
            </a:r>
          </a:p>
        </p:txBody>
      </p:sp>
      <p:sp>
        <p:nvSpPr>
          <p:cNvPr id="14" name="AutoShape 12"/>
          <p:cNvSpPr>
            <a:spLocks noChangeArrowheads="1"/>
          </p:cNvSpPr>
          <p:nvPr/>
        </p:nvSpPr>
        <p:spPr bwMode="auto">
          <a:xfrm>
            <a:off x="3009900" y="4748213"/>
            <a:ext cx="3371850" cy="57626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600" b="1">
                <a:solidFill>
                  <a:schemeClr val="hlink"/>
                </a:solidFill>
              </a:rPr>
              <a:t>Уголовно-правового </a:t>
            </a:r>
          </a:p>
          <a:p>
            <a:pPr algn="ctr"/>
            <a:r>
              <a:rPr lang="ru-RU" altLang="ru-RU" sz="1600" b="1">
                <a:solidFill>
                  <a:schemeClr val="hlink"/>
                </a:solidFill>
              </a:rPr>
              <a:t>задержания правонарушителей</a:t>
            </a:r>
          </a:p>
        </p:txBody>
      </p:sp>
      <p:sp>
        <p:nvSpPr>
          <p:cNvPr id="15" name="AutoShape 13"/>
          <p:cNvSpPr>
            <a:spLocks noChangeArrowheads="1"/>
          </p:cNvSpPr>
          <p:nvPr/>
        </p:nvSpPr>
        <p:spPr bwMode="auto">
          <a:xfrm>
            <a:off x="6408738" y="4740275"/>
            <a:ext cx="2566987" cy="5762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600" b="1">
                <a:solidFill>
                  <a:schemeClr val="hlink"/>
                </a:solidFill>
              </a:rPr>
              <a:t>Устранения </a:t>
            </a:r>
          </a:p>
          <a:p>
            <a:pPr algn="ctr"/>
            <a:r>
              <a:rPr lang="ru-RU" altLang="ru-RU" sz="1600" b="1">
                <a:solidFill>
                  <a:schemeClr val="hlink"/>
                </a:solidFill>
              </a:rPr>
              <a:t>источников опасности</a:t>
            </a:r>
          </a:p>
        </p:txBody>
      </p:sp>
      <p:sp>
        <p:nvSpPr>
          <p:cNvPr id="16" name="AutoShape 14"/>
          <p:cNvSpPr>
            <a:spLocks noChangeArrowheads="1"/>
          </p:cNvSpPr>
          <p:nvPr/>
        </p:nvSpPr>
        <p:spPr bwMode="auto">
          <a:xfrm>
            <a:off x="354013" y="5546725"/>
            <a:ext cx="8670925" cy="6334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600"/>
              <a:t>В объектных, субъектных, обстановочных юридических и психологических условиях, </a:t>
            </a:r>
          </a:p>
          <a:p>
            <a:pPr algn="ctr"/>
            <a:r>
              <a:rPr lang="ru-RU" altLang="ru-RU" sz="1600"/>
              <a:t>максимально приближенных к реальным криминальным конфликтам.</a:t>
            </a:r>
          </a:p>
        </p:txBody>
      </p:sp>
      <p:sp>
        <p:nvSpPr>
          <p:cNvPr id="17" name="Line 15"/>
          <p:cNvSpPr>
            <a:spLocks noChangeShapeType="1"/>
          </p:cNvSpPr>
          <p:nvPr/>
        </p:nvSpPr>
        <p:spPr bwMode="auto">
          <a:xfrm>
            <a:off x="4602163" y="563563"/>
            <a:ext cx="1587" cy="2889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" name="Line 16"/>
          <p:cNvSpPr>
            <a:spLocks noChangeShapeType="1"/>
          </p:cNvSpPr>
          <p:nvPr/>
        </p:nvSpPr>
        <p:spPr bwMode="auto">
          <a:xfrm>
            <a:off x="2451100" y="1644650"/>
            <a:ext cx="4400550" cy="15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" name="Line 17"/>
          <p:cNvSpPr>
            <a:spLocks noChangeShapeType="1"/>
          </p:cNvSpPr>
          <p:nvPr/>
        </p:nvSpPr>
        <p:spPr bwMode="auto">
          <a:xfrm flipV="1">
            <a:off x="4602163" y="1500188"/>
            <a:ext cx="1587" cy="1444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" name="Line 18"/>
          <p:cNvSpPr>
            <a:spLocks noChangeShapeType="1"/>
          </p:cNvSpPr>
          <p:nvPr/>
        </p:nvSpPr>
        <p:spPr bwMode="auto">
          <a:xfrm>
            <a:off x="2441575" y="1644650"/>
            <a:ext cx="1588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" name="Line 19"/>
          <p:cNvSpPr>
            <a:spLocks noChangeShapeType="1"/>
          </p:cNvSpPr>
          <p:nvPr/>
        </p:nvSpPr>
        <p:spPr bwMode="auto">
          <a:xfrm>
            <a:off x="6762750" y="1644650"/>
            <a:ext cx="1588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" name="Line 20"/>
          <p:cNvSpPr>
            <a:spLocks noChangeShapeType="1"/>
          </p:cNvSpPr>
          <p:nvPr/>
        </p:nvSpPr>
        <p:spPr bwMode="auto">
          <a:xfrm flipV="1">
            <a:off x="1016000" y="2579688"/>
            <a:ext cx="5864225" cy="4333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" name="Line 21"/>
          <p:cNvSpPr>
            <a:spLocks noChangeShapeType="1"/>
          </p:cNvSpPr>
          <p:nvPr/>
        </p:nvSpPr>
        <p:spPr bwMode="auto">
          <a:xfrm flipV="1">
            <a:off x="3887788" y="2579688"/>
            <a:ext cx="2933700" cy="4333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" name="Line 22"/>
          <p:cNvSpPr>
            <a:spLocks noChangeShapeType="1"/>
          </p:cNvSpPr>
          <p:nvPr/>
        </p:nvSpPr>
        <p:spPr bwMode="auto">
          <a:xfrm flipV="1">
            <a:off x="6043613" y="2579688"/>
            <a:ext cx="733425" cy="4333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" name="Line 23"/>
          <p:cNvSpPr>
            <a:spLocks noChangeShapeType="1"/>
          </p:cNvSpPr>
          <p:nvPr/>
        </p:nvSpPr>
        <p:spPr bwMode="auto">
          <a:xfrm>
            <a:off x="6764338" y="2579688"/>
            <a:ext cx="731837" cy="4333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" name="Line 24"/>
          <p:cNvSpPr>
            <a:spLocks noChangeShapeType="1"/>
          </p:cNvSpPr>
          <p:nvPr/>
        </p:nvSpPr>
        <p:spPr bwMode="auto">
          <a:xfrm>
            <a:off x="3522663" y="3805238"/>
            <a:ext cx="1587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" name="Line 25"/>
          <p:cNvSpPr>
            <a:spLocks noChangeShapeType="1"/>
          </p:cNvSpPr>
          <p:nvPr/>
        </p:nvSpPr>
        <p:spPr bwMode="auto">
          <a:xfrm>
            <a:off x="2441575" y="4452938"/>
            <a:ext cx="1588" cy="2873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" name="Line 26"/>
          <p:cNvSpPr>
            <a:spLocks noChangeShapeType="1"/>
          </p:cNvSpPr>
          <p:nvPr/>
        </p:nvSpPr>
        <p:spPr bwMode="auto">
          <a:xfrm>
            <a:off x="4602163" y="4452938"/>
            <a:ext cx="1587" cy="2873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" name="Line 27"/>
          <p:cNvSpPr>
            <a:spLocks noChangeShapeType="1"/>
          </p:cNvSpPr>
          <p:nvPr/>
        </p:nvSpPr>
        <p:spPr bwMode="auto">
          <a:xfrm>
            <a:off x="6762750" y="4452938"/>
            <a:ext cx="1588" cy="2873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" name="Line 28"/>
          <p:cNvSpPr>
            <a:spLocks noChangeShapeType="1"/>
          </p:cNvSpPr>
          <p:nvPr/>
        </p:nvSpPr>
        <p:spPr bwMode="auto">
          <a:xfrm>
            <a:off x="2441575" y="5316538"/>
            <a:ext cx="1588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" name="Line 29"/>
          <p:cNvSpPr>
            <a:spLocks noChangeShapeType="1"/>
          </p:cNvSpPr>
          <p:nvPr/>
        </p:nvSpPr>
        <p:spPr bwMode="auto">
          <a:xfrm>
            <a:off x="4602163" y="5316538"/>
            <a:ext cx="1587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" name="Line 30"/>
          <p:cNvSpPr>
            <a:spLocks noChangeShapeType="1"/>
          </p:cNvSpPr>
          <p:nvPr/>
        </p:nvSpPr>
        <p:spPr bwMode="auto">
          <a:xfrm>
            <a:off x="6762750" y="5316538"/>
            <a:ext cx="1588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836712"/>
            <a:ext cx="8363272" cy="5289451"/>
          </a:xfrm>
        </p:spPr>
        <p:txBody>
          <a:bodyPr>
            <a:normAutofit fontScale="32500" lnSpcReduction="20000"/>
          </a:bodyPr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endParaRPr lang="ru-RU" sz="9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Технология проектного обучения: теория и практика </a:t>
            </a:r>
            <a:endParaRPr lang="ru-RU" sz="14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Автор: Новиков Василий Савельевич, кандидат юридических наук (1996 год), доцент по кафедре психологии, педагогики и организации работы с кадрами Академии управления МВД РФ (2000 год), почетный академик Международной академии дополнительного образования по специальности «Педагогика» (2008 год), победитель конкурса на получение денежного поощрения лучшими учителями России в 2009 году, лауреат ежегодной премии Губернатора Московской области «Наше Подмосковье» (2016 год), учитель права и основ безопасности жизнедеятельности высшей категории (2002 год)</a:t>
            </a:r>
          </a:p>
          <a:p>
            <a:pPr marL="0" indent="0" algn="ctr">
              <a:buNone/>
            </a:pP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14288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sz="3600" b="1" dirty="0"/>
              <a:t>Принципы обучения и развития </a:t>
            </a:r>
            <a:r>
              <a:rPr lang="ru-RU" sz="3600" b="1" dirty="0" smtClean="0"/>
              <a:t>детей </a:t>
            </a:r>
            <a:r>
              <a:rPr lang="ru-RU" sz="3600" b="1" dirty="0"/>
              <a:t>в соответствии с социальным заказом государства:</a:t>
            </a:r>
            <a:endParaRPr lang="ru-RU" sz="3600" dirty="0"/>
          </a:p>
          <a:p>
            <a:pPr lvl="0"/>
            <a:endParaRPr lang="ru-RU" b="1" dirty="0" smtClean="0"/>
          </a:p>
          <a:p>
            <a:pPr lvl="0" algn="ctr"/>
            <a:r>
              <a:rPr lang="ru-RU" b="1" dirty="0" smtClean="0"/>
              <a:t>- </a:t>
            </a:r>
            <a:r>
              <a:rPr lang="ru-RU" b="1" dirty="0"/>
              <a:t>научности и целеустремленности обучения; </a:t>
            </a:r>
            <a:endParaRPr lang="ru-RU" dirty="0"/>
          </a:p>
          <a:p>
            <a:pPr lvl="0" algn="ctr"/>
            <a:r>
              <a:rPr lang="ru-RU" b="1" dirty="0"/>
              <a:t>- опоры на подструктуру опыта личности;</a:t>
            </a:r>
            <a:endParaRPr lang="ru-RU" dirty="0"/>
          </a:p>
          <a:p>
            <a:pPr lvl="0" algn="ctr"/>
            <a:r>
              <a:rPr lang="ru-RU" b="1" dirty="0"/>
              <a:t>- воспитания, развития и обучения; </a:t>
            </a:r>
            <a:endParaRPr lang="ru-RU" dirty="0"/>
          </a:p>
          <a:p>
            <a:pPr lvl="0" algn="ctr"/>
            <a:r>
              <a:rPr lang="ru-RU" b="1" dirty="0"/>
              <a:t>- индивидуального подхода к личности; </a:t>
            </a:r>
            <a:endParaRPr lang="ru-RU" dirty="0"/>
          </a:p>
          <a:p>
            <a:pPr lvl="0" algn="ctr"/>
            <a:r>
              <a:rPr lang="ru-RU" b="1" dirty="0"/>
              <a:t> -наглядности, надежности и прочности усвоения знаний;</a:t>
            </a:r>
            <a:endParaRPr lang="ru-RU" dirty="0"/>
          </a:p>
          <a:p>
            <a:pPr lvl="0" algn="ctr"/>
            <a:r>
              <a:rPr lang="ru-RU" b="1" dirty="0"/>
              <a:t>- комплексности, системности, плановости и последовательности обучения;</a:t>
            </a:r>
            <a:endParaRPr lang="ru-RU" dirty="0"/>
          </a:p>
          <a:p>
            <a:pPr lvl="0" algn="ctr"/>
            <a:r>
              <a:rPr lang="ru-RU" b="1" dirty="0"/>
              <a:t>-  активности в процессе обучения;</a:t>
            </a:r>
            <a:endParaRPr lang="ru-RU" dirty="0"/>
          </a:p>
          <a:p>
            <a:pPr lvl="0" algn="ctr"/>
            <a:r>
              <a:rPr lang="ru-RU" b="1" dirty="0"/>
              <a:t> - профессионально - прикладной направленности обучения</a:t>
            </a:r>
            <a:endParaRPr lang="ru-RU" dirty="0"/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81005886"/>
      </p:ext>
    </p:extLst>
  </p:cSld>
  <p:clrMapOvr>
    <a:masterClrMapping/>
  </p:clrMapOvr>
  <p:transition advTm="1031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sz="4000" b="1" dirty="0"/>
              <a:t>Принципы воспитания и развития </a:t>
            </a:r>
            <a:r>
              <a:rPr lang="ru-RU" sz="4000" b="1" dirty="0" smtClean="0"/>
              <a:t>детей  </a:t>
            </a:r>
            <a:r>
              <a:rPr lang="ru-RU" sz="4000" b="1" dirty="0"/>
              <a:t>в соответствии с социальным заказом государства:</a:t>
            </a:r>
            <a:endParaRPr lang="ru-RU" sz="4000" dirty="0"/>
          </a:p>
          <a:p>
            <a:pPr lvl="0"/>
            <a:endParaRPr lang="ru-RU" b="1" dirty="0" smtClean="0"/>
          </a:p>
          <a:p>
            <a:pPr lvl="0" algn="ctr"/>
            <a:r>
              <a:rPr lang="ru-RU" b="1" dirty="0" smtClean="0"/>
              <a:t>- </a:t>
            </a:r>
            <a:r>
              <a:rPr lang="ru-RU" b="1" dirty="0"/>
              <a:t>связи воспитания с экономическими, политическими, правовыми условиями развития общества и криминогенной ситуацией в РФ;</a:t>
            </a:r>
            <a:endParaRPr lang="ru-RU" dirty="0"/>
          </a:p>
          <a:p>
            <a:pPr lvl="0" algn="ctr"/>
            <a:r>
              <a:rPr lang="ru-RU" b="1" dirty="0"/>
              <a:t>- опоры на подструктуру направленности личности; </a:t>
            </a:r>
            <a:endParaRPr lang="ru-RU" dirty="0"/>
          </a:p>
          <a:p>
            <a:pPr lvl="0" algn="ctr"/>
            <a:r>
              <a:rPr lang="ru-RU" b="1" dirty="0"/>
              <a:t>- целенаправленности влияния на подструктуру направленности личности;</a:t>
            </a:r>
            <a:endParaRPr lang="ru-RU" dirty="0"/>
          </a:p>
          <a:p>
            <a:pPr lvl="0" algn="ctr"/>
            <a:r>
              <a:rPr lang="ru-RU" b="1" dirty="0"/>
              <a:t>- воспитания в макросреде и микросреде воспитания и в первую очередь через ближайший социальный круг общения; </a:t>
            </a:r>
            <a:endParaRPr lang="ru-RU" dirty="0"/>
          </a:p>
          <a:p>
            <a:pPr lvl="0" algn="ctr"/>
            <a:r>
              <a:rPr lang="ru-RU" b="1" dirty="0"/>
              <a:t>- единства между воспитанием и самовоспитанием;</a:t>
            </a:r>
            <a:endParaRPr lang="ru-RU" dirty="0"/>
          </a:p>
          <a:p>
            <a:pPr lvl="0" algn="ctr"/>
            <a:r>
              <a:rPr lang="ru-RU" b="1" dirty="0"/>
              <a:t>- требовательности; </a:t>
            </a:r>
            <a:endParaRPr lang="ru-RU" dirty="0"/>
          </a:p>
          <a:p>
            <a:pPr lvl="0" algn="ctr"/>
            <a:r>
              <a:rPr lang="ru-RU" b="1" dirty="0"/>
              <a:t>- индивидуального подхода к психологической структуре личности;</a:t>
            </a:r>
            <a:endParaRPr lang="ru-RU" dirty="0"/>
          </a:p>
          <a:p>
            <a:pPr lvl="0" algn="ctr"/>
            <a:r>
              <a:rPr lang="ru-RU" b="1" dirty="0"/>
              <a:t>- единства требовательности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42775716"/>
      </p:ext>
    </p:extLst>
  </p:cSld>
  <p:clrMapOvr>
    <a:masterClrMapping/>
  </p:clrMapOvr>
  <p:transition advTm="922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58092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2 темы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1. Личная безопасность участников образовательных отношений в ЧС социального характера: состояние, проблемы, современная практика и пути совершенствования.</a:t>
            </a:r>
          </a:p>
          <a:p>
            <a:r>
              <a:rPr lang="ru-RU" b="1" dirty="0" smtClean="0"/>
              <a:t>2. Охрана труда в образовательных организациях: состояние, проблемы, современная практика и пути совершенствования.</a:t>
            </a:r>
            <a:endParaRPr lang="ru-RU" b="1" dirty="0"/>
          </a:p>
        </p:txBody>
      </p:sp>
    </p:spTree>
  </p:cSld>
  <p:clrMapOvr>
    <a:masterClrMapping/>
  </p:clrMapOvr>
  <p:transition advTm="7641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/>
              <a:t>Выбор темы исследования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96752"/>
            <a:ext cx="8229600" cy="4929411"/>
          </a:xfrm>
        </p:spPr>
        <p:txBody>
          <a:bodyPr>
            <a:noAutofit/>
          </a:bodyPr>
          <a:lstStyle/>
          <a:p>
            <a:pPr eaLnBrk="1" hangingPunct="1"/>
            <a:endParaRPr lang="ru-RU" altLang="ru-RU" dirty="0" smtClean="0"/>
          </a:p>
          <a:p>
            <a:pPr eaLnBrk="1" hangingPunct="1"/>
            <a:endParaRPr lang="ru-RU" altLang="ru-RU" dirty="0" smtClean="0"/>
          </a:p>
          <a:p>
            <a:pPr algn="ctr" eaLnBrk="1" hangingPunct="1"/>
            <a:r>
              <a:rPr lang="ru-RU" altLang="ru-RU" dirty="0" smtClean="0"/>
              <a:t>1. </a:t>
            </a:r>
            <a:r>
              <a:rPr lang="ru-RU" altLang="ru-RU" b="1" dirty="0" smtClean="0"/>
              <a:t>Данные официальной статистики. </a:t>
            </a:r>
          </a:p>
          <a:p>
            <a:pPr algn="ctr" eaLnBrk="1" hangingPunct="1"/>
            <a:r>
              <a:rPr lang="ru-RU" altLang="ru-RU" dirty="0" smtClean="0"/>
              <a:t>2. Проблема личной безопасности граждан с каждым годом, а в настоящее время с каждым месяцем становится всё более актуальной. Однако, многие проблемы по данной проблематике, имеющие </a:t>
            </a:r>
            <a:r>
              <a:rPr lang="ru-RU" altLang="ru-RU" b="1" dirty="0" smtClean="0"/>
              <a:t>практическую значимость, не получили должного научного освещения в учебниках по праву, обществознанию, ОБЖ.</a:t>
            </a:r>
          </a:p>
        </p:txBody>
      </p:sp>
    </p:spTree>
  </p:cSld>
  <p:clrMapOvr>
    <a:masterClrMapping/>
  </p:clrMapOvr>
  <p:transition spd="slow" advTm="4203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152128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b="1" dirty="0" smtClean="0"/>
              <a:t/>
            </a:r>
            <a:br>
              <a:rPr lang="ru-RU" altLang="ru-RU" b="1" dirty="0" smtClean="0"/>
            </a:br>
            <a:r>
              <a:rPr lang="ru-RU" altLang="ru-RU" b="1" dirty="0" smtClean="0"/>
              <a:t>Актуальность темы</a:t>
            </a:r>
            <a:endParaRPr lang="ru-RU" altLang="ru-RU" dirty="0" smtClean="0"/>
          </a:p>
        </p:txBody>
      </p:sp>
      <p:sp>
        <p:nvSpPr>
          <p:cNvPr id="63491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ctr"/>
            <a:r>
              <a:rPr lang="ru-RU" altLang="ru-RU" sz="3600" dirty="0" smtClean="0"/>
              <a:t>Криминологи утверждают, что правонарушители ежегодно совершают </a:t>
            </a:r>
            <a:r>
              <a:rPr lang="ru-RU" altLang="ru-RU" sz="3600" b="1" dirty="0" smtClean="0"/>
              <a:t>более 11.000.000</a:t>
            </a:r>
            <a:r>
              <a:rPr lang="ru-RU" altLang="ru-RU" sz="3600" dirty="0" smtClean="0"/>
              <a:t> </a:t>
            </a:r>
            <a:r>
              <a:rPr lang="ru-RU" altLang="ru-RU" sz="3600" b="1" dirty="0" smtClean="0"/>
              <a:t>преступлений</a:t>
            </a:r>
            <a:r>
              <a:rPr lang="ru-RU" altLang="ru-RU" sz="3600" dirty="0" smtClean="0"/>
              <a:t>. Жертвами преступлений являются </a:t>
            </a:r>
            <a:r>
              <a:rPr lang="ru-RU" altLang="ru-RU" sz="3600" b="1" dirty="0" smtClean="0"/>
              <a:t>женщины, пенсионеры, инвалиды и дети</a:t>
            </a:r>
            <a:r>
              <a:rPr lang="ru-RU" altLang="ru-RU" sz="3600" dirty="0" smtClean="0"/>
              <a:t>. При этом дети ежегодно совершают </a:t>
            </a:r>
            <a:r>
              <a:rPr lang="ru-RU" altLang="ru-RU" sz="3600" b="1" dirty="0" smtClean="0"/>
              <a:t>более 100.000 преступлений.</a:t>
            </a:r>
          </a:p>
          <a:p>
            <a:endParaRPr lang="ru-RU" altLang="ru-RU" dirty="0" smtClean="0"/>
          </a:p>
        </p:txBody>
      </p:sp>
    </p:spTree>
  </p:cSld>
  <p:clrMapOvr>
    <a:masterClrMapping/>
  </p:clrMapOvr>
  <p:transition advTm="5672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/>
              <a:t>Выбор темы исследования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</a:pPr>
            <a:endParaRPr lang="ru-RU" altLang="ru-RU" dirty="0" smtClean="0"/>
          </a:p>
          <a:p>
            <a:pPr eaLnBrk="1" hangingPunct="1">
              <a:lnSpc>
                <a:spcPct val="80000"/>
              </a:lnSpc>
            </a:pPr>
            <a:endParaRPr lang="ru-RU" altLang="ru-RU" dirty="0" smtClean="0"/>
          </a:p>
          <a:p>
            <a:pPr eaLnBrk="1" hangingPunct="1">
              <a:lnSpc>
                <a:spcPct val="80000"/>
              </a:lnSpc>
            </a:pPr>
            <a:endParaRPr lang="ru-RU" altLang="ru-RU" dirty="0" smtClean="0"/>
          </a:p>
          <a:p>
            <a:pPr algn="ctr" eaLnBrk="1" hangingPunct="1">
              <a:lnSpc>
                <a:spcPct val="80000"/>
              </a:lnSpc>
            </a:pPr>
            <a:r>
              <a:rPr lang="ru-RU" altLang="ru-RU" dirty="0" smtClean="0"/>
              <a:t>Обобщая изложенное, можно сформулировать вывод, что выбор темы исследования обусловлен как ее </a:t>
            </a:r>
            <a:r>
              <a:rPr lang="ru-RU" altLang="ru-RU" b="1" dirty="0" smtClean="0"/>
              <a:t>недостаточной теоретической разработкой, так и практической значимостью этой проблемы.</a:t>
            </a:r>
            <a:r>
              <a:rPr lang="ru-RU" altLang="ru-RU" dirty="0" smtClean="0"/>
              <a:t> 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dirty="0" smtClean="0"/>
              <a:t>Научно-методическое обеспечение рассматриваемой социально полезной деятельности граждан РФ </a:t>
            </a:r>
            <a:r>
              <a:rPr lang="ru-RU" altLang="ru-RU" b="1" dirty="0" smtClean="0"/>
              <a:t>не отвечает современным потребностям практики</a:t>
            </a:r>
            <a:r>
              <a:rPr lang="ru-RU" altLang="ru-RU" dirty="0" smtClean="0"/>
              <a:t> и обусловило выбор темы исследования.   </a:t>
            </a:r>
          </a:p>
        </p:txBody>
      </p:sp>
    </p:spTree>
  </p:cSld>
  <p:clrMapOvr>
    <a:masterClrMapping/>
  </p:clrMapOvr>
  <p:transition spd="slow" advTm="5656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dirty="0" smtClean="0"/>
              <a:t>Объект исследования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endParaRPr lang="ru-RU" altLang="ru-RU" dirty="0" smtClean="0"/>
          </a:p>
          <a:p>
            <a:pPr eaLnBrk="1" hangingPunct="1">
              <a:lnSpc>
                <a:spcPct val="90000"/>
              </a:lnSpc>
            </a:pPr>
            <a:endParaRPr lang="ru-RU" altLang="ru-RU" dirty="0" smtClean="0"/>
          </a:p>
          <a:p>
            <a:pPr algn="ctr" eaLnBrk="1" hangingPunct="1">
              <a:lnSpc>
                <a:spcPct val="90000"/>
              </a:lnSpc>
            </a:pPr>
            <a:r>
              <a:rPr lang="ru-RU" altLang="ru-RU" dirty="0" smtClean="0"/>
              <a:t>Общественные отношения, с которыми </a:t>
            </a:r>
            <a:r>
              <a:rPr lang="ru-RU" altLang="ru-RU" b="1" dirty="0" smtClean="0"/>
              <a:t>нормы права</a:t>
            </a:r>
            <a:r>
              <a:rPr lang="ru-RU" altLang="ru-RU" dirty="0" smtClean="0"/>
              <a:t> связывают возникновение, изменение и прекращение уголовно-правовых отношений, </a:t>
            </a:r>
            <a:r>
              <a:rPr lang="ru-RU" dirty="0" smtClean="0"/>
              <a:t>когда граждане находятся в состоянии:</a:t>
            </a:r>
          </a:p>
          <a:p>
            <a:pPr algn="ctr"/>
            <a:r>
              <a:rPr lang="ru-RU" dirty="0" smtClean="0"/>
              <a:t>а) необходимой обороны;</a:t>
            </a:r>
          </a:p>
          <a:p>
            <a:pPr algn="ctr"/>
            <a:r>
              <a:rPr lang="ru-RU" dirty="0" smtClean="0"/>
              <a:t>б) причинения вреда при задержании лица, совершившего преступление;</a:t>
            </a:r>
          </a:p>
          <a:p>
            <a:pPr algn="ctr"/>
            <a:r>
              <a:rPr lang="ru-RU" dirty="0" smtClean="0"/>
              <a:t>в) крайней необходимости.</a:t>
            </a:r>
          </a:p>
          <a:p>
            <a:pPr eaLnBrk="1" hangingPunct="1">
              <a:lnSpc>
                <a:spcPct val="90000"/>
              </a:lnSpc>
            </a:pPr>
            <a:endParaRPr lang="ru-RU" altLang="ru-RU" dirty="0" smtClean="0"/>
          </a:p>
          <a:p>
            <a:pPr eaLnBrk="1" hangingPunct="1">
              <a:lnSpc>
                <a:spcPct val="90000"/>
              </a:lnSpc>
            </a:pPr>
            <a:endParaRPr lang="ru-RU" altLang="ru-RU" sz="2800" dirty="0" smtClean="0"/>
          </a:p>
        </p:txBody>
      </p:sp>
    </p:spTree>
  </p:cSld>
  <p:clrMapOvr>
    <a:masterClrMapping/>
  </p:clrMapOvr>
  <p:transition spd="slow" advTm="6921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altLang="ru-RU" sz="4800" b="1" dirty="0" smtClean="0"/>
              <a:t>Предметом исследования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</a:pPr>
            <a:endParaRPr lang="ru-RU" altLang="ru-RU" sz="3600" dirty="0" smtClean="0"/>
          </a:p>
          <a:p>
            <a:pPr eaLnBrk="1" hangingPunct="1">
              <a:lnSpc>
                <a:spcPct val="90000"/>
              </a:lnSpc>
            </a:pPr>
            <a:endParaRPr lang="ru-RU" altLang="ru-RU" sz="3600" dirty="0" smtClean="0"/>
          </a:p>
          <a:p>
            <a:pPr eaLnBrk="1" hangingPunct="1">
              <a:lnSpc>
                <a:spcPct val="90000"/>
              </a:lnSpc>
            </a:pPr>
            <a:r>
              <a:rPr lang="ru-RU" altLang="ru-RU" sz="3600" dirty="0" smtClean="0"/>
              <a:t>являются: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sz="3600" dirty="0" smtClean="0"/>
              <a:t>а) статья 45 Конституции РФ, ст.30 ФКЗ РФ «О чрезвычайном положении», статья 37 УК РФ и статья 24 ФЗ РФ «Об оружии»; 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sz="3600" dirty="0" smtClean="0"/>
              <a:t>б) научные и учебно-методические работы;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sz="3600" dirty="0" smtClean="0"/>
              <a:t>в) судебная практика по данной проблематике</a:t>
            </a:r>
            <a:r>
              <a:rPr lang="ru-RU" altLang="ru-RU" sz="2800" dirty="0" smtClean="0"/>
              <a:t>.</a:t>
            </a:r>
          </a:p>
        </p:txBody>
      </p:sp>
    </p:spTree>
  </p:cSld>
  <p:clrMapOvr>
    <a:masterClrMapping/>
  </p:clrMapOvr>
  <p:transition spd="slow" advTm="8297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b="1" kern="12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</a:t>
            </a:r>
            <a:r>
              <a:rPr lang="ru-RU" b="1" kern="1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законов и ПНПА </a:t>
            </a:r>
            <a:r>
              <a:rPr lang="ru-RU" b="1" kern="12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их юридической силе: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524000"/>
            <a:ext cx="8991600" cy="4608513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Clr>
                <a:srgbClr val="E4005C"/>
              </a:buClr>
              <a:buSzPct val="70000"/>
              <a:buFont typeface="Arial" pitchFamily="34" charset="0"/>
              <a:buChar char="•"/>
              <a:defRPr/>
            </a:pPr>
            <a:endParaRPr lang="ru-RU" sz="2800" b="1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fontAlgn="auto" hangingPunct="1">
              <a:spcAft>
                <a:spcPts val="0"/>
              </a:spcAft>
              <a:buClr>
                <a:srgbClr val="E4005C"/>
              </a:buClr>
              <a:buSzPct val="70000"/>
              <a:buFont typeface="Arial" pitchFamily="34" charset="0"/>
              <a:buChar char="•"/>
              <a:defRPr/>
            </a:pPr>
            <a:endParaRPr lang="ru-RU" b="1" dirty="0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auto" hangingPunct="1">
              <a:spcAft>
                <a:spcPts val="0"/>
              </a:spcAft>
              <a:buClr>
                <a:srgbClr val="E4005C"/>
              </a:buClr>
              <a:buSzPct val="70000"/>
              <a:buFont typeface="Arial" pitchFamily="34" charset="0"/>
              <a:buChar char="•"/>
              <a:defRPr/>
            </a:pPr>
            <a:r>
              <a:rPr lang="ru-RU" sz="28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kern="1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b="1" kern="12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Конституция </a:t>
            </a:r>
            <a:r>
              <a:rPr lang="ru-RU" sz="2800" b="1" kern="1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РФ (Ст.45 Конституции РФ)</a:t>
            </a:r>
            <a:endParaRPr lang="ru-RU" sz="2800" b="1" kern="1200" dirty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auto" hangingPunct="1">
              <a:spcAft>
                <a:spcPts val="0"/>
              </a:spcAft>
              <a:buClr>
                <a:srgbClr val="E4005C"/>
              </a:buClr>
              <a:buSzPct val="70000"/>
              <a:buFont typeface="Arial" pitchFamily="34" charset="0"/>
              <a:buChar char="•"/>
              <a:defRPr/>
            </a:pPr>
            <a:r>
              <a:rPr lang="ru-RU" sz="2800" b="1" kern="12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kern="1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800" b="1" kern="12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Федеральные конституционные законы </a:t>
            </a:r>
            <a:r>
              <a:rPr lang="ru-RU" sz="2800" b="1" kern="1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РФ (Ст.30 ФКЗ РФ «О чрезвычайном положении»)</a:t>
            </a:r>
            <a:endParaRPr lang="ru-RU" sz="2800" b="1" kern="1200" dirty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auto" hangingPunct="1">
              <a:spcAft>
                <a:spcPts val="0"/>
              </a:spcAft>
              <a:buClr>
                <a:srgbClr val="E4005C"/>
              </a:buClr>
              <a:buSzPct val="70000"/>
              <a:buFont typeface="Arial" pitchFamily="34" charset="0"/>
              <a:buChar char="•"/>
              <a:defRPr/>
            </a:pPr>
            <a:r>
              <a:rPr lang="ru-RU" sz="2800" b="1" kern="12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kern="1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800" b="1" kern="12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Федеральные законы </a:t>
            </a:r>
            <a:r>
              <a:rPr lang="ru-RU" sz="2800" b="1" kern="1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РФ (ст.37, 38 и 39 УК РФ и ст.24 ФЗ РФ «Об оружии»)</a:t>
            </a:r>
            <a:endParaRPr lang="ru-RU" sz="2800" b="1" kern="1200" dirty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auto" hangingPunct="1">
              <a:spcAft>
                <a:spcPts val="0"/>
              </a:spcAft>
              <a:buClr>
                <a:srgbClr val="E4005C"/>
              </a:buClr>
              <a:buSzPct val="70000"/>
              <a:buFont typeface="Arial" pitchFamily="34" charset="0"/>
              <a:buChar char="•"/>
              <a:defRPr/>
            </a:pPr>
            <a:r>
              <a:rPr lang="ru-RU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000" b="1" kern="1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b="1" kern="12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Указы  и распоряжения Президента РФ</a:t>
            </a:r>
          </a:p>
          <a:p>
            <a:pPr algn="ctr" eaLnBrk="1" fontAlgn="auto" hangingPunct="1">
              <a:spcAft>
                <a:spcPts val="0"/>
              </a:spcAft>
              <a:buClr>
                <a:srgbClr val="E4005C"/>
              </a:buClr>
              <a:buSzPct val="70000"/>
              <a:buFont typeface="Arial" pitchFamily="34" charset="0"/>
              <a:buChar char="•"/>
              <a:defRPr/>
            </a:pPr>
            <a:r>
              <a:rPr lang="ru-RU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000" b="1" kern="1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b="1" kern="12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Постановления и распоряжения Правительства РФ</a:t>
            </a:r>
          </a:p>
          <a:p>
            <a:pPr algn="ctr" eaLnBrk="1" fontAlgn="auto" hangingPunct="1">
              <a:spcAft>
                <a:spcPts val="0"/>
              </a:spcAft>
              <a:buClr>
                <a:srgbClr val="E4005C"/>
              </a:buClr>
              <a:buSzPct val="70000"/>
              <a:buFont typeface="Arial" pitchFamily="34" charset="0"/>
              <a:buChar char="•"/>
              <a:defRPr/>
            </a:pPr>
            <a:r>
              <a:rPr lang="ru-RU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2000" b="1" kern="1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b="1" kern="12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Ведомственные подзаконные нормативные акты</a:t>
            </a:r>
          </a:p>
          <a:p>
            <a:pPr algn="ctr" eaLnBrk="1" fontAlgn="auto" hangingPunct="1">
              <a:spcAft>
                <a:spcPts val="0"/>
              </a:spcAft>
              <a:buClr>
                <a:srgbClr val="E4005C"/>
              </a:buClr>
              <a:buSzPct val="70000"/>
              <a:buFont typeface="Arial" pitchFamily="34" charset="0"/>
              <a:buChar char="•"/>
              <a:defRPr/>
            </a:pPr>
            <a:r>
              <a:rPr lang="ru-RU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2000" b="1" kern="1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b="1" kern="12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Межведомственные подзаконные нормативные акты</a:t>
            </a:r>
            <a:endParaRPr lang="ru-RU" sz="2000" dirty="0"/>
          </a:p>
          <a:p>
            <a:pPr>
              <a:defRPr/>
            </a:pPr>
            <a:endParaRPr lang="ru-RU" sz="2000" dirty="0"/>
          </a:p>
        </p:txBody>
      </p:sp>
    </p:spTree>
  </p:cSld>
  <p:clrMapOvr>
    <a:masterClrMapping/>
  </p:clrMapOvr>
  <p:transition advTm="8938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77500" lnSpcReduction="20000"/>
          </a:bodyPr>
          <a:lstStyle/>
          <a:p>
            <a:pPr algn="ctr">
              <a:spcAft>
                <a:spcPts val="0"/>
              </a:spcAft>
            </a:pPr>
            <a:r>
              <a:rPr lang="ru-RU" sz="4800" b="1" dirty="0">
                <a:latin typeface="Times New Roman" pitchFamily="18" charset="0"/>
                <a:ea typeface="Times New Roman"/>
                <a:cs typeface="Times New Roman" pitchFamily="18" charset="0"/>
              </a:rPr>
              <a:t>План лекции</a:t>
            </a:r>
            <a:endParaRPr lang="ru-RU" sz="48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4800" b="1" dirty="0">
                <a:latin typeface="Times New Roman" pitchFamily="18" charset="0"/>
                <a:ea typeface="Times New Roman"/>
                <a:cs typeface="Times New Roman" pitchFamily="18" charset="0"/>
              </a:rPr>
              <a:t>Введение</a:t>
            </a:r>
            <a:endParaRPr lang="ru-RU" sz="48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spcAft>
                <a:spcPts val="0"/>
              </a:spcAft>
            </a:pPr>
            <a:r>
              <a:rPr lang="ru-RU" sz="4800" b="1" dirty="0">
                <a:latin typeface="Times New Roman" pitchFamily="18" charset="0"/>
                <a:ea typeface="Times New Roman"/>
                <a:cs typeface="Times New Roman" pitchFamily="18" charset="0"/>
              </a:rPr>
              <a:t>1 учебный вопрос.</a:t>
            </a:r>
            <a:r>
              <a:rPr lang="ru-RU" sz="48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Технология проектного обучения: практика, состояние, проблемы и пути совершенствования</a:t>
            </a:r>
          </a:p>
          <a:p>
            <a:pPr>
              <a:spcAft>
                <a:spcPts val="0"/>
              </a:spcAft>
            </a:pPr>
            <a:r>
              <a:rPr lang="ru-RU" sz="48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2 учебный вопрос.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Технология проектного обучения: теория, состояние, проблемы и пути совершенствования</a:t>
            </a:r>
            <a:endParaRPr lang="ru-RU" sz="48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ctr">
              <a:spcAft>
                <a:spcPts val="0"/>
              </a:spcAft>
              <a:buNone/>
            </a:pPr>
            <a:r>
              <a:rPr lang="ru-RU" sz="48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Заключение</a:t>
            </a:r>
            <a:endParaRPr lang="ru-RU" sz="48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631657414"/>
      </p:ext>
    </p:extLst>
  </p:cSld>
  <p:clrMapOvr>
    <a:masterClrMapping/>
  </p:clrMapOvr>
  <p:transition advTm="7282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altLang="ru-RU" b="1" smtClean="0"/>
              <a:t>Объект и предмет исследования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endParaRPr lang="ru-RU" altLang="ru-RU" dirty="0" smtClean="0"/>
          </a:p>
          <a:p>
            <a:pPr eaLnBrk="1" hangingPunct="1">
              <a:lnSpc>
                <a:spcPct val="90000"/>
              </a:lnSpc>
            </a:pPr>
            <a:endParaRPr lang="ru-RU" altLang="ru-RU" dirty="0" smtClean="0"/>
          </a:p>
          <a:p>
            <a:pPr algn="ctr" eaLnBrk="1" hangingPunct="1">
              <a:lnSpc>
                <a:spcPct val="90000"/>
              </a:lnSpc>
            </a:pPr>
            <a:r>
              <a:rPr lang="ru-RU" altLang="ru-RU" dirty="0" smtClean="0"/>
              <a:t>Общественные отношения, с которыми </a:t>
            </a:r>
            <a:r>
              <a:rPr lang="ru-RU" altLang="ru-RU" b="1" dirty="0" smtClean="0"/>
              <a:t>нормы права</a:t>
            </a:r>
            <a:r>
              <a:rPr lang="ru-RU" altLang="ru-RU" dirty="0" smtClean="0"/>
              <a:t> связывают возникновение, изменение и прекращение административно-правовых и  уголовно-правовых отношений: 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dirty="0" smtClean="0"/>
              <a:t>а) ст.37 Конституции РФ, ст.217 ТК РФ, ст.5.27.1 </a:t>
            </a:r>
            <a:r>
              <a:rPr lang="ru-RU" altLang="ru-RU" dirty="0" err="1" smtClean="0"/>
              <a:t>КоАП</a:t>
            </a:r>
            <a:r>
              <a:rPr lang="ru-RU" altLang="ru-RU" dirty="0" smtClean="0"/>
              <a:t> РФ, ст.143 УК РФ;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dirty="0" smtClean="0"/>
              <a:t>б) научные и учебно-методические работы по охране труда; 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dirty="0" smtClean="0"/>
              <a:t>в) судебная практика по данной проблематике.</a:t>
            </a:r>
          </a:p>
          <a:p>
            <a:pPr eaLnBrk="1" hangingPunct="1">
              <a:lnSpc>
                <a:spcPct val="90000"/>
              </a:lnSpc>
            </a:pPr>
            <a:endParaRPr lang="ru-RU" altLang="ru-RU" sz="2800" dirty="0" smtClean="0"/>
          </a:p>
        </p:txBody>
      </p:sp>
    </p:spTree>
  </p:cSld>
  <p:clrMapOvr>
    <a:masterClrMapping/>
  </p:clrMapOvr>
  <p:transition spd="slow" advTm="489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altLang="ru-RU" b="1" smtClean="0"/>
              <a:t>Выдвижение гипотез исследования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80000"/>
              </a:lnSpc>
            </a:pPr>
            <a:endParaRPr lang="ru-RU" altLang="ru-RU" sz="2400" b="1" dirty="0" smtClean="0"/>
          </a:p>
          <a:p>
            <a:pPr eaLnBrk="1" hangingPunct="1">
              <a:lnSpc>
                <a:spcPct val="80000"/>
              </a:lnSpc>
            </a:pPr>
            <a:endParaRPr lang="ru-RU" altLang="ru-RU" sz="2400" b="1" dirty="0" smtClean="0"/>
          </a:p>
          <a:p>
            <a:pPr eaLnBrk="1" hangingPunct="1">
              <a:lnSpc>
                <a:spcPct val="80000"/>
              </a:lnSpc>
            </a:pPr>
            <a:endParaRPr lang="ru-RU" altLang="ru-RU" sz="2400" b="1" dirty="0" smtClean="0"/>
          </a:p>
          <a:p>
            <a:pPr algn="ctr" eaLnBrk="1" hangingPunct="1">
              <a:lnSpc>
                <a:spcPct val="80000"/>
              </a:lnSpc>
            </a:pPr>
            <a:r>
              <a:rPr lang="ru-RU" altLang="ru-RU" sz="2400" b="1" dirty="0" smtClean="0"/>
              <a:t>ИСХОДНАЯ ГИПОТЕЗА ИССЛЕДОВАНИЯ.</a:t>
            </a:r>
            <a:r>
              <a:rPr lang="ru-RU" altLang="ru-RU" sz="2400" dirty="0" smtClean="0"/>
              <a:t> Правомерность применения силы прямо пропорциональны уровню профессиональной </a:t>
            </a:r>
            <a:r>
              <a:rPr lang="ru-RU" altLang="ru-RU" sz="2400" dirty="0" err="1" smtClean="0"/>
              <a:t>обученности</a:t>
            </a:r>
            <a:r>
              <a:rPr lang="ru-RU" altLang="ru-RU" sz="2400" dirty="0" smtClean="0"/>
              <a:t> и психологической подготовленности граждан по данной проблематике.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400" dirty="0" smtClean="0"/>
              <a:t>       </a:t>
            </a:r>
            <a:r>
              <a:rPr lang="ru-RU" altLang="ru-RU" sz="2400" b="1" dirty="0" smtClean="0"/>
              <a:t>ЧАСТНЫЕ ГИПОТЕЗЫ ИССЛЕДОВАНИЯ:</a:t>
            </a:r>
            <a:endParaRPr lang="ru-RU" altLang="ru-RU" sz="2400" dirty="0" smtClean="0"/>
          </a:p>
          <a:p>
            <a:pPr algn="ctr" eaLnBrk="1" hangingPunct="1">
              <a:lnSpc>
                <a:spcPct val="80000"/>
              </a:lnSpc>
            </a:pPr>
            <a:r>
              <a:rPr lang="ru-RU" altLang="ru-RU" sz="2400" dirty="0" smtClean="0"/>
              <a:t>       а) динамика криминального конфликта находится в прямой зависимости от уровня профессионального мастерства граждан к действиям по пресечению криминальных конфликтов;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400" dirty="0" smtClean="0"/>
              <a:t>       б) статья 45 Конституции РФ, статья 37 УК РФ и статья 24 ФЗ РФ «Об оружии» находятся в тесной диалектической взаимозависимости и взаимосвязи между собой. Суды при уголовно-правовой оценке применения силы гражданами, в конечном счете, руководствуются </a:t>
            </a:r>
            <a:r>
              <a:rPr lang="ru-RU" altLang="ru-RU" sz="2400" b="1" dirty="0" smtClean="0"/>
              <a:t>статьей 45 Конституции РФ, статьей 37 УК РФ</a:t>
            </a:r>
            <a:r>
              <a:rPr lang="ru-RU" altLang="ru-RU" sz="2400" dirty="0" smtClean="0"/>
              <a:t> и судебной практикой по данной проблематике, а </a:t>
            </a:r>
            <a:r>
              <a:rPr lang="ru-RU" altLang="ru-RU" sz="2400" b="1" dirty="0" smtClean="0"/>
              <a:t>не ФЗ РФ «Об оружии».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800" dirty="0" smtClean="0"/>
              <a:t> </a:t>
            </a:r>
          </a:p>
        </p:txBody>
      </p:sp>
    </p:spTree>
  </p:cSld>
  <p:clrMapOvr>
    <a:masterClrMapping/>
  </p:clrMapOvr>
  <p:transition spd="slow" advTm="8375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sz="3600" b="1" dirty="0" smtClean="0"/>
              <a:t>Выдвижение гипотез исследования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80000"/>
              </a:lnSpc>
            </a:pPr>
            <a:endParaRPr lang="ru-RU" altLang="ru-RU" sz="2800" b="1" dirty="0" smtClean="0"/>
          </a:p>
          <a:p>
            <a:pPr algn="ctr" eaLnBrk="1" hangingPunct="1">
              <a:lnSpc>
                <a:spcPct val="80000"/>
              </a:lnSpc>
            </a:pPr>
            <a:r>
              <a:rPr lang="ru-RU" altLang="ru-RU" sz="2800" b="1" dirty="0" smtClean="0"/>
              <a:t>ИСХОДНАЯ ГИПОТЕЗА ИССЛЕДОВАНИЯ. </a:t>
            </a:r>
            <a:r>
              <a:rPr lang="ru-RU" altLang="ru-RU" sz="2800" dirty="0" smtClean="0"/>
              <a:t>Жизнь и здоровье учителей и школьников прямо пропорциональны уровню знаний, навыков и умений по охране труда у школьников и учителей образовательных организаций.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800" dirty="0" smtClean="0"/>
              <a:t>       </a:t>
            </a:r>
            <a:r>
              <a:rPr lang="ru-RU" altLang="ru-RU" sz="2800" b="1" dirty="0" smtClean="0"/>
              <a:t>ЧАСТНЫЕ ГИПОТЕЗЫ ИССЛЕДОВАНИЯ: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800" dirty="0" smtClean="0"/>
              <a:t>а) травматизм находится в прямой зависимости от уровня знаний, навыков и умений у учителей и школьников по охране труда;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800" dirty="0" smtClean="0"/>
              <a:t>б) процесс формирования знаний, навыков и умений у школьников по охране труда - это одно из основных направлений профилактики травматизма в образовательных организациях.</a:t>
            </a:r>
          </a:p>
        </p:txBody>
      </p:sp>
    </p:spTree>
  </p:cSld>
  <p:clrMapOvr>
    <a:masterClrMapping/>
  </p:clrMapOvr>
  <p:transition spd="slow" advTm="7125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altLang="ru-RU" sz="4800" b="1" dirty="0" smtClean="0"/>
              <a:t/>
            </a:r>
            <a:br>
              <a:rPr lang="ru-RU" altLang="ru-RU" sz="4800" b="1" dirty="0" smtClean="0"/>
            </a:br>
            <a:r>
              <a:rPr lang="ru-RU" altLang="ru-RU" sz="4800" b="1" dirty="0" smtClean="0"/>
              <a:t>ЦЕЛЬ ИССЛЕДОВАНИЯ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eaLnBrk="1" hangingPunct="1"/>
            <a:endParaRPr lang="ru-RU" altLang="ru-RU" sz="3600" dirty="0" smtClean="0"/>
          </a:p>
          <a:p>
            <a:pPr algn="ctr" eaLnBrk="1" hangingPunct="1"/>
            <a:r>
              <a:rPr lang="ru-RU" altLang="ru-RU" sz="3600" dirty="0" smtClean="0"/>
              <a:t>Разработать </a:t>
            </a:r>
            <a:r>
              <a:rPr lang="ru-RU" altLang="ru-RU" sz="3600" b="1" dirty="0" smtClean="0"/>
              <a:t>систему предложений (изменения и дополнения  в ФЗ РФ</a:t>
            </a:r>
            <a:r>
              <a:rPr lang="ru-RU" altLang="ru-RU" sz="3600" dirty="0" smtClean="0"/>
              <a:t>, </a:t>
            </a:r>
            <a:r>
              <a:rPr lang="ru-RU" altLang="ru-RU" sz="3600" b="1" dirty="0" smtClean="0"/>
              <a:t>проекты ФЗ РФ</a:t>
            </a:r>
            <a:r>
              <a:rPr lang="ru-RU" altLang="ru-RU" sz="3600" dirty="0" smtClean="0"/>
              <a:t>), направленных на развитие теории и практики правомерного применения силы гражданами в состоянии необходимой обороны.</a:t>
            </a:r>
          </a:p>
        </p:txBody>
      </p:sp>
    </p:spTree>
  </p:cSld>
  <p:clrMapOvr>
    <a:masterClrMapping/>
  </p:clrMapOvr>
  <p:transition spd="slow" advTm="6906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836712"/>
            <a:ext cx="8229600" cy="72008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4800" b="1" dirty="0" smtClean="0"/>
              <a:t/>
            </a:r>
            <a:br>
              <a:rPr lang="ru-RU" altLang="ru-RU" sz="4800" b="1" dirty="0" smtClean="0"/>
            </a:br>
            <a:r>
              <a:rPr lang="ru-RU" altLang="ru-RU" sz="4800" b="1" dirty="0" smtClean="0"/>
              <a:t>ЦЕЛЬ ИССЛЕДОВАНИЯ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/>
            <a:r>
              <a:rPr lang="ru-RU" altLang="ru-RU" sz="4000" dirty="0" smtClean="0"/>
              <a:t>Разработать </a:t>
            </a:r>
            <a:r>
              <a:rPr lang="ru-RU" altLang="ru-RU" sz="4000" b="1" dirty="0" smtClean="0"/>
              <a:t>систему предложений (изменения и дополнения  в ФЗ РФ</a:t>
            </a:r>
            <a:r>
              <a:rPr lang="ru-RU" altLang="ru-RU" sz="4000" dirty="0" smtClean="0"/>
              <a:t>, </a:t>
            </a:r>
            <a:r>
              <a:rPr lang="ru-RU" altLang="ru-RU" sz="4000" b="1" dirty="0" smtClean="0"/>
              <a:t>проекты ФЗ РФ</a:t>
            </a:r>
            <a:r>
              <a:rPr lang="ru-RU" altLang="ru-RU" sz="4000" dirty="0" smtClean="0"/>
              <a:t>), направленных на снижение уровня детского травматизма</a:t>
            </a:r>
            <a:r>
              <a:rPr lang="ru-RU" altLang="ru-RU" sz="4800" dirty="0" smtClean="0"/>
              <a:t>.</a:t>
            </a:r>
          </a:p>
        </p:txBody>
      </p:sp>
    </p:spTree>
  </p:cSld>
  <p:clrMapOvr>
    <a:masterClrMapping/>
  </p:clrMapOvr>
  <p:transition spd="slow" advTm="4485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altLang="ru-RU" b="1" dirty="0" smtClean="0"/>
              <a:t/>
            </a:r>
            <a:br>
              <a:rPr lang="ru-RU" altLang="ru-RU" b="1" dirty="0" smtClean="0"/>
            </a:br>
            <a:r>
              <a:rPr lang="ru-RU" altLang="ru-RU" b="1" dirty="0" smtClean="0"/>
              <a:t>ЗАДАЧИ ИССЛЕДОВАНИЯ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</a:pPr>
            <a:endParaRPr lang="ru-RU" altLang="ru-RU" dirty="0" smtClean="0"/>
          </a:p>
          <a:p>
            <a:pPr algn="ctr" eaLnBrk="1" hangingPunct="1">
              <a:lnSpc>
                <a:spcPct val="80000"/>
              </a:lnSpc>
            </a:pPr>
            <a:r>
              <a:rPr lang="ru-RU" altLang="ru-RU" dirty="0" smtClean="0"/>
              <a:t>ДЛЯ ДОСТИЖЕНИЯ ЭТОЙ</a:t>
            </a:r>
            <a:r>
              <a:rPr lang="ru-RU" altLang="ru-RU" b="1" dirty="0" smtClean="0"/>
              <a:t> ЦЕЛИ </a:t>
            </a:r>
            <a:r>
              <a:rPr lang="ru-RU" altLang="ru-RU" dirty="0" smtClean="0"/>
              <a:t>В РАБОТЕ</a:t>
            </a:r>
            <a:r>
              <a:rPr lang="ru-RU" altLang="ru-RU" b="1" dirty="0" smtClean="0"/>
              <a:t> ПРЕДПРИНЯТЫ ПОПЫТКИ </a:t>
            </a:r>
            <a:r>
              <a:rPr lang="ru-RU" altLang="ru-RU" dirty="0" smtClean="0"/>
              <a:t>РЕШЕНИЯ СЛЕДУЮЩИХ ОСНОВНЫХ ИССЛЕДОВАТЕЛЬСКИХ</a:t>
            </a:r>
            <a:r>
              <a:rPr lang="ru-RU" altLang="ru-RU" b="1" dirty="0" smtClean="0"/>
              <a:t> ЗАДАЧ:</a:t>
            </a:r>
            <a:endParaRPr lang="ru-RU" altLang="ru-RU" dirty="0" smtClean="0"/>
          </a:p>
          <a:p>
            <a:pPr algn="ctr" eaLnBrk="1" hangingPunct="1">
              <a:lnSpc>
                <a:spcPct val="80000"/>
              </a:lnSpc>
            </a:pPr>
            <a:r>
              <a:rPr lang="ru-RU" altLang="ru-RU" dirty="0" smtClean="0"/>
              <a:t>- проанализировать </a:t>
            </a:r>
            <a:r>
              <a:rPr lang="ru-RU" altLang="ru-RU" b="1" dirty="0" smtClean="0"/>
              <a:t>научные и учебно-методические работы</a:t>
            </a:r>
            <a:r>
              <a:rPr lang="ru-RU" altLang="ru-RU" dirty="0" smtClean="0"/>
              <a:t> по данной проблематике;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dirty="0" smtClean="0"/>
              <a:t>- проанализировать статью 45 Конституции РФ, статью 37 УК РФ, статью 24 ФЗ РФ «Об оружии» и судебную практику по данной проблематике </a:t>
            </a:r>
          </a:p>
        </p:txBody>
      </p:sp>
    </p:spTree>
  </p:cSld>
  <p:clrMapOvr>
    <a:masterClrMapping/>
  </p:clrMapOvr>
  <p:transition spd="slow" advTm="6672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altLang="ru-RU" b="1" dirty="0" smtClean="0"/>
              <a:t/>
            </a:r>
            <a:br>
              <a:rPr lang="ru-RU" altLang="ru-RU" b="1" dirty="0" smtClean="0"/>
            </a:br>
            <a:r>
              <a:rPr lang="ru-RU" altLang="ru-RU" b="1" dirty="0" smtClean="0"/>
              <a:t>ЗАДАЧИ ИССЛЕДОВАНИЯ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12776"/>
            <a:ext cx="8229600" cy="4713387"/>
          </a:xfrm>
        </p:spPr>
        <p:txBody>
          <a:bodyPr>
            <a:noAutofit/>
          </a:bodyPr>
          <a:lstStyle/>
          <a:p>
            <a:pPr eaLnBrk="1" hangingPunct="1"/>
            <a:endParaRPr lang="ru-RU" altLang="ru-RU" dirty="0" smtClean="0"/>
          </a:p>
          <a:p>
            <a:pPr eaLnBrk="1" hangingPunct="1"/>
            <a:endParaRPr lang="ru-RU" altLang="ru-RU" dirty="0" smtClean="0"/>
          </a:p>
          <a:p>
            <a:pPr algn="ctr" eaLnBrk="1" hangingPunct="1"/>
            <a:r>
              <a:rPr lang="ru-RU" altLang="ru-RU" dirty="0" smtClean="0"/>
              <a:t>ДЛЯ ДОСТИЖЕНИЯ ЭТОЙ</a:t>
            </a:r>
            <a:r>
              <a:rPr lang="ru-RU" altLang="ru-RU" b="1" dirty="0" smtClean="0"/>
              <a:t> ЦЕЛИ </a:t>
            </a:r>
            <a:r>
              <a:rPr lang="ru-RU" altLang="ru-RU" dirty="0" smtClean="0"/>
              <a:t>В РАБОТЕ</a:t>
            </a:r>
            <a:r>
              <a:rPr lang="ru-RU" altLang="ru-RU" b="1" dirty="0" smtClean="0"/>
              <a:t> ПРЕДПРИНЯТЫ ПОПЫТКИ </a:t>
            </a:r>
            <a:r>
              <a:rPr lang="ru-RU" altLang="ru-RU" dirty="0" smtClean="0"/>
              <a:t>РЕШЕНИЯ СЛЕДУЮЩИХ ОСНОВНЫХ</a:t>
            </a:r>
            <a:r>
              <a:rPr lang="ru-RU" altLang="ru-RU" b="1" dirty="0" smtClean="0"/>
              <a:t> </a:t>
            </a:r>
            <a:r>
              <a:rPr lang="ru-RU" altLang="ru-RU" dirty="0" smtClean="0"/>
              <a:t>ИССЛЕДОВАТЕЛЬСКИХ</a:t>
            </a:r>
            <a:r>
              <a:rPr lang="ru-RU" altLang="ru-RU" b="1" dirty="0" smtClean="0"/>
              <a:t> ЗАДАЧ:</a:t>
            </a:r>
            <a:endParaRPr lang="ru-RU" altLang="ru-RU" dirty="0" smtClean="0"/>
          </a:p>
          <a:p>
            <a:pPr algn="ctr" eaLnBrk="1" hangingPunct="1"/>
            <a:r>
              <a:rPr lang="ru-RU" altLang="ru-RU" dirty="0" smtClean="0"/>
              <a:t>  - проанализировать </a:t>
            </a:r>
            <a:r>
              <a:rPr lang="ru-RU" altLang="ru-RU" b="1" dirty="0" smtClean="0"/>
              <a:t>научные и учебно-методические работы</a:t>
            </a:r>
            <a:r>
              <a:rPr lang="ru-RU" altLang="ru-RU" dirty="0" smtClean="0"/>
              <a:t> по охране труда;</a:t>
            </a:r>
          </a:p>
          <a:p>
            <a:pPr algn="ctr" eaLnBrk="1" hangingPunct="1"/>
            <a:r>
              <a:rPr lang="ru-RU" altLang="ru-RU" dirty="0" smtClean="0"/>
              <a:t>  - проанализировать ст.37 Конституции РФ, ст.217 ТК РФ, ст.5.27.1 </a:t>
            </a:r>
            <a:r>
              <a:rPr lang="ru-RU" altLang="ru-RU" dirty="0" err="1" smtClean="0"/>
              <a:t>КоАП</a:t>
            </a:r>
            <a:r>
              <a:rPr lang="ru-RU" altLang="ru-RU" dirty="0" smtClean="0"/>
              <a:t> РФ, ст.143 УК РФ, ст.41 ФЗ РФ «Об образовании»;</a:t>
            </a:r>
          </a:p>
        </p:txBody>
      </p:sp>
    </p:spTree>
  </p:cSld>
  <p:clrMapOvr>
    <a:masterClrMapping/>
  </p:clrMapOvr>
  <p:transition spd="slow" advTm="5391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altLang="ru-RU" b="1" dirty="0" smtClean="0"/>
              <a:t/>
            </a:r>
            <a:br>
              <a:rPr lang="ru-RU" altLang="ru-RU" b="1" dirty="0" smtClean="0"/>
            </a:br>
            <a:r>
              <a:rPr lang="ru-RU" altLang="ru-RU" b="1" dirty="0" smtClean="0"/>
              <a:t>Выбор методов исследования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lnSpc>
                <a:spcPct val="90000"/>
              </a:lnSpc>
            </a:pPr>
            <a:r>
              <a:rPr lang="ru-RU" altLang="ru-RU" sz="2800" dirty="0" smtClean="0"/>
              <a:t>Для проверки гипотез, реализации цели и основных задач исследования использовался </a:t>
            </a:r>
            <a:r>
              <a:rPr lang="ru-RU" altLang="ru-RU" sz="2800" b="1" dirty="0" smtClean="0"/>
              <a:t>комплекс методов</a:t>
            </a:r>
            <a:r>
              <a:rPr lang="ru-RU" altLang="ru-RU" sz="2800" dirty="0" smtClean="0"/>
              <a:t>: </a:t>
            </a:r>
            <a:r>
              <a:rPr lang="ru-RU" altLang="ru-RU" sz="2800" b="1" dirty="0" smtClean="0"/>
              <a:t>анкетный опрос</a:t>
            </a:r>
            <a:r>
              <a:rPr lang="ru-RU" altLang="ru-RU" sz="2800" dirty="0" smtClean="0"/>
              <a:t> граждан РФ, </a:t>
            </a:r>
            <a:r>
              <a:rPr lang="ru-RU" altLang="ru-RU" sz="2800" b="1" dirty="0" smtClean="0"/>
              <a:t>экспертный опрос</a:t>
            </a:r>
            <a:r>
              <a:rPr lang="ru-RU" altLang="ru-RU" sz="2800" dirty="0" smtClean="0"/>
              <a:t> сотрудников правоохранительных органов, </a:t>
            </a:r>
            <a:r>
              <a:rPr lang="ru-RU" altLang="ru-RU" sz="2800" b="1" dirty="0" smtClean="0"/>
              <a:t>статистический метод, анализ документов, интервью, включенное наблюдение, сравнительно-правовой метод, формально-юридический метод, метод решения конкретных юридических конфликтов.</a:t>
            </a:r>
          </a:p>
        </p:txBody>
      </p:sp>
    </p:spTree>
  </p:cSld>
  <p:clrMapOvr>
    <a:masterClrMapping/>
  </p:clrMapOvr>
  <p:transition spd="slow" advTm="8875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20688"/>
            <a:ext cx="8229600" cy="7969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3600" b="1" dirty="0" smtClean="0"/>
              <a:t/>
            </a:r>
            <a:br>
              <a:rPr lang="ru-RU" altLang="ru-RU" sz="3600" b="1" dirty="0" smtClean="0"/>
            </a:br>
            <a:r>
              <a:rPr lang="ru-RU" altLang="ru-RU" sz="3600" b="1" dirty="0" smtClean="0"/>
              <a:t>НАУЧНАЯ НОВИЗНА ИССЛЕДОВАНИЯ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algn="ctr" eaLnBrk="1" hangingPunct="1">
              <a:lnSpc>
                <a:spcPct val="90000"/>
              </a:lnSpc>
            </a:pPr>
            <a:r>
              <a:rPr lang="ru-RU" altLang="ru-RU" sz="2400" b="1" dirty="0" smtClean="0"/>
              <a:t>НАУЧНАЯ НОВИЗНА ИССЛЕДОВАНИЯ</a:t>
            </a:r>
            <a:r>
              <a:rPr lang="ru-RU" altLang="ru-RU" sz="2400" dirty="0" smtClean="0"/>
              <a:t> состоит в том, что </a:t>
            </a:r>
            <a:r>
              <a:rPr lang="ru-RU" altLang="ru-RU" sz="2400" b="1" dirty="0" smtClean="0"/>
              <a:t>впервые </a:t>
            </a:r>
            <a:r>
              <a:rPr lang="ru-RU" altLang="ru-RU" sz="2400" dirty="0" smtClean="0"/>
              <a:t>раскрываются юридические основания, порядок, цель и юридические условия правомерности применения силы граждан РФ для состояния необходимой обороны</a:t>
            </a:r>
            <a:r>
              <a:rPr lang="ru-RU" altLang="ru-RU" sz="2400" b="1" dirty="0" smtClean="0"/>
              <a:t>(изменения и дополнения  в ФЗ РФ</a:t>
            </a:r>
            <a:r>
              <a:rPr lang="ru-RU" altLang="ru-RU" sz="2400" dirty="0" smtClean="0"/>
              <a:t>, </a:t>
            </a:r>
            <a:r>
              <a:rPr lang="ru-RU" altLang="ru-RU" sz="2400" b="1" dirty="0" smtClean="0"/>
              <a:t>проекты ФЗ РФ</a:t>
            </a:r>
            <a:r>
              <a:rPr lang="ru-RU" altLang="ru-RU" sz="2400" dirty="0" smtClean="0"/>
              <a:t>).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sz="2400" dirty="0" smtClean="0"/>
              <a:t>       В </a:t>
            </a:r>
            <a:r>
              <a:rPr lang="ru-RU" altLang="ru-RU" sz="2400" b="1" dirty="0" smtClean="0"/>
              <a:t>научный оборот вводятся понятия</a:t>
            </a:r>
            <a:r>
              <a:rPr lang="ru-RU" altLang="ru-RU" sz="2400" dirty="0" smtClean="0"/>
              <a:t> по исследуемой проблематике на основе нового нормативного и эмпирического материала. Обоснованность и достоверность результатов исследования обеспечивались комплексным применением различных методов исследования.</a:t>
            </a:r>
          </a:p>
        </p:txBody>
      </p:sp>
    </p:spTree>
  </p:cSld>
  <p:clrMapOvr>
    <a:masterClrMapping/>
  </p:clrMapOvr>
  <p:transition spd="slow" advTm="7875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43000"/>
            <a:ext cx="8229600" cy="1349896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sz="3600" b="1" dirty="0" smtClean="0"/>
              <a:t/>
            </a:r>
            <a:br>
              <a:rPr lang="ru-RU" altLang="ru-RU" sz="3600" b="1" dirty="0" smtClean="0"/>
            </a:br>
            <a:r>
              <a:rPr lang="ru-RU" altLang="ru-RU" sz="3600" b="1" dirty="0" smtClean="0"/>
              <a:t>ТЕОРЕТИЧЕСКАЯ ЗНАЧИМОСТЬ ИССЛЕДОВАНИЯ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z="3600" dirty="0" smtClean="0"/>
          </a:p>
          <a:p>
            <a:pPr algn="ctr" eaLnBrk="1" hangingPunct="1"/>
            <a:r>
              <a:rPr lang="ru-RU" altLang="ru-RU" sz="3600" dirty="0" smtClean="0"/>
              <a:t>заключается в том, что разработаны единые (общие) правовые универсальные критерии для  всех граждан РФ </a:t>
            </a:r>
            <a:r>
              <a:rPr lang="ru-RU" altLang="ru-RU" sz="3600" b="1" dirty="0" smtClean="0"/>
              <a:t>(изменения и дополнения  в ФЗ РФ</a:t>
            </a:r>
            <a:r>
              <a:rPr lang="ru-RU" altLang="ru-RU" sz="3600" dirty="0" smtClean="0"/>
              <a:t>, </a:t>
            </a:r>
            <a:r>
              <a:rPr lang="ru-RU" altLang="ru-RU" sz="3600" b="1" dirty="0" smtClean="0"/>
              <a:t>проекты ФЗ РФ</a:t>
            </a:r>
            <a:r>
              <a:rPr lang="ru-RU" altLang="ru-RU" sz="3600" dirty="0" smtClean="0"/>
              <a:t>).</a:t>
            </a:r>
          </a:p>
        </p:txBody>
      </p:sp>
    </p:spTree>
  </p:cSld>
  <p:clrMapOvr>
    <a:masterClrMapping/>
  </p:clrMapOvr>
  <p:transition spd="slow" advTm="7656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836712"/>
            <a:ext cx="8568952" cy="5289451"/>
          </a:xfrm>
        </p:spPr>
        <p:txBody>
          <a:bodyPr>
            <a:normAutofit fontScale="70000" lnSpcReduction="20000"/>
          </a:bodyPr>
          <a:lstStyle/>
          <a:p>
            <a:pPr algn="ctr"/>
            <a:endParaRPr lang="ru-RU" sz="3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Методы обучения: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 рассказ, объяснение, метод проблемного изложения учебного материала, просмотр видеороликов, работа с нормативными правовыми актами РФ.</a:t>
            </a:r>
          </a:p>
          <a:p>
            <a:pPr algn="ctr"/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Средства обучения: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 компьютер, </a:t>
            </a:r>
            <a:r>
              <a:rPr lang="ru-RU" sz="3400" dirty="0" err="1" smtClean="0">
                <a:latin typeface="Times New Roman" pitchFamily="18" charset="0"/>
                <a:cs typeface="Times New Roman" pitchFamily="18" charset="0"/>
              </a:rPr>
              <a:t>мультимедийный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 проектор, учебник, опорный конспект урока – лекции, Консультант Плюс - справочно-правовая система по законодательству России, ГАРАНТ -  Информационно – правовой портал. Справочно-правовая система по законодательству России, телеканал НТВ. Передача ЧП, правовые информационные ресурсы в сети Интернет,  Интернет-портал "Авторское право в России", Интернет-ресурсы по  праву.</a:t>
            </a:r>
          </a:p>
          <a:p>
            <a:pPr algn="ctr"/>
            <a:r>
              <a:rPr lang="ru-RU" sz="3400" b="1" dirty="0" err="1" smtClean="0">
                <a:latin typeface="Times New Roman" pitchFamily="18" charset="0"/>
                <a:cs typeface="Times New Roman" pitchFamily="18" charset="0"/>
              </a:rPr>
              <a:t>Межпредметные</a:t>
            </a: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 связи: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 Конституционное право РФ, Уголовное право РФ, Административное право РФ, криминология, юридическая психология, юридическая </a:t>
            </a:r>
            <a:r>
              <a:rPr lang="ru-RU" sz="3400" dirty="0" err="1" smtClean="0">
                <a:latin typeface="Times New Roman" pitchFamily="18" charset="0"/>
                <a:cs typeface="Times New Roman" pitchFamily="18" charset="0"/>
              </a:rPr>
              <a:t>конфликтология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advTm="3922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43000"/>
            <a:ext cx="8229600" cy="1277888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sz="3600" b="1" dirty="0" smtClean="0"/>
              <a:t/>
            </a:r>
            <a:br>
              <a:rPr lang="ru-RU" altLang="ru-RU" sz="3600" b="1" dirty="0" smtClean="0"/>
            </a:br>
            <a:r>
              <a:rPr lang="ru-RU" altLang="ru-RU" sz="3600" b="1" dirty="0" smtClean="0"/>
              <a:t>ПРАКТИЧЕСКАЯ ЗНАЧИМОСТЬ ИССЛЕДОВАНИЯ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endParaRPr lang="ru-RU" altLang="ru-RU" sz="2800" dirty="0" smtClean="0"/>
          </a:p>
          <a:p>
            <a:pPr algn="ctr" eaLnBrk="1" hangingPunct="1">
              <a:lnSpc>
                <a:spcPct val="90000"/>
              </a:lnSpc>
            </a:pPr>
            <a:r>
              <a:rPr lang="ru-RU" altLang="ru-RU" sz="2800" dirty="0" smtClean="0"/>
              <a:t>заключается в том, что результаты исследования могут быть использованы: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sz="2800" dirty="0" smtClean="0"/>
              <a:t>       а) </a:t>
            </a:r>
            <a:r>
              <a:rPr lang="ru-RU" altLang="ru-RU" sz="2800" b="1" dirty="0" smtClean="0"/>
              <a:t>в законотворческой деятельности</a:t>
            </a:r>
            <a:r>
              <a:rPr lang="ru-RU" altLang="ru-RU" sz="2800" dirty="0" smtClean="0"/>
              <a:t> по совершенствованию действующего законодательства РФ по теме исследования;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sz="2800" dirty="0" smtClean="0"/>
              <a:t>       б) </a:t>
            </a:r>
            <a:r>
              <a:rPr lang="ru-RU" altLang="ru-RU" sz="2800" b="1" dirty="0" smtClean="0"/>
              <a:t>в правоохранительной деятельности</a:t>
            </a:r>
            <a:r>
              <a:rPr lang="ru-RU" altLang="ru-RU" sz="2800" dirty="0" smtClean="0"/>
              <a:t> при уголовно-правовой оценке фактов применения силы граждан в состоянии необходимой обороны;</a:t>
            </a:r>
          </a:p>
        </p:txBody>
      </p:sp>
    </p:spTree>
  </p:cSld>
  <p:clrMapOvr>
    <a:masterClrMapping/>
  </p:clrMapOvr>
  <p:transition spd="slow" advTm="10312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altLang="ru-RU" sz="3600" b="1" dirty="0" smtClean="0"/>
              <a:t/>
            </a:r>
            <a:br>
              <a:rPr lang="ru-RU" altLang="ru-RU" sz="3600" b="1" dirty="0" smtClean="0"/>
            </a:br>
            <a:r>
              <a:rPr lang="ru-RU" altLang="ru-RU" sz="3100" b="1" dirty="0" smtClean="0"/>
              <a:t>ПРАКТИЧЕСКАЯ ЗНАЧИМОСТЬ ИССЛЕДОВАНИЯ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40768"/>
            <a:ext cx="8229600" cy="4785395"/>
          </a:xfrm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</a:pPr>
            <a:r>
              <a:rPr lang="ru-RU" altLang="ru-RU" sz="2800" dirty="0" smtClean="0"/>
              <a:t> </a:t>
            </a:r>
          </a:p>
          <a:p>
            <a:pPr eaLnBrk="1" hangingPunct="1">
              <a:lnSpc>
                <a:spcPct val="90000"/>
              </a:lnSpc>
            </a:pPr>
            <a:endParaRPr lang="ru-RU" altLang="ru-RU" dirty="0" smtClean="0"/>
          </a:p>
          <a:p>
            <a:pPr algn="ctr" eaLnBrk="1" hangingPunct="1">
              <a:lnSpc>
                <a:spcPct val="90000"/>
              </a:lnSpc>
            </a:pPr>
            <a:r>
              <a:rPr lang="ru-RU" altLang="ru-RU" sz="2800" dirty="0" smtClean="0"/>
              <a:t>в) </a:t>
            </a:r>
            <a:r>
              <a:rPr lang="ru-RU" altLang="ru-RU" sz="2800" b="1" dirty="0" err="1" smtClean="0"/>
              <a:t>в</a:t>
            </a:r>
            <a:r>
              <a:rPr lang="ru-RU" altLang="ru-RU" sz="2800" b="1" dirty="0" smtClean="0"/>
              <a:t> педагогической деятельности</a:t>
            </a:r>
            <a:r>
              <a:rPr lang="ru-RU" altLang="ru-RU" sz="2800" dirty="0" smtClean="0"/>
              <a:t> в образовательных организациях в процессе преподавания Конституционного права РФ, Административного права РФ, Уголовного права;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sz="2800" dirty="0" smtClean="0"/>
              <a:t> г) </a:t>
            </a:r>
            <a:r>
              <a:rPr lang="ru-RU" altLang="ru-RU" sz="2800" b="1" dirty="0" smtClean="0"/>
              <a:t>в научно- исследовательской работе</a:t>
            </a:r>
            <a:r>
              <a:rPr lang="ru-RU" altLang="ru-RU" sz="2800" dirty="0" smtClean="0"/>
              <a:t> при дальнейшей разработке уголовно-правового и административно-правового обеспечения гарантий личной физической безопасности вооружённых граждан, которые приняли решение реализовать своё субъективное право, общественный долг и моральную обязанность по охране общественного порядка и борьбе с преступностью в РФ;</a:t>
            </a:r>
          </a:p>
        </p:txBody>
      </p:sp>
    </p:spTree>
  </p:cSld>
  <p:clrMapOvr>
    <a:masterClrMapping/>
  </p:clrMapOvr>
  <p:transition spd="slow" advTm="7094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43000"/>
            <a:ext cx="8229600" cy="120588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sz="3600" b="1" dirty="0" smtClean="0"/>
              <a:t/>
            </a:r>
            <a:br>
              <a:rPr lang="ru-RU" altLang="ru-RU" sz="3600" b="1" dirty="0" smtClean="0"/>
            </a:br>
            <a:r>
              <a:rPr lang="ru-RU" altLang="ru-RU" sz="3600" b="1" dirty="0" smtClean="0"/>
              <a:t>ПРАКТИЧЕСКАЯ ЗНАЧИМОСТЬ ИССЛЕДОВАНИЯ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eaLnBrk="1" hangingPunct="1">
              <a:lnSpc>
                <a:spcPct val="80000"/>
              </a:lnSpc>
            </a:pPr>
            <a:endParaRPr lang="ru-RU" altLang="ru-RU" sz="2800" dirty="0" smtClean="0"/>
          </a:p>
          <a:p>
            <a:pPr eaLnBrk="1" hangingPunct="1">
              <a:lnSpc>
                <a:spcPct val="80000"/>
              </a:lnSpc>
            </a:pPr>
            <a:r>
              <a:rPr lang="ru-RU" altLang="ru-RU" sz="2800" dirty="0" err="1" smtClean="0"/>
              <a:t>д</a:t>
            </a:r>
            <a:r>
              <a:rPr lang="ru-RU" altLang="ru-RU" sz="2800" dirty="0" smtClean="0"/>
              <a:t>) </a:t>
            </a:r>
            <a:r>
              <a:rPr lang="ru-RU" altLang="ru-RU" sz="2800" b="1" dirty="0" smtClean="0"/>
              <a:t>при разработке методических рекомендаций</a:t>
            </a:r>
            <a:r>
              <a:rPr lang="ru-RU" altLang="ru-RU" sz="2800" dirty="0" smtClean="0"/>
              <a:t> по вопросам профессионально-психологической подготовки граждан к действиям по пресечению криминальных конфликтов; </a:t>
            </a:r>
          </a:p>
          <a:p>
            <a:pPr>
              <a:lnSpc>
                <a:spcPct val="80000"/>
              </a:lnSpc>
            </a:pPr>
            <a:r>
              <a:rPr lang="ru-RU" altLang="ru-RU" sz="2800" dirty="0" smtClean="0"/>
              <a:t>е) </a:t>
            </a:r>
            <a:r>
              <a:rPr lang="ru-RU" altLang="ru-RU" sz="2800" b="1" dirty="0" smtClean="0"/>
              <a:t>при подготовке рабочих учебных программ, тематических планов, учебно-методических материалов, лекций, учебных пособий по </a:t>
            </a:r>
            <a:r>
              <a:rPr lang="ru-RU" altLang="ru-RU" sz="2800" dirty="0" smtClean="0"/>
              <a:t>Конституционному праву РФ, Административному праву РФ, Уголовному праву РФ</a:t>
            </a:r>
            <a:r>
              <a:rPr lang="ru-RU" altLang="ru-RU" sz="2800" b="1" dirty="0" smtClean="0"/>
              <a:t>;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800" dirty="0" smtClean="0"/>
              <a:t>ж) </a:t>
            </a:r>
            <a:r>
              <a:rPr lang="ru-RU" altLang="ru-RU" sz="2800" b="1" dirty="0" smtClean="0"/>
              <a:t>при подготовке справочных и методических материалов</a:t>
            </a:r>
            <a:r>
              <a:rPr lang="ru-RU" altLang="ru-RU" sz="2800" dirty="0" smtClean="0"/>
              <a:t> по проблемам применения силы гражданами в состоянии необходимой обороны.</a:t>
            </a:r>
          </a:p>
        </p:txBody>
      </p:sp>
    </p:spTree>
  </p:cSld>
  <p:clrMapOvr>
    <a:masterClrMapping/>
  </p:clrMapOvr>
  <p:transition spd="slow" advTm="7703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508918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Апробация результатов исследования и внедрение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ru-RU" dirty="0" smtClean="0"/>
              <a:t>Основные положения, общие выводы, предложения и рекомендации изложены автором в опубликованных научных и учебно-методических работах.</a:t>
            </a:r>
          </a:p>
          <a:p>
            <a:pPr algn="ctr"/>
            <a:r>
              <a:rPr lang="ru-RU" dirty="0" smtClean="0"/>
              <a:t>Апробация результатов исследования выразилась в подготовке текста проектов ФЗ РФ, которые в соответствии с действующим законодательством РФ </a:t>
            </a:r>
            <a:r>
              <a:rPr lang="ru-RU" b="1" dirty="0" smtClean="0"/>
              <a:t>будут</a:t>
            </a:r>
            <a:r>
              <a:rPr lang="ru-RU" dirty="0" smtClean="0"/>
              <a:t> направлены в Государственную Думу Федерального Собрания Российской Федерации.</a:t>
            </a:r>
          </a:p>
          <a:p>
            <a:endParaRPr lang="ru-RU" dirty="0"/>
          </a:p>
        </p:txBody>
      </p:sp>
    </p:spTree>
  </p:cSld>
  <p:clrMapOvr>
    <a:masterClrMapping/>
  </p:clrMapOvr>
  <p:transition advTm="7109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5400" b="1" dirty="0" smtClean="0"/>
              <a:t>Апробация  и внедрение результатов исследования в практику или образовательный процесс</a:t>
            </a:r>
            <a:endParaRPr lang="ru-RU" sz="5400" dirty="0"/>
          </a:p>
        </p:txBody>
      </p:sp>
    </p:spTree>
  </p:cSld>
  <p:clrMapOvr>
    <a:masterClrMapping/>
  </p:clrMapOvr>
  <p:transition advTm="7172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altLang="ru-RU" b="1" dirty="0" smtClean="0"/>
              <a:t/>
            </a:r>
            <a:br>
              <a:rPr lang="ru-RU" altLang="ru-RU" b="1" dirty="0" smtClean="0"/>
            </a:br>
            <a:r>
              <a:rPr lang="ru-RU" altLang="ru-RU" b="1" dirty="0" smtClean="0"/>
              <a:t>СТРУКТУРА И ОБЪЁМ РАБОТЫ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algn="ctr" eaLnBrk="1" hangingPunct="1"/>
            <a:r>
              <a:rPr lang="ru-RU" altLang="ru-RU" sz="4800" dirty="0" smtClean="0"/>
              <a:t>Работа состоит из 4 </a:t>
            </a:r>
            <a:r>
              <a:rPr lang="ru-RU" altLang="ru-RU" sz="4800" b="1" dirty="0" smtClean="0"/>
              <a:t>параграфов</a:t>
            </a:r>
            <a:r>
              <a:rPr lang="ru-RU" altLang="ru-RU" sz="4800" dirty="0" smtClean="0"/>
              <a:t>, введения, заключения, списка использованной литературы и приложений. </a:t>
            </a:r>
          </a:p>
        </p:txBody>
      </p:sp>
    </p:spTree>
  </p:cSld>
  <p:clrMapOvr>
    <a:masterClrMapping/>
  </p:clrMapOvr>
  <p:transition spd="slow" advTm="6516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609600"/>
            <a:ext cx="8136903" cy="947192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sz="3600" b="1" dirty="0" smtClean="0">
                <a:solidFill>
                  <a:schemeClr val="tx1"/>
                </a:solidFill>
              </a:rPr>
              <a:t>СОДЕРЖАНИЕ</a:t>
            </a:r>
            <a:endParaRPr lang="ru-RU" altLang="ru-RU" sz="3600" dirty="0" smtClean="0">
              <a:solidFill>
                <a:schemeClr val="tx1"/>
              </a:solidFill>
            </a:endParaRP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1412776"/>
            <a:ext cx="7992888" cy="4536504"/>
          </a:xfrm>
        </p:spPr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</a:pPr>
            <a:endParaRPr lang="ru-RU" alt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endParaRPr lang="ru-RU" alt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</a:pP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Введение  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      3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ru-RU" sz="2800" b="1" dirty="0" smtClean="0">
                <a:latin typeface="Times New Roman" pitchFamily="18" charset="0"/>
                <a:cs typeface="Times New Roman" pitchFamily="18" charset="0"/>
              </a:rPr>
              <a:t>§</a:t>
            </a: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 1.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7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ru-RU" sz="2800" b="1" dirty="0" smtClean="0">
                <a:latin typeface="Times New Roman" pitchFamily="18" charset="0"/>
                <a:cs typeface="Times New Roman" pitchFamily="18" charset="0"/>
              </a:rPr>
              <a:t>§</a:t>
            </a: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 2.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9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ru-RU" sz="2800" b="1" dirty="0" smtClean="0">
                <a:latin typeface="Times New Roman" pitchFamily="18" charset="0"/>
                <a:cs typeface="Times New Roman" pitchFamily="18" charset="0"/>
              </a:rPr>
              <a:t>§</a:t>
            </a: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 3.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12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ru-RU" sz="2800" b="1" dirty="0" smtClean="0">
                <a:latin typeface="Times New Roman" pitchFamily="18" charset="0"/>
                <a:cs typeface="Times New Roman" pitchFamily="18" charset="0"/>
              </a:rPr>
              <a:t>§</a:t>
            </a: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 4.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13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Заключение 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 17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Список использованной литературы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  19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Приложения 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25</a:t>
            </a:r>
          </a:p>
        </p:txBody>
      </p:sp>
    </p:spTree>
    <p:extLst>
      <p:ext uri="{BB962C8B-B14F-4D97-AF65-F5344CB8AC3E}">
        <p14:creationId xmlns="" xmlns:p14="http://schemas.microsoft.com/office/powerpoint/2010/main" val="896728473"/>
      </p:ext>
    </p:extLst>
  </p:cSld>
  <p:clrMapOvr>
    <a:masterClrMapping/>
  </p:clrMapOvr>
  <p:transition spd="slow" advTm="7781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609600"/>
            <a:ext cx="8208911" cy="947192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sz="3600" b="1" dirty="0" smtClean="0">
                <a:solidFill>
                  <a:schemeClr val="tx1"/>
                </a:solidFill>
              </a:rPr>
              <a:t>ОГЛАВЛЕНИЕ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1340768"/>
            <a:ext cx="7992888" cy="4589771"/>
          </a:xfrm>
        </p:spPr>
        <p:txBody>
          <a:bodyPr>
            <a:noAutofit/>
          </a:bodyPr>
          <a:lstStyle/>
          <a:p>
            <a:pPr algn="ctr" eaLnBrk="1" hangingPunct="1">
              <a:lnSpc>
                <a:spcPct val="80000"/>
              </a:lnSpc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Введение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Глава 1.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ru-RU" sz="2000" b="1" dirty="0" smtClean="0">
                <a:latin typeface="Times New Roman" pitchFamily="18" charset="0"/>
                <a:cs typeface="Times New Roman" pitchFamily="18" charset="0"/>
              </a:rPr>
              <a:t>§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1.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ru-RU" sz="2000" b="1" dirty="0" smtClean="0">
                <a:latin typeface="Times New Roman" pitchFamily="18" charset="0"/>
                <a:cs typeface="Times New Roman" pitchFamily="18" charset="0"/>
              </a:rPr>
              <a:t>§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2. 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ru-RU" sz="2000" b="1" dirty="0" smtClean="0">
                <a:latin typeface="Times New Roman" pitchFamily="18" charset="0"/>
                <a:cs typeface="Times New Roman" pitchFamily="18" charset="0"/>
              </a:rPr>
              <a:t>§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3.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Глава 2.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ru-RU" sz="2000" b="1" dirty="0" smtClean="0">
                <a:latin typeface="Times New Roman" pitchFamily="18" charset="0"/>
                <a:cs typeface="Times New Roman" pitchFamily="18" charset="0"/>
              </a:rPr>
              <a:t>§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1.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ru-RU" sz="2000" b="1" dirty="0" smtClean="0">
                <a:latin typeface="Times New Roman" pitchFamily="18" charset="0"/>
                <a:cs typeface="Times New Roman" pitchFamily="18" charset="0"/>
              </a:rPr>
              <a:t>§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2.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ru-RU" sz="2000" b="1" dirty="0" smtClean="0">
                <a:latin typeface="Times New Roman" pitchFamily="18" charset="0"/>
                <a:cs typeface="Times New Roman" pitchFamily="18" charset="0"/>
              </a:rPr>
              <a:t>§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3.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Глава 3.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ru-RU" sz="2000" b="1" dirty="0" smtClean="0">
                <a:latin typeface="Times New Roman" pitchFamily="18" charset="0"/>
                <a:cs typeface="Times New Roman" pitchFamily="18" charset="0"/>
              </a:rPr>
              <a:t>§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1.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ru-RU" sz="2000" b="1" dirty="0" smtClean="0">
                <a:latin typeface="Times New Roman" pitchFamily="18" charset="0"/>
                <a:cs typeface="Times New Roman" pitchFamily="18" charset="0"/>
              </a:rPr>
              <a:t>§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2. 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ru-RU" sz="2000" b="1" dirty="0" smtClean="0">
                <a:latin typeface="Times New Roman" pitchFamily="18" charset="0"/>
                <a:cs typeface="Times New Roman" pitchFamily="18" charset="0"/>
              </a:rPr>
              <a:t>§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3.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Заключение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Список использованной литературы                         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Приложения </a:t>
            </a:r>
          </a:p>
        </p:txBody>
      </p:sp>
    </p:spTree>
    <p:extLst>
      <p:ext uri="{BB962C8B-B14F-4D97-AF65-F5344CB8AC3E}">
        <p14:creationId xmlns="" xmlns:p14="http://schemas.microsoft.com/office/powerpoint/2010/main" val="3610014098"/>
      </p:ext>
    </p:extLst>
  </p:cSld>
  <p:clrMapOvr>
    <a:masterClrMapping/>
  </p:clrMapOvr>
  <p:transition spd="slow" advTm="4141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875211"/>
            <a:ext cx="8424936" cy="1123407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sz="4000" b="1" dirty="0" smtClean="0">
                <a:solidFill>
                  <a:schemeClr val="tx1"/>
                </a:solidFill>
              </a:rPr>
              <a:t>СПИСОК ИСПОЛЬЗОВАННОЙ ЛИТЕРАТУРЫ (А,Б,В….)</a:t>
            </a:r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1988840"/>
            <a:ext cx="7992888" cy="4032448"/>
          </a:xfrm>
        </p:spPr>
        <p:txBody>
          <a:bodyPr>
            <a:noAutofit/>
          </a:bodyPr>
          <a:lstStyle/>
          <a:p>
            <a:pPr eaLnBrk="1" hangingPunct="1"/>
            <a:endParaRPr lang="ru-RU" altLang="ru-RU" b="1" dirty="0" smtClean="0">
              <a:solidFill>
                <a:schemeClr val="tx1"/>
              </a:solidFill>
            </a:endParaRPr>
          </a:p>
          <a:p>
            <a:pPr algn="ctr" eaLnBrk="1" hangingPunct="1"/>
            <a:r>
              <a:rPr lang="ru-RU" altLang="ru-RU" b="1" dirty="0" smtClean="0">
                <a:solidFill>
                  <a:schemeClr val="tx1"/>
                </a:solidFill>
              </a:rPr>
              <a:t>1. Официальные документы и нормативные акты</a:t>
            </a:r>
          </a:p>
          <a:p>
            <a:pPr algn="ctr" eaLnBrk="1" hangingPunct="1"/>
            <a:r>
              <a:rPr lang="ru-RU" altLang="ru-RU" b="1" dirty="0" smtClean="0">
                <a:solidFill>
                  <a:schemeClr val="tx1"/>
                </a:solidFill>
              </a:rPr>
              <a:t>2. Судебная практика</a:t>
            </a:r>
          </a:p>
          <a:p>
            <a:pPr algn="ctr" eaLnBrk="1" hangingPunct="1"/>
            <a:r>
              <a:rPr lang="ru-RU" altLang="ru-RU" b="1" dirty="0" smtClean="0">
                <a:solidFill>
                  <a:schemeClr val="tx1"/>
                </a:solidFill>
              </a:rPr>
              <a:t>3. Монографии, учебники, учебные пособия</a:t>
            </a:r>
          </a:p>
          <a:p>
            <a:pPr algn="ctr" eaLnBrk="1" hangingPunct="1"/>
            <a:r>
              <a:rPr lang="ru-RU" altLang="ru-RU" b="1" dirty="0" smtClean="0">
                <a:solidFill>
                  <a:schemeClr val="tx1"/>
                </a:solidFill>
              </a:rPr>
              <a:t>4. Статьи</a:t>
            </a:r>
          </a:p>
          <a:p>
            <a:pPr algn="ctr" eaLnBrk="1" hangingPunct="1"/>
            <a:r>
              <a:rPr lang="ru-RU" altLang="ru-RU" b="1" dirty="0" smtClean="0">
                <a:solidFill>
                  <a:schemeClr val="tx1"/>
                </a:solidFill>
              </a:rPr>
              <a:t>5. Диссертации и авторефераты</a:t>
            </a:r>
          </a:p>
        </p:txBody>
      </p:sp>
    </p:spTree>
    <p:extLst>
      <p:ext uri="{BB962C8B-B14F-4D97-AF65-F5344CB8AC3E}">
        <p14:creationId xmlns="" xmlns:p14="http://schemas.microsoft.com/office/powerpoint/2010/main" val="2054988011"/>
      </p:ext>
    </p:extLst>
  </p:cSld>
  <p:clrMapOvr>
    <a:masterClrMapping/>
  </p:clrMapOvr>
  <p:transition spd="slow" advTm="8453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Заголовок 1"/>
          <p:cNvSpPr>
            <a:spLocks noGrp="1"/>
          </p:cNvSpPr>
          <p:nvPr>
            <p:ph type="title"/>
          </p:nvPr>
        </p:nvSpPr>
        <p:spPr>
          <a:xfrm>
            <a:off x="539552" y="979714"/>
            <a:ext cx="8064895" cy="793102"/>
          </a:xfrm>
        </p:spPr>
        <p:txBody>
          <a:bodyPr>
            <a:normAutofit/>
          </a:bodyPr>
          <a:lstStyle/>
          <a:p>
            <a:pPr algn="ctr"/>
            <a:r>
              <a:rPr lang="ru-RU" altLang="ru-RU" b="1" dirty="0" smtClean="0">
                <a:solidFill>
                  <a:schemeClr val="tx1"/>
                </a:solidFill>
              </a:rPr>
              <a:t>Ссылки на источники</a:t>
            </a:r>
            <a:endParaRPr lang="ru-RU" altLang="ru-RU" dirty="0" smtClean="0">
              <a:solidFill>
                <a:schemeClr val="tx1"/>
              </a:solidFill>
            </a:endParaRPr>
          </a:p>
        </p:txBody>
      </p:sp>
      <p:sp>
        <p:nvSpPr>
          <p:cNvPr id="112643" name="Объект 2"/>
          <p:cNvSpPr>
            <a:spLocks noGrp="1"/>
          </p:cNvSpPr>
          <p:nvPr>
            <p:ph idx="1"/>
          </p:nvPr>
        </p:nvSpPr>
        <p:spPr>
          <a:xfrm>
            <a:off x="467544" y="1628800"/>
            <a:ext cx="8064895" cy="4184171"/>
          </a:xfrm>
        </p:spPr>
        <p:txBody>
          <a:bodyPr>
            <a:normAutofit/>
          </a:bodyPr>
          <a:lstStyle/>
          <a:p>
            <a:pPr algn="ctr"/>
            <a:endParaRPr lang="ru-RU" alt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Конвенция о правах ребенка (одобрена Генеральной Ассамблеей ООН 20.11.1989) (вступила в силу для СССР 15.09.1990).</a:t>
            </a:r>
          </a:p>
          <a:p>
            <a:pPr algn="ctr"/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Декларация прав ребенка (Принята 20.11.1959 Резолюцией 1386 (XIV) на 841-ом пленарном заседании Генеральной Ассамблеи ООН).</a:t>
            </a:r>
          </a:p>
          <a:p>
            <a:pPr algn="ctr"/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Конституция Российской Федерации (принята всенародным голосованием 12.12.1993).</a:t>
            </a:r>
          </a:p>
          <a:p>
            <a:endParaRPr lang="ru-RU" alt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1614677023"/>
      </p:ext>
    </p:extLst>
  </p:cSld>
  <p:clrMapOvr>
    <a:masterClrMapping/>
  </p:clrMapOvr>
  <p:transition advTm="2625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Основная и дополнительная литература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70000" lnSpcReduction="20000"/>
          </a:bodyPr>
          <a:lstStyle/>
          <a:p>
            <a:endParaRPr lang="ru-RU" sz="3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Приказ Министерства здравоохранения и социального развития Российской Федерации от 26 августа 2010 г. N 761н г. Москва "Об утверждении Единого квалификационного справочника должностей руководителей, специалистов и служащих, раздел "Квалификационные характеристики должностей работников образования".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Указ Президента РФ от 21.07.2020 N 474 "О национальных целях развития РФ на период до 2030 года".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Указ Президента РФ от 04.02.2021 N 68 "Об оценке эффективности деятельности высших должностных лиц (руководителей высших исполнительных органов государственной власти) субъектов Российской Федерации и деятельности органов исполнительной власти субъектов Российской Федерации".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advTm="4703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Заголовок 1"/>
          <p:cNvSpPr>
            <a:spLocks noGrp="1"/>
          </p:cNvSpPr>
          <p:nvPr>
            <p:ph type="title"/>
          </p:nvPr>
        </p:nvSpPr>
        <p:spPr>
          <a:xfrm>
            <a:off x="467544" y="705395"/>
            <a:ext cx="8136903" cy="513807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b="1" dirty="0" smtClean="0">
                <a:solidFill>
                  <a:schemeClr val="tx1"/>
                </a:solidFill>
              </a:rPr>
              <a:t>Ссылки на источники</a:t>
            </a:r>
            <a:endParaRPr lang="ru-RU" altLang="ru-RU" dirty="0" smtClean="0">
              <a:solidFill>
                <a:schemeClr val="tx1"/>
              </a:solidFill>
            </a:endParaRPr>
          </a:p>
        </p:txBody>
      </p:sp>
      <p:sp>
        <p:nvSpPr>
          <p:cNvPr id="107523" name="Объект 2"/>
          <p:cNvSpPr>
            <a:spLocks noGrp="1"/>
          </p:cNvSpPr>
          <p:nvPr>
            <p:ph idx="1"/>
          </p:nvPr>
        </p:nvSpPr>
        <p:spPr>
          <a:xfrm>
            <a:off x="467545" y="1268761"/>
            <a:ext cx="8208912" cy="4752528"/>
          </a:xfrm>
        </p:spPr>
        <p:txBody>
          <a:bodyPr>
            <a:noAutofit/>
          </a:bodyPr>
          <a:lstStyle/>
          <a:p>
            <a:endParaRPr lang="ru-RU" alt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Федеральный конституционный закон от 30 мая 2001 года N 3-ФКЗ "О чрезвычайном положении" //Собрание законодательства Российской Федерации, 2001, N 23, Ст. 2277.</a:t>
            </a:r>
            <a:endParaRPr lang="ru-RU" alt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Уголовный кодекс Российской Федерации //Собрание законодательства Российской Федерации, 1996, N 25, Ст. 2954.</a:t>
            </a:r>
            <a:endParaRPr lang="ru-RU" alt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50301576"/>
      </p:ext>
    </p:extLst>
  </p:cSld>
  <p:clrMapOvr>
    <a:masterClrMapping/>
  </p:clrMapOvr>
  <p:transition advTm="2234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Заголовок 1"/>
          <p:cNvSpPr>
            <a:spLocks noGrp="1"/>
          </p:cNvSpPr>
          <p:nvPr>
            <p:ph type="title"/>
          </p:nvPr>
        </p:nvSpPr>
        <p:spPr>
          <a:xfrm>
            <a:off x="323528" y="1031966"/>
            <a:ext cx="8352928" cy="898434"/>
          </a:xfrm>
        </p:spPr>
        <p:txBody>
          <a:bodyPr>
            <a:normAutofit/>
          </a:bodyPr>
          <a:lstStyle/>
          <a:p>
            <a:pPr algn="ctr"/>
            <a:r>
              <a:rPr lang="ru-RU" altLang="ru-RU" b="1" dirty="0" smtClean="0">
                <a:solidFill>
                  <a:schemeClr val="tx1"/>
                </a:solidFill>
              </a:rPr>
              <a:t>Ссылки на источники</a:t>
            </a:r>
            <a:endParaRPr lang="ru-RU" altLang="ru-RU" dirty="0" smtClean="0">
              <a:solidFill>
                <a:schemeClr val="tx1"/>
              </a:solidFill>
            </a:endParaRPr>
          </a:p>
        </p:txBody>
      </p:sp>
      <p:sp>
        <p:nvSpPr>
          <p:cNvPr id="99331" name="Объект 2"/>
          <p:cNvSpPr>
            <a:spLocks noGrp="1"/>
          </p:cNvSpPr>
          <p:nvPr>
            <p:ph idx="1"/>
          </p:nvPr>
        </p:nvSpPr>
        <p:spPr>
          <a:xfrm>
            <a:off x="395537" y="1700809"/>
            <a:ext cx="8424936" cy="4320480"/>
          </a:xfrm>
        </p:spPr>
        <p:txBody>
          <a:bodyPr>
            <a:noAutofit/>
          </a:bodyPr>
          <a:lstStyle/>
          <a:p>
            <a:endParaRPr lang="ru-RU" alt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Семейный кодекс Российской Федерации //Собрание законодательства Российской Федерации, 1996, N 1, ст. 16.</a:t>
            </a:r>
          </a:p>
          <a:p>
            <a:pPr algn="ctr"/>
            <a:r>
              <a:rPr lang="ru-RU" alt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Федеральный конституционный закон от 26 февраля 1997 года N 1-ФКЗ "Об Уполномоченном по правам человека в Российской Федерации" //Собрание законодательства Российской Федерации. 1997. N 9. 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alt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т. 1011.</a:t>
            </a:r>
          </a:p>
          <a:p>
            <a:endParaRPr lang="ru-RU" altLang="ru-RU" sz="2800" dirty="0" smtClean="0"/>
          </a:p>
        </p:txBody>
      </p:sp>
    </p:spTree>
    <p:extLst>
      <p:ext uri="{BB962C8B-B14F-4D97-AF65-F5344CB8AC3E}">
        <p14:creationId xmlns="" xmlns:p14="http://schemas.microsoft.com/office/powerpoint/2010/main" val="259236350"/>
      </p:ext>
    </p:extLst>
  </p:cSld>
  <p:clrMapOvr>
    <a:masterClrMapping/>
  </p:clrMapOvr>
  <p:transition advTm="2610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Заголовок 1"/>
          <p:cNvSpPr>
            <a:spLocks noGrp="1"/>
          </p:cNvSpPr>
          <p:nvPr>
            <p:ph type="title"/>
          </p:nvPr>
        </p:nvSpPr>
        <p:spPr>
          <a:xfrm>
            <a:off x="539553" y="1162594"/>
            <a:ext cx="8064896" cy="767806"/>
          </a:xfrm>
        </p:spPr>
        <p:txBody>
          <a:bodyPr>
            <a:normAutofit/>
          </a:bodyPr>
          <a:lstStyle/>
          <a:p>
            <a:pPr algn="ctr"/>
            <a:r>
              <a:rPr lang="ru-RU" altLang="ru-RU" b="1" dirty="0" smtClean="0">
                <a:solidFill>
                  <a:schemeClr val="tx1"/>
                </a:solidFill>
              </a:rPr>
              <a:t>Ссылки на источники</a:t>
            </a:r>
            <a:endParaRPr lang="ru-RU" altLang="ru-RU" dirty="0" smtClean="0">
              <a:solidFill>
                <a:schemeClr val="tx1"/>
              </a:solidFill>
            </a:endParaRPr>
          </a:p>
        </p:txBody>
      </p:sp>
      <p:sp>
        <p:nvSpPr>
          <p:cNvPr id="100355" name="Объект 2"/>
          <p:cNvSpPr>
            <a:spLocks noGrp="1"/>
          </p:cNvSpPr>
          <p:nvPr>
            <p:ph idx="1"/>
          </p:nvPr>
        </p:nvSpPr>
        <p:spPr>
          <a:xfrm>
            <a:off x="467545" y="1916832"/>
            <a:ext cx="8208912" cy="4032448"/>
          </a:xfrm>
        </p:spPr>
        <p:txBody>
          <a:bodyPr>
            <a:noAutofit/>
          </a:bodyPr>
          <a:lstStyle/>
          <a:p>
            <a:pPr algn="ctr"/>
            <a:r>
              <a:rPr lang="ru-RU" altLang="ru-RU" sz="3600" b="1" dirty="0" smtClean="0">
                <a:solidFill>
                  <a:schemeClr val="tx1"/>
                </a:solidFill>
              </a:rPr>
              <a:t>Федеральный закон от 24 июля 1998 года N 124-ФЗ "Об основных гарантиях прав ребенка в Российской Федерации" //Собрание законодательства Российской Федерации. 1998. N 31. </a:t>
            </a:r>
            <a:r>
              <a:rPr lang="ru-RU" altLang="ru-RU" sz="3600" b="1" dirty="0" smtClean="0"/>
              <a:t>С</a:t>
            </a:r>
            <a:r>
              <a:rPr lang="ru-RU" altLang="ru-RU" sz="3600" b="1" dirty="0" smtClean="0">
                <a:solidFill>
                  <a:schemeClr val="tx1"/>
                </a:solidFill>
              </a:rPr>
              <a:t>т. 3802.</a:t>
            </a:r>
          </a:p>
        </p:txBody>
      </p:sp>
    </p:spTree>
    <p:extLst>
      <p:ext uri="{BB962C8B-B14F-4D97-AF65-F5344CB8AC3E}">
        <p14:creationId xmlns="" xmlns:p14="http://schemas.microsoft.com/office/powerpoint/2010/main" val="3920109883"/>
      </p:ext>
    </p:extLst>
  </p:cSld>
  <p:clrMapOvr>
    <a:masterClrMapping/>
  </p:clrMapOvr>
  <p:transition advTm="2953"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Заголовок 1"/>
          <p:cNvSpPr>
            <a:spLocks noGrp="1"/>
          </p:cNvSpPr>
          <p:nvPr>
            <p:ph type="title"/>
          </p:nvPr>
        </p:nvSpPr>
        <p:spPr>
          <a:xfrm>
            <a:off x="467544" y="1267097"/>
            <a:ext cx="8208912" cy="663303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b="1" dirty="0" smtClean="0">
                <a:solidFill>
                  <a:schemeClr val="tx1"/>
                </a:solidFill>
              </a:rPr>
              <a:t>Ссылки на источники</a:t>
            </a:r>
            <a:endParaRPr lang="ru-RU" altLang="ru-RU" dirty="0" smtClean="0">
              <a:solidFill>
                <a:schemeClr val="tx1"/>
              </a:solidFill>
            </a:endParaRPr>
          </a:p>
        </p:txBody>
      </p:sp>
      <p:sp>
        <p:nvSpPr>
          <p:cNvPr id="101379" name="Объект 2"/>
          <p:cNvSpPr>
            <a:spLocks noGrp="1"/>
          </p:cNvSpPr>
          <p:nvPr>
            <p:ph idx="1"/>
          </p:nvPr>
        </p:nvSpPr>
        <p:spPr>
          <a:xfrm>
            <a:off x="395536" y="1916832"/>
            <a:ext cx="7992888" cy="4104456"/>
          </a:xfrm>
        </p:spPr>
        <p:txBody>
          <a:bodyPr>
            <a:noAutofit/>
          </a:bodyPr>
          <a:lstStyle/>
          <a:p>
            <a:pPr algn="ctr"/>
            <a:r>
              <a:rPr lang="ru-RU" altLang="ru-RU" sz="3600" b="1" dirty="0" smtClean="0"/>
              <a:t>Федеральный закон от 24 июня 1999 года N 120-ФЗ "Об основах системы профилактики безнадзорности и правонарушений несовершеннолетних" //Собрание законодательства Российской Федерации. 1999. N 26,.Ст. 3177.</a:t>
            </a:r>
          </a:p>
        </p:txBody>
      </p:sp>
    </p:spTree>
    <p:extLst>
      <p:ext uri="{BB962C8B-B14F-4D97-AF65-F5344CB8AC3E}">
        <p14:creationId xmlns="" xmlns:p14="http://schemas.microsoft.com/office/powerpoint/2010/main" val="3225856567"/>
      </p:ext>
    </p:extLst>
  </p:cSld>
  <p:clrMapOvr>
    <a:masterClrMapping/>
  </p:clrMapOvr>
  <p:transition advTm="3172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Заголовок 1"/>
          <p:cNvSpPr>
            <a:spLocks noGrp="1"/>
          </p:cNvSpPr>
          <p:nvPr>
            <p:ph type="title"/>
          </p:nvPr>
        </p:nvSpPr>
        <p:spPr>
          <a:xfrm>
            <a:off x="467544" y="1018903"/>
            <a:ext cx="8208911" cy="911497"/>
          </a:xfrm>
        </p:spPr>
        <p:txBody>
          <a:bodyPr>
            <a:normAutofit/>
          </a:bodyPr>
          <a:lstStyle/>
          <a:p>
            <a:pPr algn="ctr"/>
            <a:r>
              <a:rPr lang="ru-RU" altLang="ru-RU" b="1" dirty="0" smtClean="0">
                <a:solidFill>
                  <a:schemeClr val="tx1"/>
                </a:solidFill>
              </a:rPr>
              <a:t>Ссылки на источники</a:t>
            </a:r>
            <a:endParaRPr lang="ru-RU" altLang="ru-RU" dirty="0" smtClean="0">
              <a:solidFill>
                <a:schemeClr val="tx1"/>
              </a:solidFill>
            </a:endParaRPr>
          </a:p>
        </p:txBody>
      </p:sp>
      <p:sp>
        <p:nvSpPr>
          <p:cNvPr id="102403" name="Объект 2"/>
          <p:cNvSpPr>
            <a:spLocks noGrp="1"/>
          </p:cNvSpPr>
          <p:nvPr>
            <p:ph idx="1"/>
          </p:nvPr>
        </p:nvSpPr>
        <p:spPr>
          <a:xfrm>
            <a:off x="467544" y="1772816"/>
            <a:ext cx="8064896" cy="4320480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altLang="ru-RU" sz="4000" b="1" dirty="0" smtClean="0">
                <a:solidFill>
                  <a:schemeClr val="tx1"/>
                </a:solidFill>
              </a:rPr>
              <a:t>Федеральный закон от 29 декабря 2012 года N 273-ФЗ "Об образовании в Российской Федерации" //Собрание законодательства Российской Федерации, 2012, N 53, Ст. 7598.</a:t>
            </a:r>
          </a:p>
          <a:p>
            <a:endParaRPr lang="ru-RU" alt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1300894234"/>
      </p:ext>
    </p:extLst>
  </p:cSld>
  <p:clrMapOvr>
    <a:masterClrMapping/>
  </p:clrMapOvr>
  <p:transition advTm="2234"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Заголовок 1"/>
          <p:cNvSpPr>
            <a:spLocks noGrp="1"/>
          </p:cNvSpPr>
          <p:nvPr>
            <p:ph type="title"/>
          </p:nvPr>
        </p:nvSpPr>
        <p:spPr>
          <a:xfrm>
            <a:off x="467545" y="1227909"/>
            <a:ext cx="8064896" cy="702491"/>
          </a:xfrm>
        </p:spPr>
        <p:txBody>
          <a:bodyPr>
            <a:normAutofit/>
          </a:bodyPr>
          <a:lstStyle/>
          <a:p>
            <a:pPr algn="ctr"/>
            <a:r>
              <a:rPr lang="ru-RU" altLang="ru-RU" b="1" dirty="0" smtClean="0">
                <a:solidFill>
                  <a:schemeClr val="tx1"/>
                </a:solidFill>
              </a:rPr>
              <a:t>Ссылки на источники</a:t>
            </a:r>
            <a:endParaRPr lang="ru-RU" altLang="ru-RU" dirty="0" smtClean="0">
              <a:solidFill>
                <a:schemeClr val="tx1"/>
              </a:solidFill>
            </a:endParaRPr>
          </a:p>
        </p:txBody>
      </p:sp>
      <p:sp>
        <p:nvSpPr>
          <p:cNvPr id="106499" name="Объект 2"/>
          <p:cNvSpPr>
            <a:spLocks noGrp="1"/>
          </p:cNvSpPr>
          <p:nvPr>
            <p:ph idx="1"/>
          </p:nvPr>
        </p:nvSpPr>
        <p:spPr>
          <a:xfrm>
            <a:off x="539552" y="1916832"/>
            <a:ext cx="7920880" cy="4104456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altLang="ru-RU" sz="3600" b="1" dirty="0" smtClean="0">
                <a:solidFill>
                  <a:schemeClr val="tx1"/>
                </a:solidFill>
              </a:rPr>
              <a:t>Указ Президента Российской Федерации от 1 сентября 2009 г. N 986 "Об Уполномоченном при Президенте Российской Федерации по правам ребенка" //Собрание законодательства Российской Федерации, 2009, N 36, Ст. 4312.</a:t>
            </a:r>
          </a:p>
          <a:p>
            <a:endParaRPr lang="ru-RU" alt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3717137943"/>
      </p:ext>
    </p:extLst>
  </p:cSld>
  <p:clrMapOvr>
    <a:masterClrMapping/>
  </p:clrMapOvr>
  <p:transition advTm="2156"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Заголовок 1"/>
          <p:cNvSpPr>
            <a:spLocks noGrp="1"/>
          </p:cNvSpPr>
          <p:nvPr>
            <p:ph type="title"/>
          </p:nvPr>
        </p:nvSpPr>
        <p:spPr>
          <a:xfrm>
            <a:off x="323528" y="1110343"/>
            <a:ext cx="8280920" cy="820057"/>
          </a:xfrm>
        </p:spPr>
        <p:txBody>
          <a:bodyPr>
            <a:normAutofit/>
          </a:bodyPr>
          <a:lstStyle/>
          <a:p>
            <a:pPr algn="ctr"/>
            <a:r>
              <a:rPr lang="ru-RU" altLang="ru-RU" b="1" dirty="0" smtClean="0">
                <a:solidFill>
                  <a:schemeClr val="tx1"/>
                </a:solidFill>
              </a:rPr>
              <a:t>Ссылки на источники</a:t>
            </a:r>
            <a:endParaRPr lang="ru-RU" altLang="ru-RU" dirty="0" smtClean="0">
              <a:solidFill>
                <a:schemeClr val="tx1"/>
              </a:solidFill>
            </a:endParaRPr>
          </a:p>
        </p:txBody>
      </p:sp>
      <p:sp>
        <p:nvSpPr>
          <p:cNvPr id="111619" name="Объект 2"/>
          <p:cNvSpPr>
            <a:spLocks noGrp="1"/>
          </p:cNvSpPr>
          <p:nvPr>
            <p:ph idx="1"/>
          </p:nvPr>
        </p:nvSpPr>
        <p:spPr>
          <a:xfrm>
            <a:off x="395536" y="1844824"/>
            <a:ext cx="8352928" cy="4248472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altLang="ru-RU" sz="3600" b="1" dirty="0" smtClean="0">
                <a:solidFill>
                  <a:schemeClr val="tx1"/>
                </a:solidFill>
              </a:rPr>
              <a:t>Постановление Правительства Российской Федерации от 17 июля 1996 г. N 831 "О Порядке выдачи оружия лицам, подлежащим государственной защите" //Собрание законодательства Российской Федерации, 1996, N 31, Ст. 3723.</a:t>
            </a:r>
            <a:endParaRPr lang="ru-RU" altLang="ru-RU" sz="3600" dirty="0" smtClean="0">
              <a:solidFill>
                <a:schemeClr val="tx1"/>
              </a:solidFill>
            </a:endParaRPr>
          </a:p>
          <a:p>
            <a:endParaRPr lang="ru-RU" alt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351446659"/>
      </p:ext>
    </p:extLst>
  </p:cSld>
  <p:clrMapOvr>
    <a:masterClrMapping/>
  </p:clrMapOvr>
  <p:transition advTm="1531"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1084217"/>
            <a:ext cx="8496943" cy="846183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sz="5400" b="1" dirty="0" smtClean="0">
                <a:solidFill>
                  <a:schemeClr val="tx1"/>
                </a:solidFill>
              </a:rPr>
              <a:t>Ссылки на источники</a:t>
            </a: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772816"/>
            <a:ext cx="8208912" cy="4320480"/>
          </a:xfrm>
        </p:spPr>
        <p:txBody>
          <a:bodyPr>
            <a:normAutofit fontScale="92500" lnSpcReduction="10000"/>
          </a:bodyPr>
          <a:lstStyle/>
          <a:p>
            <a:pPr eaLnBrk="1" hangingPunct="1"/>
            <a:endParaRPr lang="ru-RU" altLang="ru-RU" sz="3600" b="1" dirty="0" smtClean="0">
              <a:solidFill>
                <a:schemeClr val="tx1"/>
              </a:solidFill>
            </a:endParaRPr>
          </a:p>
          <a:p>
            <a:pPr eaLnBrk="1" hangingPunct="1"/>
            <a:r>
              <a:rPr lang="ru-RU" altLang="ru-RU" sz="3600" b="1" dirty="0" smtClean="0">
                <a:solidFill>
                  <a:schemeClr val="tx1"/>
                </a:solidFill>
              </a:rPr>
              <a:t>Смирнов А. Т., Хренников Б.О. Основы безопасности жизнедеятельности: 10 класс – М., 2022. С.17-18.</a:t>
            </a:r>
          </a:p>
          <a:p>
            <a:pPr eaLnBrk="1" hangingPunct="1"/>
            <a:r>
              <a:rPr lang="ru-RU" altLang="ru-RU" sz="3600" b="1" dirty="0" smtClean="0">
                <a:solidFill>
                  <a:schemeClr val="tx1"/>
                </a:solidFill>
              </a:rPr>
              <a:t>Основы безопасности жизнедеятельности: 10 класс /Под общей редакцией Ю. Л. Воробьёва.  –  М., 2022. С.14-15.</a:t>
            </a:r>
          </a:p>
          <a:p>
            <a:pPr eaLnBrk="1" hangingPunct="1"/>
            <a:endParaRPr lang="ru-RU" altLang="ru-RU" b="1" dirty="0" smtClean="0"/>
          </a:p>
        </p:txBody>
      </p:sp>
    </p:spTree>
    <p:extLst>
      <p:ext uri="{BB962C8B-B14F-4D97-AF65-F5344CB8AC3E}">
        <p14:creationId xmlns="" xmlns:p14="http://schemas.microsoft.com/office/powerpoint/2010/main" val="3386388217"/>
      </p:ext>
    </p:extLst>
  </p:cSld>
  <p:clrMapOvr>
    <a:masterClrMapping/>
  </p:clrMapOvr>
  <p:transition spd="slow" advTm="1563"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Заголовок 1"/>
          <p:cNvSpPr>
            <a:spLocks noGrp="1"/>
          </p:cNvSpPr>
          <p:nvPr>
            <p:ph type="title"/>
          </p:nvPr>
        </p:nvSpPr>
        <p:spPr>
          <a:xfrm>
            <a:off x="467544" y="1214846"/>
            <a:ext cx="8208911" cy="715554"/>
          </a:xfrm>
        </p:spPr>
        <p:txBody>
          <a:bodyPr>
            <a:normAutofit/>
          </a:bodyPr>
          <a:lstStyle/>
          <a:p>
            <a:pPr algn="ctr"/>
            <a:r>
              <a:rPr lang="ru-RU" altLang="ru-RU" b="1" dirty="0" smtClean="0">
                <a:solidFill>
                  <a:schemeClr val="tx1"/>
                </a:solidFill>
              </a:rPr>
              <a:t>Ссылки на источники</a:t>
            </a:r>
            <a:endParaRPr lang="ru-RU" altLang="ru-RU" dirty="0" smtClean="0">
              <a:solidFill>
                <a:schemeClr val="tx1"/>
              </a:solidFill>
            </a:endParaRPr>
          </a:p>
        </p:txBody>
      </p:sp>
      <p:sp>
        <p:nvSpPr>
          <p:cNvPr id="115715" name="Объект 2"/>
          <p:cNvSpPr>
            <a:spLocks noGrp="1"/>
          </p:cNvSpPr>
          <p:nvPr>
            <p:ph idx="1"/>
          </p:nvPr>
        </p:nvSpPr>
        <p:spPr>
          <a:xfrm>
            <a:off x="539553" y="1916832"/>
            <a:ext cx="7848872" cy="4104456"/>
          </a:xfrm>
        </p:spPr>
        <p:txBody>
          <a:bodyPr>
            <a:normAutofit/>
          </a:bodyPr>
          <a:lstStyle/>
          <a:p>
            <a:pPr algn="ctr"/>
            <a:endParaRPr lang="ru-RU" altLang="ru-RU" b="1" dirty="0" smtClean="0"/>
          </a:p>
          <a:p>
            <a:pPr algn="ctr"/>
            <a:r>
              <a:rPr lang="ru-RU" altLang="ru-RU" b="1" dirty="0" smtClean="0"/>
              <a:t>Новиков В.С. Применение и использование огнестрельного оружия судебными приставами //Российский судья. 2001. №3. С.7-14.</a:t>
            </a:r>
            <a:endParaRPr lang="ru-RU" altLang="ru-RU" dirty="0" smtClean="0"/>
          </a:p>
          <a:p>
            <a:pPr algn="ctr"/>
            <a:r>
              <a:rPr lang="ru-RU" altLang="ru-RU" b="1" dirty="0" smtClean="0"/>
              <a:t>Новиков В.С. Познавательные психические процессы и их развитие у педагогов //Психолог в школе. 2019. №3 С.63-74.</a:t>
            </a:r>
          </a:p>
        </p:txBody>
      </p:sp>
    </p:spTree>
    <p:extLst>
      <p:ext uri="{BB962C8B-B14F-4D97-AF65-F5344CB8AC3E}">
        <p14:creationId xmlns="" xmlns:p14="http://schemas.microsoft.com/office/powerpoint/2010/main" val="2772071495"/>
      </p:ext>
    </p:extLst>
  </p:cSld>
  <p:clrMapOvr>
    <a:masterClrMapping/>
  </p:clrMapOvr>
  <p:transition advTm="1844"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914400"/>
            <a:ext cx="8208912" cy="10160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sz="3600" b="1" dirty="0" smtClean="0">
                <a:solidFill>
                  <a:schemeClr val="tx1"/>
                </a:solidFill>
              </a:rPr>
              <a:t>Ссылки на источники</a:t>
            </a:r>
          </a:p>
        </p:txBody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628800"/>
            <a:ext cx="8208912" cy="4464496"/>
          </a:xfrm>
        </p:spPr>
        <p:txBody>
          <a:bodyPr>
            <a:noAutofit/>
          </a:bodyPr>
          <a:lstStyle/>
          <a:p>
            <a:pPr algn="ctr" eaLnBrk="1" hangingPunct="1"/>
            <a:r>
              <a:rPr lang="ru-RU" altLang="ru-RU" sz="3600" b="1" dirty="0" err="1" smtClean="0">
                <a:solidFill>
                  <a:schemeClr val="tx1"/>
                </a:solidFill>
              </a:rPr>
              <a:t>Колодкин</a:t>
            </a:r>
            <a:r>
              <a:rPr lang="ru-RU" altLang="ru-RU" sz="3600" b="1" dirty="0" smtClean="0">
                <a:solidFill>
                  <a:schemeClr val="tx1"/>
                </a:solidFill>
              </a:rPr>
              <a:t> Л.М. Оборона необходимая и возможная // Преступление и наказание. 1994. №5. С.7.</a:t>
            </a:r>
          </a:p>
          <a:p>
            <a:pPr algn="ctr" eaLnBrk="1" hangingPunct="1"/>
            <a:r>
              <a:rPr lang="ru-RU" altLang="ru-RU" sz="3600" b="1" dirty="0" err="1" smtClean="0">
                <a:solidFill>
                  <a:schemeClr val="tx1"/>
                </a:solidFill>
              </a:rPr>
              <a:t>Ревин</a:t>
            </a:r>
            <a:r>
              <a:rPr lang="ru-RU" altLang="ru-RU" sz="3600" b="1" dirty="0" smtClean="0">
                <a:solidFill>
                  <a:schemeClr val="tx1"/>
                </a:solidFill>
              </a:rPr>
              <a:t> В.П. Когда оборона необходима // Щит и меч. 1997. №25. С.4.</a:t>
            </a:r>
          </a:p>
          <a:p>
            <a:pPr algn="ctr" eaLnBrk="1" hangingPunct="1"/>
            <a:r>
              <a:rPr lang="ru-RU" altLang="ru-RU" sz="3600" b="1" dirty="0" smtClean="0">
                <a:solidFill>
                  <a:schemeClr val="tx1"/>
                </a:solidFill>
              </a:rPr>
              <a:t>Ткаченко В. Необходимая оборона //Законность. 1997. №3. С.34.</a:t>
            </a:r>
          </a:p>
        </p:txBody>
      </p:sp>
    </p:spTree>
    <p:extLst>
      <p:ext uri="{BB962C8B-B14F-4D97-AF65-F5344CB8AC3E}">
        <p14:creationId xmlns="" xmlns:p14="http://schemas.microsoft.com/office/powerpoint/2010/main" val="1367227792"/>
      </p:ext>
    </p:extLst>
  </p:cSld>
  <p:clrMapOvr>
    <a:masterClrMapping/>
  </p:clrMapOvr>
  <p:transition spd="slow" advTm="1703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296144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и дополнительная литература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Распоряжение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Правительства РФ от 29.05.2015 N 996-р «Об утверждении Стратегии развития воспитания в Российской Федерации на период до 2025 года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Указ Президента РФ от 21.07.2020 N 474 "О национальных целях развития Российской Федерации на период до 2030 года"</a:t>
            </a:r>
          </a:p>
          <a:p>
            <a:r>
              <a:rPr lang="ru-RU" b="1" dirty="0" smtClean="0"/>
              <a:t>Указ Президента РФ от 04.02.2021 N 68 "Об оценке эффективности деятельности высших должностных лиц (руководителей высших исполнительных органов государственной власти) субъектов РФ и деятельности органов исполнительной власти субъектов РФ».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779117745"/>
      </p:ext>
    </p:extLst>
  </p:cSld>
  <p:clrMapOvr>
    <a:masterClrMapping/>
  </p:clrMapOvr>
  <p:transition advTm="3719"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980729"/>
            <a:ext cx="8352928" cy="720079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sz="3600" b="1" dirty="0" smtClean="0">
                <a:solidFill>
                  <a:schemeClr val="tx1"/>
                </a:solidFill>
              </a:rPr>
              <a:t>Ссылки на источники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628801"/>
            <a:ext cx="8136904" cy="4249486"/>
          </a:xfrm>
        </p:spPr>
        <p:txBody>
          <a:bodyPr>
            <a:normAutofit lnSpcReduction="10000"/>
          </a:bodyPr>
          <a:lstStyle/>
          <a:p>
            <a:pPr algn="ctr" eaLnBrk="1" hangingPunct="1"/>
            <a:r>
              <a:rPr lang="ru-RU" altLang="ru-RU" b="1" dirty="0" smtClean="0">
                <a:solidFill>
                  <a:schemeClr val="tx1"/>
                </a:solidFill>
              </a:rPr>
              <a:t>Каплунов А.И. Правовые и тактические основы применения милицией огнестрельного оружия. </a:t>
            </a:r>
            <a:r>
              <a:rPr lang="ru-RU" altLang="ru-RU" b="1" dirty="0" err="1" smtClean="0">
                <a:solidFill>
                  <a:schemeClr val="tx1"/>
                </a:solidFill>
              </a:rPr>
              <a:t>Дис</a:t>
            </a:r>
            <a:r>
              <a:rPr lang="ru-RU" altLang="ru-RU" b="1" dirty="0" smtClean="0">
                <a:solidFill>
                  <a:schemeClr val="tx1"/>
                </a:solidFill>
              </a:rPr>
              <a:t>. ... канд. </a:t>
            </a:r>
            <a:r>
              <a:rPr lang="ru-RU" altLang="ru-RU" b="1" dirty="0" err="1" smtClean="0">
                <a:solidFill>
                  <a:schemeClr val="tx1"/>
                </a:solidFill>
              </a:rPr>
              <a:t>юрид</a:t>
            </a:r>
            <a:r>
              <a:rPr lang="ru-RU" altLang="ru-RU" b="1" dirty="0" smtClean="0">
                <a:solidFill>
                  <a:schemeClr val="tx1"/>
                </a:solidFill>
              </a:rPr>
              <a:t>. наук. – М., 1994. С.77.</a:t>
            </a:r>
          </a:p>
          <a:p>
            <a:pPr algn="ctr" eaLnBrk="1" hangingPunct="1"/>
            <a:r>
              <a:rPr lang="ru-RU" altLang="ru-RU" b="1" dirty="0" smtClean="0">
                <a:solidFill>
                  <a:schemeClr val="tx1"/>
                </a:solidFill>
              </a:rPr>
              <a:t>Каплунов А.И. Правовые и тактические основы применения милицией огнестрельного оружия. </a:t>
            </a:r>
            <a:r>
              <a:rPr lang="ru-RU" altLang="ru-RU" b="1" dirty="0" err="1" smtClean="0">
                <a:solidFill>
                  <a:schemeClr val="tx1"/>
                </a:solidFill>
              </a:rPr>
              <a:t>Автореф</a:t>
            </a:r>
            <a:r>
              <a:rPr lang="ru-RU" altLang="ru-RU" b="1" dirty="0" smtClean="0">
                <a:solidFill>
                  <a:schemeClr val="tx1"/>
                </a:solidFill>
              </a:rPr>
              <a:t>. </a:t>
            </a:r>
            <a:r>
              <a:rPr lang="ru-RU" altLang="ru-RU" b="1" dirty="0" err="1" smtClean="0">
                <a:solidFill>
                  <a:schemeClr val="tx1"/>
                </a:solidFill>
              </a:rPr>
              <a:t>дис</a:t>
            </a:r>
            <a:r>
              <a:rPr lang="ru-RU" altLang="ru-RU" b="1" dirty="0" smtClean="0">
                <a:solidFill>
                  <a:schemeClr val="tx1"/>
                </a:solidFill>
              </a:rPr>
              <a:t>. ... канд. </a:t>
            </a:r>
            <a:r>
              <a:rPr lang="ru-RU" altLang="ru-RU" b="1" dirty="0" err="1" smtClean="0">
                <a:solidFill>
                  <a:schemeClr val="tx1"/>
                </a:solidFill>
              </a:rPr>
              <a:t>юрид</a:t>
            </a:r>
            <a:r>
              <a:rPr lang="ru-RU" altLang="ru-RU" b="1" dirty="0" smtClean="0">
                <a:solidFill>
                  <a:schemeClr val="tx1"/>
                </a:solidFill>
              </a:rPr>
              <a:t>. наук. – М., 1994. С.17.</a:t>
            </a:r>
          </a:p>
        </p:txBody>
      </p:sp>
    </p:spTree>
    <p:extLst>
      <p:ext uri="{BB962C8B-B14F-4D97-AF65-F5344CB8AC3E}">
        <p14:creationId xmlns="" xmlns:p14="http://schemas.microsoft.com/office/powerpoint/2010/main" val="2371982257"/>
      </p:ext>
    </p:extLst>
  </p:cSld>
  <p:clrMapOvr>
    <a:masterClrMapping/>
  </p:clrMapOvr>
  <p:transition spd="slow" advTm="1469"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/>
          <a:lstStyle/>
          <a:p>
            <a:pPr algn="ctr"/>
            <a:r>
              <a:rPr lang="ru-RU" sz="6000" b="1" dirty="0" smtClean="0"/>
              <a:t>Защита материалов исследования</a:t>
            </a:r>
            <a:endParaRPr lang="ru-RU" sz="6000" dirty="0" smtClean="0"/>
          </a:p>
          <a:p>
            <a:pPr algn="ctr"/>
            <a:r>
              <a:rPr lang="ru-RU" sz="6000" b="1" dirty="0" smtClean="0"/>
              <a:t>Презентация проекта</a:t>
            </a:r>
            <a:endParaRPr lang="ru-RU" sz="6000" dirty="0" smtClean="0"/>
          </a:p>
          <a:p>
            <a:endParaRPr lang="ru-RU" dirty="0"/>
          </a:p>
        </p:txBody>
      </p:sp>
    </p:spTree>
  </p:cSld>
  <p:clrMapOvr>
    <a:masterClrMapping/>
  </p:clrMapOvr>
  <p:transition advTm="7640"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8000" b="1" dirty="0" smtClean="0"/>
              <a:t>Презентация проекта</a:t>
            </a:r>
            <a:endParaRPr lang="ru-RU" sz="8000" dirty="0" smtClean="0"/>
          </a:p>
          <a:p>
            <a:endParaRPr lang="ru-RU" dirty="0"/>
          </a:p>
        </p:txBody>
      </p:sp>
    </p:spTree>
  </p:cSld>
  <p:clrMapOvr>
    <a:masterClrMapping/>
  </p:clrMapOvr>
  <p:transition advTm="5875"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000" b="1" dirty="0" smtClean="0"/>
              <a:t>Видеозапись</a:t>
            </a:r>
            <a:endParaRPr lang="ru-RU" sz="8000" b="1" dirty="0"/>
          </a:p>
        </p:txBody>
      </p:sp>
    </p:spTree>
  </p:cSld>
  <p:clrMapOvr>
    <a:masterClrMapping/>
  </p:clrMapOvr>
  <p:transition advTm="4453"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  <a:endParaRPr lang="ru-RU" sz="9600" dirty="0"/>
          </a:p>
        </p:txBody>
      </p:sp>
    </p:spTree>
    <p:extLst>
      <p:ext uri="{BB962C8B-B14F-4D97-AF65-F5344CB8AC3E}">
        <p14:creationId xmlns="" xmlns:p14="http://schemas.microsoft.com/office/powerpoint/2010/main" val="2965416557"/>
      </p:ext>
    </p:extLst>
  </p:cSld>
  <p:clrMapOvr>
    <a:masterClrMapping/>
  </p:clrMapOvr>
  <p:transition advTm="2516"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123\Desktop\slide-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664"/>
            <a:ext cx="9144000" cy="64533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60439409"/>
      </p:ext>
    </p:extLst>
  </p:cSld>
  <p:clrMapOvr>
    <a:masterClrMapping/>
  </p:clrMapOvr>
  <p:transition advTm="3375"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764704"/>
            <a:ext cx="8568951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422"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764704"/>
            <a:ext cx="8964487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344"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620688"/>
            <a:ext cx="8712968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172"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620688"/>
            <a:ext cx="8640960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765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lnSpcReduction="10000"/>
          </a:bodyPr>
          <a:lstStyle/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 г. N 286 "Об утверждении федерального государственного образовательного стандарта начального (далее – ФГОС) </a:t>
            </a:r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общего образования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 г. N 287 "Об утверждении ФГОС </a:t>
            </a: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основного общего образования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Приказ Министерства образования и науки РФ от 17 мая 2012 г. N 413 "Об утверждении ФГОС </a:t>
            </a:r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среднего общего образования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  <p:transition advTm="6172"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ctr"/>
            <a:r>
              <a:rPr lang="ru-RU" sz="54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2 учебный вопрос.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Технология проектного обучения: теория, состояние, проблемы и пути совершенствования</a:t>
            </a:r>
            <a:endParaRPr lang="ru-RU" sz="5400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advTm="6875"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377784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Методология подготовки и проведения научных исследований /С.В.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Гарник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, Р.А. Бондаренко, О.В. Петрова. –М., Академия управления МВД РФ. 2021.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Ядов В.А. Социологическое исследование: методология, программы, методы. –М., 1972.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323528" y="731520"/>
            <a:ext cx="8424935" cy="1185312"/>
          </a:xfrm>
        </p:spPr>
        <p:txBody>
          <a:bodyPr>
            <a:normAutofit/>
          </a:bodyPr>
          <a:lstStyle/>
          <a:p>
            <a:pPr algn="ctr"/>
            <a:r>
              <a:rPr lang="ru-RU" alt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Цели использования технологии проектного обучения</a:t>
            </a:r>
            <a:endParaRPr lang="ru-RU" altLang="ru-RU" sz="2800" dirty="0" smtClean="0">
              <a:solidFill>
                <a:schemeClr val="tx1"/>
              </a:solidFill>
            </a:endParaRPr>
          </a:p>
        </p:txBody>
      </p:sp>
      <p:sp>
        <p:nvSpPr>
          <p:cNvPr id="14339" name="Объект 2"/>
          <p:cNvSpPr>
            <a:spLocks noGrp="1"/>
          </p:cNvSpPr>
          <p:nvPr>
            <p:ph idx="1"/>
          </p:nvPr>
        </p:nvSpPr>
        <p:spPr>
          <a:xfrm>
            <a:off x="611560" y="1700808"/>
            <a:ext cx="7920880" cy="4248472"/>
          </a:xfrm>
        </p:spPr>
        <p:txBody>
          <a:bodyPr>
            <a:normAutofit lnSpcReduction="10000"/>
          </a:bodyPr>
          <a:lstStyle/>
          <a:p>
            <a:endParaRPr lang="ru-RU" altLang="ru-RU" sz="4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способность и готовность к творческому мышлению</a:t>
            </a:r>
            <a:r>
              <a:rPr lang="ru-RU" alt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ctr"/>
            <a:r>
              <a:rPr lang="ru-RU" alt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способность и готовность к рефлексивному  мышлению</a:t>
            </a:r>
            <a:r>
              <a:rPr lang="ru-RU" alt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ctr"/>
            <a:r>
              <a:rPr lang="ru-RU" alt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способность и готовность к критическому мышлению</a:t>
            </a:r>
            <a:r>
              <a:rPr lang="ru-RU" alt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endParaRPr lang="ru-RU" alt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2852594410"/>
      </p:ext>
    </p:extLst>
  </p:cSld>
  <p:clrMapOvr>
    <a:masterClrMapping/>
  </p:clrMapOvr>
  <p:transition advTm="6610"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467545" y="875211"/>
            <a:ext cx="8208912" cy="1149533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4000" b="1" dirty="0" smtClean="0">
                <a:latin typeface="Times New Roman" pitchFamily="18" charset="0"/>
                <a:cs typeface="Times New Roman" pitchFamily="18" charset="0"/>
              </a:rPr>
              <a:t>Цели использования технологии проектного обучения</a:t>
            </a:r>
            <a:endParaRPr lang="ru-RU" altLang="ru-RU" sz="4000" dirty="0" smtClean="0">
              <a:solidFill>
                <a:schemeClr val="tx1"/>
              </a:solidFill>
            </a:endParaRPr>
          </a:p>
        </p:txBody>
      </p:sp>
      <p:sp>
        <p:nvSpPr>
          <p:cNvPr id="15363" name="Объект 2"/>
          <p:cNvSpPr>
            <a:spLocks noGrp="1"/>
          </p:cNvSpPr>
          <p:nvPr>
            <p:ph idx="1"/>
          </p:nvPr>
        </p:nvSpPr>
        <p:spPr>
          <a:xfrm>
            <a:off x="539552" y="2160589"/>
            <a:ext cx="8064895" cy="3932707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alt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способность и готовность к непрерывному самообразованию, самообучению, саморазвитию, самосовершенствованию, к новому;</a:t>
            </a:r>
          </a:p>
          <a:p>
            <a:pPr algn="ctr"/>
            <a:r>
              <a:rPr lang="ru-RU" alt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способность и готовность к самостоятельной творческой разработке одной темы всю жизнь;</a:t>
            </a:r>
          </a:p>
        </p:txBody>
      </p:sp>
    </p:spTree>
    <p:extLst>
      <p:ext uri="{BB962C8B-B14F-4D97-AF65-F5344CB8AC3E}">
        <p14:creationId xmlns="" xmlns:p14="http://schemas.microsoft.com/office/powerpoint/2010/main" val="834239714"/>
      </p:ext>
    </p:extLst>
  </p:cSld>
  <p:clrMapOvr>
    <a:masterClrMapping/>
  </p:clrMapOvr>
  <p:transition advTm="5516"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45059" name="Объект 2"/>
          <p:cNvSpPr>
            <a:spLocks noGrp="1"/>
          </p:cNvSpPr>
          <p:nvPr>
            <p:ph idx="1"/>
          </p:nvPr>
        </p:nvSpPr>
        <p:spPr>
          <a:xfrm>
            <a:off x="467544" y="822961"/>
            <a:ext cx="8136903" cy="4990011"/>
          </a:xfrm>
        </p:spPr>
        <p:txBody>
          <a:bodyPr>
            <a:normAutofit fontScale="92500" lnSpcReduction="10000"/>
          </a:bodyPr>
          <a:lstStyle/>
          <a:p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Одной из основных задач инновационного развития является создание условий для формирования у граждан следующих </a:t>
            </a:r>
            <a:r>
              <a:rPr lang="ru-RU" alt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компетенций инновационной деятельности:</a:t>
            </a:r>
          </a:p>
          <a:p>
            <a:pPr algn="ctr"/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способность и готовность к непрерывному образованию, </a:t>
            </a:r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постоянному совершенствованию</a:t>
            </a:r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переобучению и самообучению, профессиональной мобильности, </a:t>
            </a:r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стремление к новому;</a:t>
            </a:r>
          </a:p>
          <a:p>
            <a:pPr algn="ctr"/>
            <a:r>
              <a:rPr lang="ru-RU" alt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способность к критическому мышлению;</a:t>
            </a:r>
          </a:p>
          <a:p>
            <a:pPr algn="ctr"/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способность и готовность к разумному риску, креативность и предприимчивость, </a:t>
            </a:r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умение работать самостоятельно,</a:t>
            </a:r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готовность к работе в команде и в </a:t>
            </a:r>
            <a:r>
              <a:rPr lang="ru-RU" alt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высококонкурентной</a:t>
            </a:r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среде;</a:t>
            </a:r>
          </a:p>
          <a:p>
            <a:pPr algn="ctr"/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способность к свободному бытовому, деловому и </a:t>
            </a:r>
            <a:r>
              <a:rPr lang="ru-RU" altLang="ru-RU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профессиональному общению.</a:t>
            </a:r>
          </a:p>
          <a:p>
            <a:endParaRPr lang="ru-RU" alt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47061091"/>
      </p:ext>
    </p:extLst>
  </p:cSld>
  <p:clrMapOvr>
    <a:masterClrMapping/>
  </p:clrMapOvr>
  <p:transition advTm="5453"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ru-RU" b="1" dirty="0" smtClean="0"/>
              <a:t>Целесообразно развивать у педагогических работников новые педагогические компетенции (положительные изменения):</a:t>
            </a:r>
            <a:endParaRPr lang="ru-RU" dirty="0" smtClean="0"/>
          </a:p>
          <a:p>
            <a:pPr algn="ctr"/>
            <a:r>
              <a:rPr lang="ru-RU" b="1" dirty="0" smtClean="0"/>
              <a:t>способность и готовность к непрерывному развитию своих коммуникативных компетенций;</a:t>
            </a:r>
            <a:endParaRPr lang="ru-RU" dirty="0" smtClean="0"/>
          </a:p>
          <a:p>
            <a:pPr algn="ctr"/>
            <a:r>
              <a:rPr lang="ru-RU" b="1" dirty="0" smtClean="0"/>
              <a:t>способность и готовность устанавливать психологический контакт с различными категориями граждан;</a:t>
            </a:r>
            <a:endParaRPr lang="ru-RU" dirty="0" smtClean="0"/>
          </a:p>
          <a:p>
            <a:pPr algn="ctr"/>
            <a:r>
              <a:rPr lang="ru-RU" b="1" dirty="0" smtClean="0"/>
              <a:t>способность и готовность нейтрализовать психологические барьеры;</a:t>
            </a:r>
            <a:endParaRPr lang="ru-RU" dirty="0" smtClean="0"/>
          </a:p>
          <a:p>
            <a:pPr algn="ctr"/>
            <a:r>
              <a:rPr lang="ru-RU" b="1" dirty="0" smtClean="0"/>
              <a:t>способность и готовность применять психологические приемы, формирующие симпатию.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advTm="5859"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 г. N 286 "Об утверждении федерального государственного образовательного стандарта начального (далее – ФГОС) </a:t>
            </a:r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общего образования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 г. N 287 "Об утверждении ФГОС </a:t>
            </a: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основного общего образования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Приказ Министерства образования и науки РФ от 17 мая 2012 г. N 413 "Об утверждении ФГОС </a:t>
            </a:r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среднего общего образования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  <p:transition advTm="6531"/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382000" cy="12192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 г. № 286 “Об утверждении федерального государственного образовательного стандарта начального общего образования”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90600" y="1600200"/>
            <a:ext cx="7848600" cy="4495800"/>
          </a:xfrm>
        </p:spPr>
        <p:txBody>
          <a:bodyPr/>
          <a:lstStyle/>
          <a:p>
            <a:pPr algn="ctr">
              <a:defRPr/>
            </a:pPr>
            <a:endParaRPr lang="ru-RU" b="1" dirty="0" smtClean="0"/>
          </a:p>
          <a:p>
            <a:pPr algn="ctr">
              <a:defRPr/>
            </a:pPr>
            <a:r>
              <a:rPr lang="ru-RU" b="1" dirty="0" smtClean="0"/>
              <a:t>41.1.7. Ценности научного познания:</a:t>
            </a:r>
            <a:endParaRPr lang="ru-RU" dirty="0" smtClean="0"/>
          </a:p>
          <a:p>
            <a:pPr algn="ctr">
              <a:defRPr/>
            </a:pPr>
            <a:r>
              <a:rPr lang="ru-RU" b="1" dirty="0" smtClean="0"/>
              <a:t>первоначальные представления о научной картине мира;</a:t>
            </a:r>
            <a:endParaRPr lang="ru-RU" dirty="0" smtClean="0"/>
          </a:p>
          <a:p>
            <a:pPr algn="ctr">
              <a:defRPr/>
            </a:pPr>
            <a:r>
              <a:rPr lang="ru-RU" b="1" dirty="0" smtClean="0"/>
              <a:t>познавательные интересы, активность, инициативность, любознательность и самостоятельность в познании.</a:t>
            </a:r>
            <a:endParaRPr lang="ru-RU" dirty="0" smtClean="0"/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Tm="3906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Министерства образования и науки РФ от 4 декабря 2015 г. N 1426 "Об утверждении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ФГОС высшего образования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направлению подготовки 44.03.01 Педагогическое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образование».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Министерства труда и социальной защиты РФ от 18 октября 2013 г. N 544н "Об утверждении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профессионального стандарта "Педагог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(педагогическая деятельность в сфере дошкольного, начального общего, основного общего, среднего общего образования) (воспитатель, учитель)"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5616067"/>
      </p:ext>
    </p:extLst>
  </p:cSld>
  <p:clrMapOvr>
    <a:masterClrMapping/>
  </p:clrMapOvr>
  <p:transition advTm="6031"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382000" cy="12192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 г. № 286 “Об утверждении федерального государственного образовательного стандарта начального общего образования”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1600200"/>
            <a:ext cx="8458200" cy="4495800"/>
          </a:xfrm>
        </p:spPr>
        <p:txBody>
          <a:bodyPr/>
          <a:lstStyle/>
          <a:p>
            <a:pPr algn="ctr"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42.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Метапредметные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результаты освоения программы начального общего образования должны отражать: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42.1. Овладение универсальными учебными познавательными действиями: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1) базовые логические действия: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сравнивать объекты, устанавливать основания для сравнения, устанавливать аналогии;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объединять части объекта (объекты) по определенному признаку;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определять существенный признак для классификации, классифицировать предложенные объекты;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3359"/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382000" cy="12192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 г. № 286 “Об утверждении федерального государственного образовательного стандарта начального общего образования”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1600200"/>
            <a:ext cx="8305800" cy="4495800"/>
          </a:xfrm>
        </p:spPr>
        <p:txBody>
          <a:bodyPr/>
          <a:lstStyle/>
          <a:p>
            <a:pPr algn="ctr">
              <a:defRPr/>
            </a:pPr>
            <a:r>
              <a:rPr lang="ru-RU" sz="2400" b="1" dirty="0" smtClean="0"/>
              <a:t>находить закономерности и противоречия в рассматриваемых фактах, данных и наблюдениях на основе предложенного педагогическим работником алгоритма;</a:t>
            </a:r>
            <a:endParaRPr lang="ru-RU" sz="2400" dirty="0" smtClean="0"/>
          </a:p>
          <a:p>
            <a:pPr algn="ctr">
              <a:defRPr/>
            </a:pPr>
            <a:r>
              <a:rPr lang="ru-RU" sz="2400" b="1" dirty="0" smtClean="0"/>
              <a:t>выявлять недостаток информации для решения учебной (практической) задачи на основе предложенного алгоритма;</a:t>
            </a:r>
            <a:endParaRPr lang="ru-RU" sz="2400" dirty="0" smtClean="0"/>
          </a:p>
          <a:p>
            <a:pPr algn="ctr">
              <a:defRPr/>
            </a:pPr>
            <a:r>
              <a:rPr lang="ru-RU" sz="2400" b="1" dirty="0" smtClean="0"/>
              <a:t>устанавливать причинно-следственные связи в ситуациях, поддающихся непосредственному наблюдению или знакомых по опыту, делать выводы;</a:t>
            </a:r>
            <a:endParaRPr lang="ru-RU" sz="2400" dirty="0" smtClean="0"/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Tm="1984"/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382000" cy="12192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 г. № 286 “Об утверждении федерального государственного образовательного стандарта начального общего образования”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1600200"/>
            <a:ext cx="8305800" cy="4495800"/>
          </a:xfrm>
        </p:spPr>
        <p:txBody>
          <a:bodyPr/>
          <a:lstStyle/>
          <a:p>
            <a:pPr algn="ctr">
              <a:defRPr/>
            </a:pPr>
            <a:r>
              <a:rPr lang="ru-RU" b="1" dirty="0" smtClean="0"/>
              <a:t>2) базовые исследовательские действия:</a:t>
            </a:r>
            <a:endParaRPr lang="ru-RU" dirty="0" smtClean="0"/>
          </a:p>
          <a:p>
            <a:pPr algn="ctr">
              <a:defRPr/>
            </a:pPr>
            <a:r>
              <a:rPr lang="ru-RU" sz="2800" b="1" dirty="0" smtClean="0"/>
              <a:t>определять разрыв между реальным и желательным состоянием объекта (ситуации) на основе предложенных педагогическим работником вопросов;</a:t>
            </a:r>
            <a:endParaRPr lang="ru-RU" sz="2800" dirty="0" smtClean="0"/>
          </a:p>
          <a:p>
            <a:pPr algn="ctr">
              <a:defRPr/>
            </a:pPr>
            <a:r>
              <a:rPr lang="ru-RU" sz="2800" b="1" dirty="0" smtClean="0"/>
              <a:t>с помощью педагогического работника формулировать цель, планировать изменения объекта, ситуации;</a:t>
            </a:r>
            <a:endParaRPr lang="ru-RU" sz="2800" dirty="0"/>
          </a:p>
        </p:txBody>
      </p:sp>
    </p:spTree>
  </p:cSld>
  <p:clrMapOvr>
    <a:masterClrMapping/>
  </p:clrMapOvr>
  <p:transition advTm="2219"/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382000" cy="12192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 г. № 286 “Об утверждении федерального государственного образовательного стандарта начального общего образования”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1600200"/>
            <a:ext cx="8001000" cy="4495800"/>
          </a:xfrm>
        </p:spPr>
        <p:txBody>
          <a:bodyPr>
            <a:normAutofit lnSpcReduction="10000"/>
          </a:bodyPr>
          <a:lstStyle/>
          <a:p>
            <a:pPr algn="ctr">
              <a:defRPr/>
            </a:pPr>
            <a:r>
              <a:rPr lang="ru-RU" sz="2800" b="1" dirty="0" smtClean="0"/>
              <a:t>2) базовые исследовательские действия:</a:t>
            </a:r>
            <a:endParaRPr lang="ru-RU" sz="2800" dirty="0" smtClean="0"/>
          </a:p>
          <a:p>
            <a:pPr algn="ctr">
              <a:defRPr/>
            </a:pPr>
            <a:r>
              <a:rPr lang="ru-RU" sz="2800" b="1" dirty="0" smtClean="0"/>
              <a:t>сравнивать несколько вариантов решения задачи, выбирать наиболее подходящий (на основе предложенных критериев);</a:t>
            </a:r>
            <a:endParaRPr lang="ru-RU" sz="2800" dirty="0" smtClean="0"/>
          </a:p>
          <a:p>
            <a:pPr algn="ctr">
              <a:defRPr/>
            </a:pPr>
            <a:r>
              <a:rPr lang="ru-RU" sz="2800" b="1" dirty="0" smtClean="0"/>
              <a:t>проводить по предложенному плану опыт, несложное исследование по установлению особенностей объекта изучения и связей между объектами (часть - целое, причина - следствие);</a:t>
            </a:r>
            <a:endParaRPr lang="ru-RU" sz="2800" dirty="0" smtClean="0"/>
          </a:p>
          <a:p>
            <a:pPr>
              <a:defRPr/>
            </a:pPr>
            <a:endParaRPr lang="ru-RU" sz="2800" dirty="0"/>
          </a:p>
        </p:txBody>
      </p:sp>
    </p:spTree>
  </p:cSld>
  <p:clrMapOvr>
    <a:masterClrMapping/>
  </p:clrMapOvr>
  <p:transition advTm="2953"/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382000" cy="12192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 г. № 286 “Об утверждении федерального государственного образовательного стандарта начального общего образования”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5800" y="1600200"/>
            <a:ext cx="8153400" cy="4495800"/>
          </a:xfrm>
        </p:spPr>
        <p:txBody>
          <a:bodyPr/>
          <a:lstStyle/>
          <a:p>
            <a:pPr algn="ctr"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2) базовые исследовательские действия: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800" b="1" dirty="0" smtClean="0"/>
              <a:t>формулировать выводы и подкреплять их доказательствами на основе результатов проведенного наблюдения (опыта, измерения, классификации, сравнения, исследования);</a:t>
            </a:r>
            <a:endParaRPr lang="ru-RU" sz="2800" dirty="0" smtClean="0"/>
          </a:p>
          <a:p>
            <a:pPr algn="ctr">
              <a:defRPr/>
            </a:pPr>
            <a:r>
              <a:rPr lang="ru-RU" sz="2800" b="1" dirty="0" smtClean="0"/>
              <a:t>прогнозировать возможное развитие процессов, событий и их последствия в аналогичных или сходных ситуациях;</a:t>
            </a:r>
            <a:endParaRPr lang="ru-RU" sz="2800" dirty="0" smtClean="0"/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Tm="3640"/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382000" cy="12192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 г. № 286 “Об утверждении федерального государственного образовательного стандарта начального общего образования”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1600200"/>
            <a:ext cx="8001000" cy="4495800"/>
          </a:xfrm>
        </p:spPr>
        <p:txBody>
          <a:bodyPr/>
          <a:lstStyle/>
          <a:p>
            <a:pPr algn="ctr">
              <a:defRPr/>
            </a:pPr>
            <a:r>
              <a:rPr lang="ru-RU" b="1" dirty="0" smtClean="0"/>
              <a:t>3) работа с информацией:</a:t>
            </a:r>
            <a:endParaRPr lang="ru-RU" dirty="0" smtClean="0"/>
          </a:p>
          <a:p>
            <a:pPr algn="ctr">
              <a:defRPr/>
            </a:pPr>
            <a:r>
              <a:rPr lang="ru-RU" b="1" dirty="0" smtClean="0"/>
              <a:t>выбирать источник получения информации;</a:t>
            </a:r>
            <a:endParaRPr lang="ru-RU" dirty="0" smtClean="0"/>
          </a:p>
          <a:p>
            <a:pPr algn="ctr">
              <a:defRPr/>
            </a:pPr>
            <a:r>
              <a:rPr lang="ru-RU" b="1" dirty="0" smtClean="0"/>
              <a:t>согласно заданному алгоритму находить в предложенном источнике информацию, представленную в явном виде;</a:t>
            </a:r>
            <a:endParaRPr lang="ru-RU" dirty="0" smtClean="0"/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Tm="3563"/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382000" cy="12192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 г. № 286 “Об утверждении федерального государственного образовательного стандарта начального общего образования”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1600200"/>
            <a:ext cx="8001000" cy="4495800"/>
          </a:xfrm>
        </p:spPr>
        <p:txBody>
          <a:bodyPr/>
          <a:lstStyle/>
          <a:p>
            <a:pPr algn="ctr">
              <a:defRPr/>
            </a:pPr>
            <a:r>
              <a:rPr lang="ru-RU" sz="2400" b="1" dirty="0" smtClean="0"/>
              <a:t>3) работа с информацией:</a:t>
            </a:r>
            <a:endParaRPr lang="ru-RU" sz="2400" dirty="0" smtClean="0"/>
          </a:p>
          <a:p>
            <a:pPr algn="ctr">
              <a:defRPr/>
            </a:pPr>
            <a:r>
              <a:rPr lang="ru-RU" sz="2400" b="1" dirty="0" smtClean="0"/>
              <a:t>распознавать достоверную и недостоверную информацию самостоятельно или на основании предложенного педагогическим работником способа ее проверки;</a:t>
            </a:r>
            <a:endParaRPr lang="ru-RU" sz="2400" dirty="0" smtClean="0"/>
          </a:p>
          <a:p>
            <a:pPr algn="ctr">
              <a:defRPr/>
            </a:pPr>
            <a:r>
              <a:rPr lang="ru-RU" sz="2400" b="1" dirty="0" smtClean="0"/>
              <a:t>соблюдать с помощью взрослых (педагогических работников, родителей (законных представителей) несовершеннолетних обучающихся) правила информационной безопасности при поиске информации в сети Интернет;</a:t>
            </a:r>
            <a:endParaRPr lang="ru-RU" sz="2400" dirty="0" smtClean="0"/>
          </a:p>
          <a:p>
            <a:pPr algn="ctr">
              <a:defRPr/>
            </a:pPr>
            <a:endParaRPr lang="ru-RU" sz="2400" dirty="0"/>
          </a:p>
        </p:txBody>
      </p:sp>
    </p:spTree>
  </p:cSld>
  <p:clrMapOvr>
    <a:masterClrMapping/>
  </p:clrMapOvr>
  <p:transition advTm="4875"/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382000" cy="12192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 г. № 286 “Об утверждении федерального государственного образовательного стандарта начального общего образования”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1600200"/>
            <a:ext cx="8001000" cy="4495800"/>
          </a:xfrm>
        </p:spPr>
        <p:txBody>
          <a:bodyPr/>
          <a:lstStyle/>
          <a:p>
            <a:pPr algn="ctr">
              <a:defRPr/>
            </a:pPr>
            <a:r>
              <a:rPr lang="ru-RU" b="1" dirty="0" smtClean="0"/>
              <a:t>3) работа с информацией:</a:t>
            </a:r>
            <a:endParaRPr lang="ru-RU" dirty="0" smtClean="0"/>
          </a:p>
          <a:p>
            <a:pPr algn="ctr">
              <a:defRPr/>
            </a:pPr>
            <a:r>
              <a:rPr lang="ru-RU" b="1" dirty="0" smtClean="0"/>
              <a:t>анализировать и создавать текстовую, видео, графическую, звуковую, информацию в соответствии с учебной задачей;</a:t>
            </a:r>
            <a:endParaRPr lang="ru-RU" dirty="0" smtClean="0"/>
          </a:p>
          <a:p>
            <a:pPr algn="ctr">
              <a:defRPr/>
            </a:pPr>
            <a:r>
              <a:rPr lang="ru-RU" b="1" dirty="0" smtClean="0"/>
              <a:t>самостоятельно создавать схемы, таблицы для представления информации.</a:t>
            </a:r>
            <a:endParaRPr lang="ru-RU" dirty="0" smtClean="0"/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Tm="4062"/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305800" cy="12192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просвещения РФ от 31 мая 2021 г. № 287 “Об утверждении федерального государственного образовательного стандарта основного общего образования”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62000" y="1600200"/>
            <a:ext cx="8077200" cy="4495800"/>
          </a:xfrm>
        </p:spPr>
        <p:txBody>
          <a:bodyPr>
            <a:normAutofit lnSpcReduction="10000"/>
          </a:bodyPr>
          <a:lstStyle/>
          <a:p>
            <a:pPr algn="ctr">
              <a:defRPr/>
            </a:pPr>
            <a:r>
              <a:rPr lang="ru-RU" sz="2400" b="1" dirty="0" smtClean="0"/>
              <a:t>42.1.8. Ценности научного познания:</a:t>
            </a:r>
            <a:endParaRPr lang="ru-RU" sz="2400" dirty="0" smtClean="0"/>
          </a:p>
          <a:p>
            <a:pPr>
              <a:defRPr/>
            </a:pPr>
            <a:r>
              <a:rPr lang="ru-RU" sz="2000" b="1" dirty="0" smtClean="0"/>
              <a:t>ориентация в деятельности на современную систему научных представлений об основных закономерностях развития человека, природы и общества, взаимосвязях человека с природной и социальной средой;</a:t>
            </a:r>
            <a:endParaRPr lang="ru-RU" sz="2000" dirty="0" smtClean="0"/>
          </a:p>
          <a:p>
            <a:pPr>
              <a:defRPr/>
            </a:pPr>
            <a:r>
              <a:rPr lang="ru-RU" sz="2000" b="1" dirty="0" smtClean="0"/>
              <a:t>овладение языковой и читательской культурой как средством познания мира;</a:t>
            </a:r>
            <a:endParaRPr lang="ru-RU" sz="2000" dirty="0" smtClean="0"/>
          </a:p>
          <a:p>
            <a:pPr algn="ctr">
              <a:defRPr/>
            </a:pPr>
            <a:r>
              <a:rPr lang="ru-RU" sz="2400" b="1" dirty="0" smtClean="0"/>
              <a:t>овладение основными навыками исследовательской деятельности, установка на осмысление опыта, наблюдений, поступков и стремление совершенствовать пути достижения индивидуального и коллективного благополучия.</a:t>
            </a:r>
            <a:endParaRPr lang="ru-RU" sz="2400" dirty="0" smtClean="0"/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Tm="3625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0.9|0.6|0.6|0.7|1|0.9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599</TotalTime>
  <Words>6167</Words>
  <Application>Microsoft Office PowerPoint</Application>
  <PresentationFormat>Экран (4:3)</PresentationFormat>
  <Paragraphs>610</Paragraphs>
  <Slides>142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142</vt:i4>
      </vt:variant>
    </vt:vector>
  </HeadingPairs>
  <TitlesOfParts>
    <vt:vector size="143" baseType="lpstr">
      <vt:lpstr>Городская</vt:lpstr>
      <vt:lpstr>Слайд 1</vt:lpstr>
      <vt:lpstr>Слайд 2</vt:lpstr>
      <vt:lpstr>Слайд 3</vt:lpstr>
      <vt:lpstr>Слайд 4</vt:lpstr>
      <vt:lpstr>Слайд 5</vt:lpstr>
      <vt:lpstr>Основная и дополнительная литература</vt:lpstr>
      <vt:lpstr>Основная и дополнительная литература</vt:lpstr>
      <vt:lpstr>Слайд 8</vt:lpstr>
      <vt:lpstr>Слайд 9</vt:lpstr>
      <vt:lpstr>Слайд 10</vt:lpstr>
      <vt:lpstr> Основные цели лекции:</vt:lpstr>
      <vt:lpstr>Слайд 12</vt:lpstr>
      <vt:lpstr>Слайд 13</vt:lpstr>
      <vt:lpstr>Слайд 14</vt:lpstr>
      <vt:lpstr>Слайд 15</vt:lpstr>
      <vt:lpstr>ЭФФЕКТИВНОСТЬ ОБУЧЕНИЯ</vt:lpstr>
      <vt:lpstr>Уровни знаний:</vt:lpstr>
      <vt:lpstr>Федеральный закон от 23.08.1996 N 127-ФЗ "О науке и государственной научно-технической политике"</vt:lpstr>
      <vt:lpstr>Федеральный закон от 23.08.1996 N 127-ФЗ "О науке и государственной научно-технической политике"</vt:lpstr>
      <vt:lpstr>Д. п. н., профессор Сергей Евгеньевич Вогулкин</vt:lpstr>
      <vt:lpstr>Слайд 21</vt:lpstr>
      <vt:lpstr>Технология проектной деятельности</vt:lpstr>
      <vt:lpstr>Слайд 23</vt:lpstr>
      <vt:lpstr>  Классификация законов и ПНПА по их юридической силе: 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2 темы</vt:lpstr>
      <vt:lpstr>Выбор темы исследования</vt:lpstr>
      <vt:lpstr> Актуальность темы</vt:lpstr>
      <vt:lpstr>Выбор темы исследования</vt:lpstr>
      <vt:lpstr>Объект исследования</vt:lpstr>
      <vt:lpstr>Предметом исследования</vt:lpstr>
      <vt:lpstr>Классификация законов и ПНПА по их юридической силе:</vt:lpstr>
      <vt:lpstr>Объект и предмет исследования</vt:lpstr>
      <vt:lpstr>Выдвижение гипотез исследования</vt:lpstr>
      <vt:lpstr>Выдвижение гипотез исследования</vt:lpstr>
      <vt:lpstr> ЦЕЛЬ ИССЛЕДОВАНИЯ</vt:lpstr>
      <vt:lpstr> ЦЕЛЬ ИССЛЕДОВАНИЯ</vt:lpstr>
      <vt:lpstr> ЗАДАЧИ ИССЛЕДОВАНИЯ</vt:lpstr>
      <vt:lpstr> ЗАДАЧИ ИССЛЕДОВАНИЯ</vt:lpstr>
      <vt:lpstr> Выбор методов исследования</vt:lpstr>
      <vt:lpstr> НАУЧНАЯ НОВИЗНА ИССЛЕДОВАНИЯ</vt:lpstr>
      <vt:lpstr> ТЕОРЕТИЧЕСКАЯ ЗНАЧИМОСТЬ ИССЛЕДОВАНИЯ</vt:lpstr>
      <vt:lpstr> ПРАКТИЧЕСКАЯ ЗНАЧИМОСТЬ ИССЛЕДОВАНИЯ</vt:lpstr>
      <vt:lpstr> ПРАКТИЧЕСКАЯ ЗНАЧИМОСТЬ ИССЛЕДОВАНИЯ</vt:lpstr>
      <vt:lpstr> ПРАКТИЧЕСКАЯ ЗНАЧИМОСТЬ ИССЛЕДОВАНИЯ</vt:lpstr>
      <vt:lpstr>Апробация результатов исследования и внедрение</vt:lpstr>
      <vt:lpstr>Слайд 54</vt:lpstr>
      <vt:lpstr> СТРУКТУРА И ОБЪЁМ РАБОТЫ</vt:lpstr>
      <vt:lpstr>СОДЕРЖАНИЕ</vt:lpstr>
      <vt:lpstr>ОГЛАВЛЕНИЕ</vt:lpstr>
      <vt:lpstr>СПИСОК ИСПОЛЬЗОВАННОЙ ЛИТЕРАТУРЫ (А,Б,В….)</vt:lpstr>
      <vt:lpstr>Ссылки на источники</vt:lpstr>
      <vt:lpstr>Ссылки на источники</vt:lpstr>
      <vt:lpstr>Ссылки на источники</vt:lpstr>
      <vt:lpstr>Ссылки на источники</vt:lpstr>
      <vt:lpstr>Ссылки на источники</vt:lpstr>
      <vt:lpstr>Ссылки на источники</vt:lpstr>
      <vt:lpstr>Ссылки на источники</vt:lpstr>
      <vt:lpstr>Ссылки на источники</vt:lpstr>
      <vt:lpstr>Ссылки на источники</vt:lpstr>
      <vt:lpstr>Ссылки на источники</vt:lpstr>
      <vt:lpstr>Ссылки на источники</vt:lpstr>
      <vt:lpstr>Ссылки на источники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Цели использования технологии проектного обучения</vt:lpstr>
      <vt:lpstr>Цели использования технологии проектного обучения</vt:lpstr>
      <vt:lpstr>Слайд 85</vt:lpstr>
      <vt:lpstr>Слайд 86</vt:lpstr>
      <vt:lpstr>Слайд 87</vt:lpstr>
      <vt:lpstr>Слайд 88</vt:lpstr>
      <vt:lpstr>  Приказ Министерства просвещения РФ от 31 мая 2021 г. № 286 “Об утверждении федерального государственного образовательного стандарта начального общего образования” </vt:lpstr>
      <vt:lpstr>  Приказ Министерства просвещения РФ от 31 мая 2021 г. № 286 “Об утверждении федерального государственного образовательного стандарта начального общего образования” </vt:lpstr>
      <vt:lpstr>  Приказ Министерства просвещения РФ от 31 мая 2021 г. № 286 “Об утверждении федерального государственного образовательного стандарта начального общего образования” </vt:lpstr>
      <vt:lpstr>  Приказ Министерства просвещения РФ от 31 мая 2021 г. № 286 “Об утверждении федерального государственного образовательного стандарта начального общего образования” </vt:lpstr>
      <vt:lpstr>  Приказ Министерства просвещения РФ от 31 мая 2021 г. № 286 “Об утверждении федерального государственного образовательного стандарта начального общего образования” </vt:lpstr>
      <vt:lpstr>  Приказ Министерства просвещения РФ от 31 мая 2021 г. № 286 “Об утверждении федерального государственного образовательного стандарта начального общего образования” </vt:lpstr>
      <vt:lpstr>  Приказ Министерства просвещения РФ от 31 мая 2021 г. № 286 “Об утверждении федерального государственного образовательного стандарта начального общего образования” </vt:lpstr>
      <vt:lpstr>  Приказ Министерства просвещения РФ от 31 мая 2021 г. № 286 “Об утверждении федерального государственного образовательного стандарта начального общего образования” </vt:lpstr>
      <vt:lpstr>  Приказ Министерства просвещения РФ от 31 мая 2021 г. № 286 “Об утверждении федерального государственного образовательного стандарта начального общего образования” </vt:lpstr>
      <vt:lpstr>Слайд 98</vt:lpstr>
      <vt:lpstr>  Приказ Министерства просвещения РФ от 31 мая 2021 г. № 287 “Об утверждении федерального государственного образовательного стандарта основного общего образования” </vt:lpstr>
      <vt:lpstr>  Приказ Министерства просвещения РФ от 31 мая 2021 г. № 287 “Об утверждении федерального государственного образовательного стандарта основного общего образования” </vt:lpstr>
      <vt:lpstr>  Приказ Министерства просвещения РФ от 31 мая 2021 г. № 287 “Об утверждении федерального государственного образовательного стандарта основного общего образования” </vt:lpstr>
      <vt:lpstr>  Приказ Министерства просвещения РФ от 31 мая 2021 г. № 287 “Об утверждении федерального государственного образовательного стандарта основного общего образования” </vt:lpstr>
      <vt:lpstr>  Приказ Министерства просвещения РФ от 31 мая 2021 г. № 287 “Об утверждении федерального государственного образовательного стандарта основного общего образования” </vt:lpstr>
      <vt:lpstr>  Приказ Министерства просвещения РФ от 31 мая 2021 г. № 287 “Об утверждении федерального государственного образовательного стандарта основного общего образования” </vt:lpstr>
      <vt:lpstr>  Приказ Министерства просвещения РФ от 31 мая 2021 г. № 287 “Об утверждении федерального государственного образовательного стандарта основного общего образования” </vt:lpstr>
      <vt:lpstr>  Приказ Министерства просвещения РФ от 31 мая 2021 г. № 287 “Об утверждении федерального государственного образовательного стандарта основного общего образования” </vt:lpstr>
      <vt:lpstr>  Приказ Министерства просвещения РФ от 31 мая 2021 г. № 287 “Об утверждении федерального государственного образовательного стандарта основного общего образования” </vt:lpstr>
      <vt:lpstr>  Приказ Министерства просвещения РФ от 31 мая 2021 г. № 287 “Об утверждении федерального государственного образовательного стандарта основного общего образования” </vt:lpstr>
      <vt:lpstr>Слайд 109</vt:lpstr>
      <vt:lpstr>Слайд 110</vt:lpstr>
      <vt:lpstr>Приказ Министерства образования и науки РФ от 17 мая 2012 г. N 413 "Об утверждении федерального государственного образовательного стандарта среднего общего образования"</vt:lpstr>
      <vt:lpstr>Приказ Министерства образования и науки РФ от 17 мая 2012 г. N 413 "Об утверждении федерального государственного образовательного стандарта среднего общего образования"</vt:lpstr>
      <vt:lpstr>Приказ Министерства образования и науки РФ от 17 мая 2012 г. N 413 "Об утверждении федерального государственного образовательного стандарта среднего общего образования"</vt:lpstr>
      <vt:lpstr>Приказ Министерства образования и науки РФ от 17 мая 2012 г. N 413 "Об утверждении федерального государственного образовательного стандарта среднего общего образования"</vt:lpstr>
      <vt:lpstr>Приказ Министерства образования и науки РФ от 17 мая 2012 г. N 413 "Об утверждении федерального государственного образовательного стандарта среднего общего образования"</vt:lpstr>
      <vt:lpstr> Приказ Министерства образования и науки РФ от 17 мая 2012 г. N 413 "Об утверждении федерального государственного образовательного стандарта среднего общего образования" </vt:lpstr>
      <vt:lpstr> Приказ Министерства образования и науки РФ от 17 мая 2012 г. N 413 "Об утверждении федерального государственного образовательного стандарта среднего общего образования" </vt:lpstr>
      <vt:lpstr>Слайд 118</vt:lpstr>
      <vt:lpstr>Слайд 119</vt:lpstr>
      <vt:lpstr>Слайд 120</vt:lpstr>
      <vt:lpstr>Слайд 121</vt:lpstr>
      <vt:lpstr>Слайд 122</vt:lpstr>
      <vt:lpstr>Слайд 123</vt:lpstr>
      <vt:lpstr>Слайд 124</vt:lpstr>
      <vt:lpstr>Слайд 125</vt:lpstr>
      <vt:lpstr>Слайд 126</vt:lpstr>
      <vt:lpstr>Слайд 127</vt:lpstr>
      <vt:lpstr>Слайд 128</vt:lpstr>
      <vt:lpstr>Слайд 129</vt:lpstr>
      <vt:lpstr>Указ Президента РФ от 21.07.2020 N 474 "О национальных целях развития Российской Федерации на период до 2030 года"</vt:lpstr>
      <vt:lpstr>Указ Президента РФ от 21.07.2020 N 474 "О национальных целях развития Российской Федерации на период до 2030 года"</vt:lpstr>
      <vt:lpstr>Указ Президента РФ от 21.07.2020 N 474 "О национальных целях развития Российской Федерации на период до 2030 года"</vt:lpstr>
      <vt:lpstr>Указ Президента РФ от 21.07.2020 N 474 "О национальных целях развития Российской Федерации на период до 2030 года"</vt:lpstr>
      <vt:lpstr>Указ Президента РФ от 21.07.2020 N 474 "О национальных целях развития Российской Федерации на период до 2030 года"</vt:lpstr>
      <vt:lpstr>Слайд 135</vt:lpstr>
      <vt:lpstr>Слайд 136</vt:lpstr>
      <vt:lpstr>Слайд 137</vt:lpstr>
      <vt:lpstr>Слайд 138</vt:lpstr>
      <vt:lpstr>Слайд 139</vt:lpstr>
      <vt:lpstr>Конституция РФ (ч.3 и 4 ст.67.1)</vt:lpstr>
      <vt:lpstr>Слайд 141</vt:lpstr>
      <vt:lpstr>Слайд 142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ПРЕДПРИНИМАТЕЛЬСТВО</dc:title>
  <dc:creator>LoneWolf</dc:creator>
  <cp:lastModifiedBy>1395005</cp:lastModifiedBy>
  <cp:revision>156</cp:revision>
  <dcterms:created xsi:type="dcterms:W3CDTF">2013-03-31T19:46:23Z</dcterms:created>
  <dcterms:modified xsi:type="dcterms:W3CDTF">2023-02-06T08:14:02Z</dcterms:modified>
</cp:coreProperties>
</file>