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75" r:id="rId10"/>
    <p:sldId id="276" r:id="rId11"/>
    <p:sldId id="277" r:id="rId12"/>
    <p:sldId id="278" r:id="rId13"/>
    <p:sldId id="279" r:id="rId14"/>
    <p:sldId id="280" r:id="rId15"/>
    <p:sldId id="286" r:id="rId16"/>
    <p:sldId id="283" r:id="rId17"/>
    <p:sldId id="284" r:id="rId18"/>
    <p:sldId id="287" r:id="rId19"/>
    <p:sldId id="288" r:id="rId20"/>
    <p:sldId id="289" r:id="rId21"/>
    <p:sldId id="29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43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613DA-0703-47D3-96F5-30209A7572ED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574F30-0897-480E-B258-DD837AC4A0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29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16.03.2022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979ED05-E468-44F2-AA58-C080933E2B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4800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7077" y="179247"/>
            <a:ext cx="8260861" cy="1876607"/>
          </a:xfrm>
        </p:spPr>
        <p:txBody>
          <a:bodyPr>
            <a:noAutofit/>
          </a:bodyPr>
          <a:lstStyle/>
          <a:p>
            <a: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VR, AR</a:t>
            </a:r>
            <a:br>
              <a:rPr lang="en-US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</a:br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История, технологии, применение</a:t>
            </a: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Применение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8399" y="5386399"/>
            <a:ext cx="419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Обучение</a:t>
            </a:r>
          </a:p>
        </p:txBody>
      </p:sp>
      <p:pic>
        <p:nvPicPr>
          <p:cNvPr id="31746" name="Picture 2" descr="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7015" y="1598810"/>
            <a:ext cx="6494340" cy="36887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Применение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3692" y="5534892"/>
            <a:ext cx="419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Дизайн</a:t>
            </a:r>
          </a:p>
        </p:txBody>
      </p:sp>
      <p:pic>
        <p:nvPicPr>
          <p:cNvPr id="33794" name="Picture 2" descr="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3667" y="1449144"/>
            <a:ext cx="7143750" cy="4010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Применение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3692" y="5534892"/>
            <a:ext cx="419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Путешествия</a:t>
            </a:r>
          </a:p>
        </p:txBody>
      </p:sp>
      <p:pic>
        <p:nvPicPr>
          <p:cNvPr id="34818" name="Picture 2" descr="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929" y="1488220"/>
            <a:ext cx="7143750" cy="4010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AR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1686" y="1860061"/>
            <a:ext cx="69372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Дополненная реальность</a:t>
            </a:r>
            <a:r>
              <a:rPr lang="ru-RU" dirty="0"/>
              <a:t> (</a:t>
            </a:r>
            <a:r>
              <a:rPr lang="ru-RU" dirty="0" err="1"/>
              <a:t>augmented</a:t>
            </a:r>
            <a:r>
              <a:rPr lang="ru-RU" dirty="0"/>
              <a:t> </a:t>
            </a:r>
            <a:r>
              <a:rPr lang="ru-RU" dirty="0" err="1"/>
              <a:t>reality</a:t>
            </a:r>
            <a:r>
              <a:rPr lang="ru-RU" dirty="0"/>
              <a:t>, AR) — это среда, которая создается благодаря наложению информации или объектов на воспринимаемый мир в реальном времени. Для этого могут применяться как компьютерные устройства: смартфоны и планшеты, так и разнообразные </a:t>
            </a:r>
            <a:r>
              <a:rPr lang="ru-RU" dirty="0" err="1"/>
              <a:t>гаджеты</a:t>
            </a:r>
            <a:r>
              <a:rPr lang="ru-RU" dirty="0"/>
              <a:t>: очки и шлемы дополненной </a:t>
            </a:r>
            <a:r>
              <a:rPr lang="ru-RU" dirty="0" err="1"/>
              <a:t>реальности.В</a:t>
            </a:r>
            <a:r>
              <a:rPr lang="ru-RU" dirty="0"/>
              <a:t> отличии от виртуальной реальности человек не путешествует по другому миру, он все также воспринимает реальный мир, пусть и в видоизмененном состоянии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AR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35842" name="Picture 2" descr="Ð§ÑÐ¾ ÑÐ°ÐºÐ¾Ðµ Ð´Ð¾Ð¿Ð¾Ð»Ð½ÐµÐ½Ð½Ð°Ñ ÑÐµÐ°Ð»ÑÐ½Ð¾ÑÑÑ: Ð¿ÑÐ¸Ð½ÑÐ¸Ð¿ ÑÐ°Ð±Ð¾ÑÑ, ÑÑÑÑÐ¾Ð¹ÑÑÐ²Ð°, Ð±ÑÐ´ÑÑÐµÐµ ÑÐµÑÐ½Ð¾Ð»Ð¾Ð³Ð¸Ð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630" y="1498531"/>
            <a:ext cx="8180997" cy="449428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Технологии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AR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44034" name="Picture 2" descr="https://qwizz.ru/wp-content/uploads/2017/12/novye-tehnologii-v-muzee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015078"/>
            <a:ext cx="4785417" cy="2494399"/>
          </a:xfrm>
          <a:prstGeom prst="rect">
            <a:avLst/>
          </a:prstGeom>
          <a:noFill/>
        </p:spPr>
      </p:pic>
      <p:pic>
        <p:nvPicPr>
          <p:cNvPr id="44036" name="Picture 4" descr="https://mir-s3-cdn-cf.behance.net/project_modules/max_1200/78e1b532804271.57b28e7f360a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F2F2"/>
              </a:clrFrom>
              <a:clrTo>
                <a:srgbClr val="F2F2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89046" y="4070838"/>
            <a:ext cx="4954954" cy="2787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Применение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AR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39938" name="Picture 2" descr="https://trashbox.ru/files/930793_ce3550/dspx_mswkaa7gv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0423" y="1563523"/>
            <a:ext cx="8835801" cy="4970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Применение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AR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41986" name="Picture 2" descr="https://3dprintingindustry.com/wp-content/uploads/2016/11/SketchUp-Viewer-HoloLe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365" y="1344777"/>
            <a:ext cx="8889535" cy="50003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Моделирование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E8D852-3DF0-405D-BC0F-67A75787C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250" y="1405416"/>
            <a:ext cx="5238750" cy="294322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D62579-F94E-4B7D-AE04-0708745D7F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4648"/>
            <a:ext cx="5626284" cy="316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800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EEF129-E469-4EC1-AB8A-96844B553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DB2BBE45-FB98-418A-BF75-42DF5E3888BC}"/>
              </a:ext>
            </a:extLst>
          </p:cNvPr>
          <p:cNvSpPr txBox="1">
            <a:spLocks/>
          </p:cNvSpPr>
          <p:nvPr/>
        </p:nvSpPr>
        <p:spPr>
          <a:xfrm>
            <a:off x="654806" y="357171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Unity 3D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28C0B22-B8D3-4A41-AEFE-5B91198846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687" y="1698644"/>
            <a:ext cx="5300870" cy="3810000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83E9A13D-E1BE-4D68-8406-53F4DAFAA1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56" y="3367691"/>
            <a:ext cx="6055363" cy="3125183"/>
          </a:xfrm>
        </p:spPr>
      </p:pic>
    </p:spTree>
    <p:extLst>
      <p:ext uri="{BB962C8B-B14F-4D97-AF65-F5344CB8AC3E}">
        <p14:creationId xmlns:p14="http://schemas.microsoft.com/office/powerpoint/2010/main" val="8879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1686" y="1860061"/>
            <a:ext cx="69372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Виртуальная реальность (ВР, англ. </a:t>
            </a:r>
            <a:r>
              <a:rPr lang="ru-RU" dirty="0" err="1"/>
              <a:t>virtual</a:t>
            </a:r>
            <a:r>
              <a:rPr lang="ru-RU" dirty="0"/>
              <a:t> </a:t>
            </a:r>
            <a:r>
              <a:rPr lang="ru-RU" dirty="0" err="1"/>
              <a:t>reality</a:t>
            </a:r>
            <a:r>
              <a:rPr lang="ru-RU" dirty="0"/>
              <a:t>, VR, искусственная реальность) — созданный техническими средствами мир, передаваемый человеку через его ощущения: зрение, слух, осязание и другие. </a:t>
            </a:r>
            <a:endParaRPr lang="en-US" dirty="0"/>
          </a:p>
          <a:p>
            <a:endParaRPr lang="en-US" dirty="0"/>
          </a:p>
          <a:p>
            <a:r>
              <a:rPr lang="ru-RU" dirty="0"/>
              <a:t>Виртуальная реальность имитирует как воздействие, так и реакции на воздействие. Для создания убедительного комплекса ощущений реальности компьютерный синтез свойств и реакций виртуальной реальности производится в реальном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42FAC30-CB9F-4E3E-9E89-482B2D09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0261"/>
            <a:ext cx="7886700" cy="4586702"/>
          </a:xfrm>
        </p:spPr>
        <p:txBody>
          <a:bodyPr>
            <a:normAutofit fontScale="92500" lnSpcReduction="10000"/>
          </a:bodyPr>
          <a:lstStyle/>
          <a:p>
            <a:pPr marL="0" indent="0" algn="l" fontAlgn="base" latinLnBrk="0">
              <a:buNone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Сферы, в которых используется 3D-моделирование: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кино,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телевидение (в том числе </a:t>
            </a:r>
            <a:r>
              <a:rPr lang="ru-RU" b="0" i="0" u="none" strike="noStrike" dirty="0" err="1">
                <a:solidFill>
                  <a:srgbClr val="2F2F2F"/>
                </a:solidFill>
                <a:effectLst/>
              </a:rPr>
              <a:t>моушн</a:t>
            </a: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-дизайн — создание заставок и фонов),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компьютерные игры,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анимация,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VR (виртуальная реальность),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реклама,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медицина (создание моделей внутренних органов и искусственных конечностей),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промышленный дизайн,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архитектура,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машиностроение (в том числе </a:t>
            </a:r>
            <a:r>
              <a:rPr lang="ru-RU" b="0" i="0" u="none" strike="noStrike" dirty="0" err="1">
                <a:solidFill>
                  <a:srgbClr val="2F2F2F"/>
                </a:solidFill>
                <a:effectLst/>
              </a:rPr>
              <a:t>самолёто</a:t>
            </a: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- и ракетостроение),</a:t>
            </a:r>
          </a:p>
          <a:p>
            <a:pPr algn="l" fontAlgn="base" latinLnBrk="0">
              <a:buFont typeface="Arial" panose="020B0604020202020204" pitchFamily="34" charset="0"/>
              <a:buChar char="•"/>
            </a:pPr>
            <a:r>
              <a:rPr lang="ru-RU" b="0" i="0" u="none" strike="noStrike" dirty="0">
                <a:solidFill>
                  <a:srgbClr val="2F2F2F"/>
                </a:solidFill>
                <a:effectLst/>
              </a:rPr>
              <a:t>лёгкая промышленность (производство игрушек).</a:t>
            </a:r>
          </a:p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C0B2BC9-D4F4-4B8B-9DD1-B9D62CDFF53A}"/>
              </a:ext>
            </a:extLst>
          </p:cNvPr>
          <p:cNvSpPr txBox="1">
            <a:spLocks/>
          </p:cNvSpPr>
          <p:nvPr/>
        </p:nvSpPr>
        <p:spPr>
          <a:xfrm>
            <a:off x="654806" y="357171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Сферы, в которых используется 3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D - </a:t>
            </a: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моделирование</a:t>
            </a:r>
          </a:p>
        </p:txBody>
      </p:sp>
    </p:spTree>
    <p:extLst>
      <p:ext uri="{BB962C8B-B14F-4D97-AF65-F5344CB8AC3E}">
        <p14:creationId xmlns:p14="http://schemas.microsoft.com/office/powerpoint/2010/main" val="990636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42FAC30-CB9F-4E3E-9E89-482B2D09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0261"/>
            <a:ext cx="6819072" cy="2173356"/>
          </a:xfrm>
        </p:spPr>
        <p:txBody>
          <a:bodyPr>
            <a:normAutofit fontScale="85000" lnSpcReduction="20000"/>
          </a:bodyPr>
          <a:lstStyle/>
          <a:p>
            <a:pPr marL="0" indent="0" algn="l" fontAlgn="base" latinLnBrk="0">
              <a:buNone/>
            </a:pPr>
            <a:r>
              <a:rPr lang="ru-RU" b="1" i="0" u="none" strike="noStrike" dirty="0">
                <a:solidFill>
                  <a:srgbClr val="2F2F2F"/>
                </a:solidFill>
                <a:effectLst/>
                <a:latin typeface="var(--stk-f--b_family)"/>
              </a:rPr>
              <a:t>Зарплаты </a:t>
            </a:r>
            <a:r>
              <a:rPr lang="ru-RU" b="1" i="0" u="none" strike="noStrike" dirty="0" err="1">
                <a:solidFill>
                  <a:srgbClr val="2F2F2F"/>
                </a:solidFill>
                <a:effectLst/>
                <a:latin typeface="var(--stk-f--b_family)"/>
              </a:rPr>
              <a:t>моделлеров</a:t>
            </a:r>
            <a:endParaRPr lang="ru-RU" b="1" i="0" u="none" strike="noStrike" dirty="0">
              <a:solidFill>
                <a:srgbClr val="2F2F2F"/>
              </a:solidFill>
              <a:effectLst/>
              <a:latin typeface="var(--stk-f_family)"/>
            </a:endParaRPr>
          </a:p>
          <a:p>
            <a:pPr algn="l" fontAlgn="base" latinLnBrk="0"/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Стажеру часто не платят ничего, два месяца работает бесплатно.</a:t>
            </a:r>
          </a:p>
          <a:p>
            <a:pPr algn="l" fontAlgn="base" latinLnBrk="0"/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Джуниор-</a:t>
            </a:r>
            <a:r>
              <a:rPr lang="ru-RU" b="0" i="0" u="none" strike="noStrike" dirty="0" err="1">
                <a:solidFill>
                  <a:srgbClr val="2F2F2F"/>
                </a:solidFill>
                <a:effectLst/>
                <a:latin typeface="var(--stk-f_family)"/>
              </a:rPr>
              <a:t>моделлер</a:t>
            </a:r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, успешно прошедший стажировку, получает от 35 до 50 тысяч.</a:t>
            </a:r>
          </a:p>
          <a:p>
            <a:pPr algn="l" fontAlgn="base" latinLnBrk="0"/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Просто </a:t>
            </a:r>
            <a:r>
              <a:rPr lang="ru-RU" b="0" i="0" u="none" strike="noStrike" dirty="0" err="1">
                <a:solidFill>
                  <a:srgbClr val="2F2F2F"/>
                </a:solidFill>
                <a:effectLst/>
                <a:latin typeface="var(--stk-f_family)"/>
              </a:rPr>
              <a:t>моделлер</a:t>
            </a:r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 — от 50 до 75 тысяч.</a:t>
            </a:r>
          </a:p>
          <a:p>
            <a:pPr algn="l" fontAlgn="base" latinLnBrk="0"/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Старший </a:t>
            </a:r>
            <a:r>
              <a:rPr lang="ru-RU" b="0" i="0" u="none" strike="noStrike" dirty="0" err="1">
                <a:solidFill>
                  <a:srgbClr val="2F2F2F"/>
                </a:solidFill>
                <a:effectLst/>
                <a:latin typeface="var(--stk-f_family)"/>
              </a:rPr>
              <a:t>модделлер</a:t>
            </a:r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 — до 100 тысяч.</a:t>
            </a:r>
          </a:p>
          <a:p>
            <a:pPr algn="l" fontAlgn="base" latinLnBrk="0"/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Лид </a:t>
            </a:r>
            <a:r>
              <a:rPr lang="ru-RU" b="0" i="0" u="none" strike="noStrike" dirty="0" err="1">
                <a:solidFill>
                  <a:srgbClr val="2F2F2F"/>
                </a:solidFill>
                <a:effectLst/>
                <a:latin typeface="var(--stk-f_family)"/>
              </a:rPr>
              <a:t>моделлер</a:t>
            </a:r>
            <a:r>
              <a:rPr lang="ru-RU" b="0" i="0" u="none" strike="noStrike" dirty="0">
                <a:solidFill>
                  <a:srgbClr val="2F2F2F"/>
                </a:solidFill>
                <a:effectLst/>
                <a:latin typeface="var(--stk-f_family)"/>
              </a:rPr>
              <a:t> или глава департамента — больше 100 тысяч в зависимости от функционала и договорённостей.</a:t>
            </a:r>
          </a:p>
          <a:p>
            <a:pPr algn="l" fontAlgn="base" latinLnBrk="0"/>
            <a:endParaRPr lang="ru-RU" b="0" i="0" u="none" strike="noStrike" dirty="0">
              <a:solidFill>
                <a:srgbClr val="2F2F2F"/>
              </a:solidFill>
              <a:effectLst/>
              <a:latin typeface="var(--stk-f_family)"/>
            </a:endParaRPr>
          </a:p>
          <a:p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5C0B2BC9-D4F4-4B8B-9DD1-B9D62CDFF53A}"/>
              </a:ext>
            </a:extLst>
          </p:cNvPr>
          <p:cNvSpPr txBox="1">
            <a:spLocks/>
          </p:cNvSpPr>
          <p:nvPr/>
        </p:nvSpPr>
        <p:spPr>
          <a:xfrm>
            <a:off x="654806" y="357171"/>
            <a:ext cx="7886700" cy="795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Сферы, в которых используется 3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D - </a:t>
            </a:r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моделирование</a:t>
            </a: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9B508845-EB3F-4679-A24E-BE9F46EC5431}"/>
              </a:ext>
            </a:extLst>
          </p:cNvPr>
          <p:cNvSpPr txBox="1">
            <a:spLocks/>
          </p:cNvSpPr>
          <p:nvPr/>
        </p:nvSpPr>
        <p:spPr>
          <a:xfrm>
            <a:off x="628650" y="3796748"/>
            <a:ext cx="6819072" cy="21733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ru-RU" b="1" dirty="0">
                <a:solidFill>
                  <a:srgbClr val="2F2F2F"/>
                </a:solidFill>
                <a:latin typeface="var(--stk-f--b_family)"/>
              </a:rPr>
              <a:t>Зарплаты игровых дизайнеров</a:t>
            </a:r>
            <a:endParaRPr lang="ru-RU" b="1" dirty="0">
              <a:solidFill>
                <a:srgbClr val="2F2F2F"/>
              </a:solidFill>
              <a:latin typeface="var(--stk-f_family)"/>
            </a:endParaRPr>
          </a:p>
          <a:p>
            <a:pPr fontAlgn="base"/>
            <a:r>
              <a:rPr lang="ru-RU" dirty="0">
                <a:solidFill>
                  <a:srgbClr val="2F2F2F"/>
                </a:solidFill>
                <a:latin typeface="var(--stk-f_family)"/>
              </a:rPr>
              <a:t>Стажеру часто не платят ничего, два месяца работает бесплатно.</a:t>
            </a:r>
          </a:p>
          <a:p>
            <a:pPr fontAlgn="base"/>
            <a:r>
              <a:rPr lang="ru-RU" dirty="0">
                <a:solidFill>
                  <a:srgbClr val="2F2F2F"/>
                </a:solidFill>
                <a:latin typeface="var(--stk-f_family)"/>
              </a:rPr>
              <a:t>Джуниор - от 45 до 110 тысяч.</a:t>
            </a:r>
          </a:p>
          <a:p>
            <a:pPr fontAlgn="base"/>
            <a:r>
              <a:rPr lang="ru-RU" dirty="0">
                <a:solidFill>
                  <a:srgbClr val="2F2F2F"/>
                </a:solidFill>
                <a:latin typeface="var(--stk-f_family)"/>
              </a:rPr>
              <a:t>Средний — от 40 до 221 тысяч.</a:t>
            </a:r>
          </a:p>
          <a:p>
            <a:pPr fontAlgn="base"/>
            <a:r>
              <a:rPr lang="ru-RU" dirty="0">
                <a:solidFill>
                  <a:srgbClr val="2F2F2F"/>
                </a:solidFill>
                <a:latin typeface="var(--stk-f_family)"/>
              </a:rPr>
              <a:t>Старший — от 100 до 400 тысяч.</a:t>
            </a:r>
          </a:p>
          <a:p>
            <a:pPr fontAlgn="base"/>
            <a:endParaRPr lang="ru-RU" dirty="0">
              <a:solidFill>
                <a:srgbClr val="2F2F2F"/>
              </a:solidFill>
              <a:latin typeface="var(--stk-f_family)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7882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История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54733" y="2813538"/>
            <a:ext cx="33030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1962 </a:t>
            </a:r>
            <a:r>
              <a:rPr lang="ru-RU" dirty="0"/>
              <a:t>год -  </a:t>
            </a:r>
            <a:r>
              <a:rPr lang="ru-RU" dirty="0" err="1"/>
              <a:t>Мортон</a:t>
            </a:r>
            <a:r>
              <a:rPr lang="ru-RU" dirty="0"/>
              <a:t> </a:t>
            </a:r>
            <a:r>
              <a:rPr lang="ru-RU" dirty="0" err="1"/>
              <a:t>Хейлиг</a:t>
            </a:r>
            <a:r>
              <a:rPr lang="ru-RU" dirty="0"/>
              <a:t> представил первый прототип </a:t>
            </a:r>
            <a:r>
              <a:rPr lang="ru-RU" dirty="0" err="1"/>
              <a:t>мультисенсорного</a:t>
            </a:r>
            <a:r>
              <a:rPr lang="ru-RU" dirty="0"/>
              <a:t> симулятора, который он называл «</a:t>
            </a:r>
            <a:r>
              <a:rPr lang="ru-RU" dirty="0" err="1"/>
              <a:t>Сенсорама</a:t>
            </a:r>
            <a:r>
              <a:rPr lang="ru-RU" dirty="0"/>
              <a:t>» (</a:t>
            </a:r>
            <a:r>
              <a:rPr lang="ru-RU" dirty="0" err="1"/>
              <a:t>Sensorama</a:t>
            </a:r>
            <a:r>
              <a:rPr lang="ru-RU" dirty="0"/>
              <a:t>).</a:t>
            </a:r>
          </a:p>
        </p:txBody>
      </p:sp>
      <p:pic>
        <p:nvPicPr>
          <p:cNvPr id="1026" name="Picture 2" descr="https://itc.ua/wp-content/uploads/2015/08/v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4529" y="1414584"/>
            <a:ext cx="3868322" cy="52363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История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5471" y="1774092"/>
            <a:ext cx="33030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В 1967 году </a:t>
            </a:r>
            <a:r>
              <a:rPr lang="ru-RU" dirty="0" err="1"/>
              <a:t>Айвен</a:t>
            </a:r>
            <a:r>
              <a:rPr lang="ru-RU" dirty="0"/>
              <a:t> Сазерленд описал и сконструировал первый шлем, изображение на который генерировалось при помощи компьютера. </a:t>
            </a:r>
          </a:p>
        </p:txBody>
      </p:sp>
      <p:pic>
        <p:nvPicPr>
          <p:cNvPr id="22530" name="Picture 2" descr="https://make-3d.ru/wp-content/uploads/2017/11/cascosutherla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8734" y="3384062"/>
            <a:ext cx="6289842" cy="31239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История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5470" y="2157045"/>
            <a:ext cx="679652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Первой реализацией виртуальной реальности считается «</a:t>
            </a:r>
            <a:r>
              <a:rPr lang="ru-RU" dirty="0" err="1"/>
              <a:t>Кинокарта</a:t>
            </a:r>
            <a:r>
              <a:rPr lang="ru-RU" dirty="0"/>
              <a:t> </a:t>
            </a:r>
            <a:r>
              <a:rPr lang="ru-RU" dirty="0" err="1"/>
              <a:t>Аспена</a:t>
            </a:r>
            <a:r>
              <a:rPr lang="ru-RU" dirty="0"/>
              <a:t>» (</a:t>
            </a:r>
            <a:r>
              <a:rPr lang="ru-RU" dirty="0" err="1"/>
              <a:t>Aspen</a:t>
            </a:r>
            <a:r>
              <a:rPr lang="ru-RU" dirty="0"/>
              <a:t> </a:t>
            </a:r>
            <a:r>
              <a:rPr lang="ru-RU" dirty="0" err="1"/>
              <a:t>Movie</a:t>
            </a:r>
            <a:r>
              <a:rPr lang="ru-RU" dirty="0"/>
              <a:t> </a:t>
            </a:r>
            <a:r>
              <a:rPr lang="ru-RU" dirty="0" err="1"/>
              <a:t>Map</a:t>
            </a:r>
            <a:r>
              <a:rPr lang="ru-RU" dirty="0"/>
              <a:t>), созданная в Массачусетском Технологическом Институте в 1977 году. Эта компьютерная программа симулировала прогулку по городу </a:t>
            </a:r>
            <a:r>
              <a:rPr lang="ru-RU" dirty="0" err="1"/>
              <a:t>Аспен</a:t>
            </a:r>
            <a:r>
              <a:rPr lang="ru-RU" dirty="0"/>
              <a:t>, штат Колорадо, давая возможность выбрать между разными способами отображения местности. Летний и зимний варианты были основаны на реальных фотографиях.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История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5470" y="2157045"/>
            <a:ext cx="67965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середине 1980-х появились системы, в которых пользователь мог манипулировать с трёхмерными объектами на экране благодаря их отклику на движения руки. </a:t>
            </a:r>
            <a:endParaRPr lang="en-US" dirty="0"/>
          </a:p>
          <a:p>
            <a:endParaRPr lang="en-US" dirty="0"/>
          </a:p>
          <a:p>
            <a:r>
              <a:rPr lang="ru-RU" dirty="0"/>
              <a:t>В 1989 году </a:t>
            </a:r>
            <a:r>
              <a:rPr lang="ru-RU" dirty="0" err="1"/>
              <a:t>Джарон</a:t>
            </a:r>
            <a:r>
              <a:rPr lang="ru-RU" dirty="0"/>
              <a:t> </a:t>
            </a:r>
            <a:r>
              <a:rPr lang="ru-RU" dirty="0" err="1"/>
              <a:t>Ланьер</a:t>
            </a:r>
            <a:r>
              <a:rPr lang="ru-RU" dirty="0"/>
              <a:t> ввёл более популярный ныне термин «виртуальная реальность». 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Технологии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5470" y="2157045"/>
            <a:ext cx="6796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21 </a:t>
            </a:r>
            <a:r>
              <a:rPr lang="ru-RU" dirty="0"/>
              <a:t>век – развитие </a:t>
            </a:r>
            <a:r>
              <a:rPr lang="en-US" dirty="0"/>
              <a:t>VR </a:t>
            </a:r>
            <a:r>
              <a:rPr lang="ru-RU" dirty="0"/>
              <a:t>идёт полным ходом. Компании разрабатывают свои прототипы шлемов и очков виртуальной реальности.</a:t>
            </a:r>
          </a:p>
        </p:txBody>
      </p:sp>
      <p:pic>
        <p:nvPicPr>
          <p:cNvPr id="23554" name="Picture 2" descr="https://upload.wikimedia.org/wikipedia/commons/c/c4/Head-mounted_display_and_wired_gloves%2C_Ames_Research_Ce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4394" y="2922954"/>
            <a:ext cx="3704714" cy="37119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26626" name="Picture 2" descr="https://avatars.mds.yandex.net/get-pdb/245485/5b37f1f1-77f9-4084-8175-ae5010bb2e43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044" y="2094523"/>
            <a:ext cx="4076549" cy="269343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0677" y="4947141"/>
            <a:ext cx="4196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1. Использующие телефон в качестве источника</a:t>
            </a:r>
          </a:p>
        </p:txBody>
      </p:sp>
      <p:pic>
        <p:nvPicPr>
          <p:cNvPr id="26628" name="Picture 4" descr="https://revirtua.com.br/wp-content/uploads/2018/05/OCULUS-Rift-Virtual-Reality-Headset-Touch-Motion-Controlle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4861" y="1997790"/>
            <a:ext cx="3959676" cy="29571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513385" y="4919785"/>
            <a:ext cx="4196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2. Использующие компьютер в качестве источника</a:t>
            </a: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4806" y="357171"/>
            <a:ext cx="7886700" cy="795801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Применение </a:t>
            </a:r>
            <a:r>
              <a:rPr lang="en-US" sz="4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VR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8399" y="5386399"/>
            <a:ext cx="4196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Тренинги</a:t>
            </a:r>
          </a:p>
        </p:txBody>
      </p:sp>
      <p:pic>
        <p:nvPicPr>
          <p:cNvPr id="31748" name="Picture 4" descr="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73361" y="1484923"/>
            <a:ext cx="5943600" cy="3819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523</Words>
  <Application>Microsoft Office PowerPoint</Application>
  <PresentationFormat>Экран (4:3)</PresentationFormat>
  <Paragraphs>61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var(--stk-f_family)</vt:lpstr>
      <vt:lpstr>var(--stk-f--b_family)</vt:lpstr>
      <vt:lpstr>Тема Office</vt:lpstr>
      <vt:lpstr>VR, AR История, технологии, применение</vt:lpstr>
      <vt:lpstr>VR</vt:lpstr>
      <vt:lpstr>История VR</vt:lpstr>
      <vt:lpstr>История VR</vt:lpstr>
      <vt:lpstr>История VR</vt:lpstr>
      <vt:lpstr>История VR</vt:lpstr>
      <vt:lpstr>Технологии VR</vt:lpstr>
      <vt:lpstr>VR</vt:lpstr>
      <vt:lpstr>Применение VR</vt:lpstr>
      <vt:lpstr>Применение VR</vt:lpstr>
      <vt:lpstr>Применение VR</vt:lpstr>
      <vt:lpstr>Применение VR</vt:lpstr>
      <vt:lpstr>AR</vt:lpstr>
      <vt:lpstr>AR</vt:lpstr>
      <vt:lpstr>Технологии AR</vt:lpstr>
      <vt:lpstr>Применение AR</vt:lpstr>
      <vt:lpstr>Применение AR</vt:lpstr>
      <vt:lpstr>Моделирование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Сергей Фомин</cp:lastModifiedBy>
  <cp:revision>76</cp:revision>
  <dcterms:created xsi:type="dcterms:W3CDTF">2014-11-21T11:00:06Z</dcterms:created>
  <dcterms:modified xsi:type="dcterms:W3CDTF">2022-03-16T10:34:50Z</dcterms:modified>
</cp:coreProperties>
</file>