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57" r:id="rId6"/>
    <p:sldId id="262" r:id="rId7"/>
    <p:sldId id="270" r:id="rId8"/>
    <p:sldId id="271" r:id="rId9"/>
    <p:sldId id="272" r:id="rId10"/>
    <p:sldId id="273" r:id="rId11"/>
    <p:sldId id="274" r:id="rId12"/>
    <p:sldId id="275" r:id="rId13"/>
    <p:sldId id="277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47" autoAdjust="0"/>
    <p:restoredTop sz="94660"/>
  </p:normalViewPr>
  <p:slideViewPr>
    <p:cSldViewPr>
      <p:cViewPr varScale="1">
        <p:scale>
          <a:sx n="80" d="100"/>
          <a:sy n="80" d="100"/>
        </p:scale>
        <p:origin x="-1056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5FE32-3835-4C42-80BD-1C0D6261AFE4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990CD-F133-4B5D-9DE1-36AD642DD0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9488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990CD-F133-4B5D-9DE1-36AD642DD04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4994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B03C498-CDCA-4D70-81FC-19E8DD1E214B}" type="datetimeFigureOut">
              <a:rPr lang="ru-RU" smtClean="0"/>
              <a:pPr/>
              <a:t>17.10.2022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432D4C7-3830-48BD-8AE8-F05DF242C2F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pn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14290"/>
            <a:ext cx="7175351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Технология совершения покупок</a:t>
            </a:r>
            <a:endParaRPr lang="ru-RU" sz="4400" b="1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://img.ikiev.ua/2014/03/48889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85918" y="2857496"/>
            <a:ext cx="5390331" cy="3155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3289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ÑÐ¾Ð²Ð°ÑÐ½ÑÐµ Ð·Ð½Ð°ÐºÐ¸ ÑÐºÐ¾Ð»Ð¾Ð³Ð¸ÑÐµÑÐº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5211970"/>
            <a:ext cx="1298614" cy="126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195" y="131007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/>
                <a:ea typeface="Times New Roman"/>
              </a:rPr>
              <a:t> Маркировка-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это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комплекс обозначений, который может состоять из текста, 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графических и цветовых символов.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830" y="2185095"/>
            <a:ext cx="84792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/>
                <a:ea typeface="Times New Roman"/>
              </a:rPr>
              <a:t>Согласно типу представляемой информации, выделяют следующие виды маркировки </a:t>
            </a:r>
            <a:r>
              <a:rPr lang="ru-RU" dirty="0" smtClean="0">
                <a:latin typeface="Times New Roman"/>
                <a:ea typeface="Times New Roman"/>
              </a:rPr>
              <a:t>продукции: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2914195"/>
            <a:ext cx="24714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1. Экологическая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s://filed8-19.my.mail.ru/pic?url=https%3A%2F%2Fcontent-26.foto.my.mail.ru%2Fcommunity%2Fdelaemdengidoma%2F_groupsphoto%2Fi-40.jpg&amp;mw=400&amp;mh=400&amp;sig=7b99c6904d688cd5a1c05762bae69c24&amp;croped=1&amp;upscale=1&amp;max_frames=1&amp;croped=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7886" y="3645024"/>
            <a:ext cx="1180728" cy="1180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rdexpert.ru/uploads/images/73/05-2017/969f070583b340b5a7b21cce6416c7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309207" y="3645024"/>
            <a:ext cx="1662828" cy="1385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ÑÐºÐ¾Ð»Ð¾Ð³Ð¸ÑÐµÑÐºÐ¸Ðµ Ð·Ð½Ð°ÐºÐ¸ Ð½Ð° ÑÐ¿Ð°ÐºÐ¾Ð²ÐºÐµ ÑÐ¾Ð²Ð°ÑÐ¾Ð²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34739" y="5319804"/>
            <a:ext cx="1081784" cy="1052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10691" y="4893989"/>
            <a:ext cx="32221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товар, упаковка не подлежат общей утилизации - для последующей переработки их необходимо доставить в специальный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пункт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99516" y="5128501"/>
            <a:ext cx="257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упаковка годна для вторичной переработки или была произведена таким способом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81722" y="3562718"/>
            <a:ext cx="257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Знак «не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тестируется на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животных» (косметическая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продукция)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168940" y="3912222"/>
            <a:ext cx="2440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система экомаркировки</a:t>
            </a:r>
          </a:p>
        </p:txBody>
      </p:sp>
      <p:pic>
        <p:nvPicPr>
          <p:cNvPr id="1034" name="Picture 10" descr="ÐÐ½Ð°Ðº 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19535" y="2610219"/>
            <a:ext cx="952500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160179" y="2762181"/>
            <a:ext cx="27133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Международного экологического фонда</a:t>
            </a: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Источники </a:t>
            </a:r>
            <a:r>
              <a:rPr lang="ru-RU" sz="3200" b="1" i="1" dirty="0">
                <a:solidFill>
                  <a:srgbClr val="C00000"/>
                </a:solidFill>
              </a:rPr>
              <a:t>информации о товарах </a:t>
            </a:r>
          </a:p>
        </p:txBody>
      </p:sp>
    </p:spTree>
    <p:extLst>
      <p:ext uri="{BB962C8B-B14F-4D97-AF65-F5344CB8AC3E}">
        <p14:creationId xmlns:p14="http://schemas.microsoft.com/office/powerpoint/2010/main" xmlns="" val="10154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64831" y="1052736"/>
            <a:ext cx="30818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2. Подтверждающая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ÐÐ½Ð°Ðº ÐÐÐ¡Ð¢ Ð 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8593" y="1670575"/>
            <a:ext cx="1131079" cy="1121979"/>
          </a:xfrm>
          <a:prstGeom prst="rect">
            <a:avLst/>
          </a:prstGeom>
          <a:noFill/>
        </p:spPr>
      </p:pic>
      <p:pic>
        <p:nvPicPr>
          <p:cNvPr id="5" name="Рисунок 4" descr="marking_gost_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16016" y="1283568"/>
            <a:ext cx="911899" cy="10387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868144" y="1277504"/>
            <a:ext cx="30963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Европейское Соответствие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маркировка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соответствие продукции требованиям европейских </a:t>
            </a:r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02342" y="1670575"/>
            <a:ext cx="288596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“</a:t>
            </a:r>
            <a:r>
              <a:rPr lang="ru-RU" dirty="0" err="1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Ростест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endParaRPr lang="ru-RU" dirty="0" smtClean="0">
              <a:solidFill>
                <a:srgbClr val="3333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 </a:t>
            </a:r>
            <a:r>
              <a:rPr lang="ru-RU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продукции Российскому ГОСТу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492222" y="3031830"/>
            <a:ext cx="29953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3. Потребительская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https://www.penall.net/wp-content/uploads/2018/01/Foto-6-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573016"/>
            <a:ext cx="1187625" cy="112192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271083" y="4048605"/>
            <a:ext cx="2007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«Срок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годности после вскрытия упаковки» </a:t>
            </a:r>
          </a:p>
        </p:txBody>
      </p:sp>
      <p:pic>
        <p:nvPicPr>
          <p:cNvPr id="2052" name="Picture 4" descr="http://www.lawbelarus.com/im/3/ris340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45324" y="3832465"/>
            <a:ext cx="1328302" cy="125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http://bvt.hop.ru/MT/t8.files/image01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5534" y="5411854"/>
            <a:ext cx="1173097" cy="1173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143661" y="5735020"/>
            <a:ext cx="1800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пищевой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продукции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75123" y="4048605"/>
            <a:ext cx="2805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для парфюмерно-косметической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продукции</a:t>
            </a:r>
            <a:endParaRPr lang="ru-RU" dirty="0"/>
          </a:p>
        </p:txBody>
      </p:sp>
      <p:pic>
        <p:nvPicPr>
          <p:cNvPr id="2054" name="Picture 6" descr="http://decor.az/katalog-oboev.html?task=images.crossdomain&amp;image=https://static8.depositphotos.com/1378260/1026/i/950/depositphotos_10269782-stock-photo-pharmacy-icon-with-caduceus-symbol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5442508"/>
            <a:ext cx="1510934" cy="132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95257" y="5675236"/>
            <a:ext cx="21146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для лекарственных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веществ</a:t>
            </a:r>
            <a:endParaRPr lang="ru-RU" dirty="0"/>
          </a:p>
        </p:txBody>
      </p:sp>
      <p:pic>
        <p:nvPicPr>
          <p:cNvPr id="2056" name="Picture 8" descr="http://www.artpatch.ru/images/zn_tara_upak/0024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490798" y="4901361"/>
            <a:ext cx="1133475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6943861" y="4589738"/>
            <a:ext cx="20544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Открывать здесь»</a:t>
            </a:r>
            <a:endParaRPr lang="ru-RU" dirty="0"/>
          </a:p>
        </p:txBody>
      </p:sp>
      <p:sp>
        <p:nvSpPr>
          <p:cNvPr id="2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Источники </a:t>
            </a:r>
            <a:r>
              <a:rPr lang="ru-RU" sz="3200" b="1" i="1" dirty="0">
                <a:solidFill>
                  <a:srgbClr val="C00000"/>
                </a:solidFill>
              </a:rPr>
              <a:t>информации о товарах </a:t>
            </a:r>
          </a:p>
        </p:txBody>
      </p:sp>
    </p:spTree>
    <p:extLst>
      <p:ext uri="{BB962C8B-B14F-4D97-AF65-F5344CB8AC3E}">
        <p14:creationId xmlns:p14="http://schemas.microsoft.com/office/powerpoint/2010/main" xmlns="" val="338789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tudfiles.net/html/2706/132/html_OWIGFRoRzZ.X_Oj/img-qa_4Y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26010" y="1931175"/>
            <a:ext cx="1238300" cy="12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xn--80aaakllhrjcjh3b1l.xn--p1ai/wp-content/uploads/2014/01/%D0%BF%D0%BE%D0%B6%D0%B0%D1%80%D0%BE%D0%BE%D0%BF%D0%B0%D1%81%D0%BD%D0%BE-%D0%BB%D0%B5%D0%B3%D0%BA%D0%BE-%D0%B2%D0%BE%D1%81%D0%BF%D0%BB%D0%B0%D0%BC%D0%B5%D0%BD%D1%8F%D1%8E%D1%89%D0%B8%D0%B5%D1%81%D1%8F-%D0%B2%D0%B5%D1%89%D0%B5%D1%81%D1%82%D0%B2%D0%B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880" y="1346677"/>
            <a:ext cx="1805472" cy="120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287069" y="980728"/>
            <a:ext cx="32232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4. Предупредительная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60372" y="3198168"/>
            <a:ext cx="248606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5</a:t>
            </a:r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>.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Транспортная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15715" y="1507223"/>
            <a:ext cx="27524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Легковоспламеняющиеся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вещества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10100" y="2153554"/>
            <a:ext cx="17558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Радиоактивные </a:t>
            </a:r>
          </a:p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ещества</a:t>
            </a:r>
            <a:endParaRPr lang="ru-RU" dirty="0"/>
          </a:p>
        </p:txBody>
      </p:sp>
      <p:pic>
        <p:nvPicPr>
          <p:cNvPr id="3078" name="Picture 6" descr="http://litcey.ru/pars_docs/refs/49/48164/48164_html_517bcc49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012160" y="2199971"/>
            <a:ext cx="700708" cy="700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020272" y="2254348"/>
            <a:ext cx="145167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опасно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для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здоровья</a:t>
            </a:r>
            <a:endParaRPr lang="ru-RU" dirty="0"/>
          </a:p>
        </p:txBody>
      </p:sp>
      <p:pic>
        <p:nvPicPr>
          <p:cNvPr id="3080" name="Picture 8" descr="https://st.depositphotos.com/1432405/4264/v/950/depositphotos_42644985-stock-illustration-children-under-three-years-icon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01948" y="918590"/>
            <a:ext cx="1032311" cy="1032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087484" y="1111579"/>
            <a:ext cx="17263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3434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"для детей </a:t>
            </a:r>
            <a:endParaRPr lang="ru-RU" dirty="0" smtClean="0">
              <a:solidFill>
                <a:srgbClr val="34343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3434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старше </a:t>
            </a:r>
            <a:r>
              <a:rPr lang="ru-RU" dirty="0">
                <a:solidFill>
                  <a:srgbClr val="34343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3-х лет"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2" name="Picture 10" descr="https://www.antech.ru/upload/resize_cache/iblock/8b0/960_720_0/Antech_ru_046_Skoroportiashchiisia_gruz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7207" y="3149881"/>
            <a:ext cx="1178508" cy="1178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264165" y="3544571"/>
            <a:ext cx="2031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Скоропортящийся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продукт</a:t>
            </a:r>
            <a:endParaRPr lang="ru-RU" dirty="0"/>
          </a:p>
        </p:txBody>
      </p:sp>
      <p:pic>
        <p:nvPicPr>
          <p:cNvPr id="3084" name="Picture 12" descr="http://kartonpak.ru/files/m1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3115" y="4457633"/>
            <a:ext cx="869597" cy="915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87828" y="4634713"/>
            <a:ext cx="12899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Осторожно</a:t>
            </a:r>
          </a:p>
          <a:p>
            <a:r>
              <a:rPr lang="ru-RU" sz="1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"Хрупкое"</a:t>
            </a:r>
            <a:endParaRPr lang="ru-RU" dirty="0"/>
          </a:p>
        </p:txBody>
      </p:sp>
      <p:pic>
        <p:nvPicPr>
          <p:cNvPr id="3086" name="Picture 14" descr="https://images.ru.prom.st/261232454_w640_h640_029971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24585" y="5410344"/>
            <a:ext cx="1262484" cy="1262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1322967" y="5974000"/>
            <a:ext cx="11708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Беречь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от влаги»</a:t>
            </a:r>
            <a:endParaRPr lang="ru-RU" dirty="0"/>
          </a:p>
        </p:txBody>
      </p:sp>
      <p:pic>
        <p:nvPicPr>
          <p:cNvPr id="3088" name="Picture 16" descr="https://web.centennialarts.com/cdn/images/originals/000/000/034/00000003490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14680" y="3730250"/>
            <a:ext cx="1228405" cy="921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3184856" y="4726668"/>
            <a:ext cx="2261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Беречь 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от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солнечных лучей»</a:t>
            </a:r>
            <a:endParaRPr lang="ru-RU" dirty="0"/>
          </a:p>
        </p:txBody>
      </p:sp>
      <p:pic>
        <p:nvPicPr>
          <p:cNvPr id="3090" name="Picture 18" descr="http://cdn01.ru/files/users/images/7d/6e/7d6e56de2650f0f1f41ce166aa6b8f3c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46437" y="3680360"/>
            <a:ext cx="1085850" cy="1143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s://cdn.caverion.com/images/default-source/brand/images/section-right-column-270x270px/270x270-icon_cooling_blue_rgb.jpg?sfvrsn=5a99dc7b_3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17867" y="5734793"/>
            <a:ext cx="885537" cy="88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4223657" y="5734793"/>
            <a:ext cx="178850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Замороженный</a:t>
            </a:r>
          </a:p>
          <a:p>
            <a:pPr algn="ctr"/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продукт»</a:t>
            </a:r>
            <a:endParaRPr lang="ru-RU" dirty="0"/>
          </a:p>
        </p:txBody>
      </p:sp>
      <p:pic>
        <p:nvPicPr>
          <p:cNvPr id="3094" name="Picture 22" descr="http://www.fertipro.com/images/symbols/15tot25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712868" y="4797631"/>
            <a:ext cx="1473074" cy="122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916674" y="6338376"/>
            <a:ext cx="309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«Ограничения температуры»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616416" y="3764651"/>
            <a:ext cx="1700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«Не кантовать»</a:t>
            </a:r>
            <a:endParaRPr lang="ru-RU" dirty="0"/>
          </a:p>
        </p:txBody>
      </p:sp>
      <p:sp>
        <p:nvSpPr>
          <p:cNvPr id="27" name="Заголовок 1"/>
          <p:cNvSpPr txBox="1">
            <a:spLocks/>
          </p:cNvSpPr>
          <p:nvPr/>
        </p:nvSpPr>
        <p:spPr>
          <a:xfrm>
            <a:off x="431032" y="0"/>
            <a:ext cx="8712968" cy="68872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Источники информации о товарах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024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3195" y="1310072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/>
                <a:ea typeface="Times New Roman"/>
              </a:rPr>
              <a:t> </a:t>
            </a:r>
            <a:r>
              <a:rPr lang="ru-RU" sz="3200" b="1" dirty="0" err="1" smtClean="0">
                <a:latin typeface="Times New Roman"/>
                <a:ea typeface="Times New Roman"/>
              </a:rPr>
              <a:t>Штрихкоды</a:t>
            </a:r>
            <a:r>
              <a:rPr lang="ru-RU" sz="3200" b="1" dirty="0" smtClean="0">
                <a:latin typeface="Times New Roman"/>
                <a:ea typeface="Times New Roman"/>
              </a:rPr>
              <a:t>-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это последовательность черных линий и белых промежутков определенных размеров, с помощью которых происходит кодирование информации  о продукте в считываемом формате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i="1" dirty="0" smtClean="0">
                <a:solidFill>
                  <a:srgbClr val="C00000"/>
                </a:solidFill>
              </a:rPr>
              <a:t>Источники </a:t>
            </a:r>
            <a:r>
              <a:rPr lang="ru-RU" sz="3200" b="1" i="1" dirty="0">
                <a:solidFill>
                  <a:srgbClr val="C00000"/>
                </a:solidFill>
              </a:rPr>
              <a:t>информации о товарах </a:t>
            </a:r>
          </a:p>
        </p:txBody>
      </p:sp>
      <p:pic>
        <p:nvPicPr>
          <p:cNvPr id="16" name="Picture 2" descr="http://krasgmu.net/pics_publ/stri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357290" y="2786058"/>
            <a:ext cx="6357955" cy="3393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1544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214290"/>
            <a:ext cx="8267728" cy="6110310"/>
          </a:xfrm>
        </p:spPr>
        <p:txBody>
          <a:bodyPr>
            <a:normAutofit fontScale="92500" lnSpcReduction="20000"/>
          </a:bodyPr>
          <a:lstStyle/>
          <a:p>
            <a:pPr algn="ctr">
              <a:buFont typeface="Wingdings" pitchFamily="2" charset="2"/>
              <a:buNone/>
            </a:pPr>
            <a:r>
              <a:rPr lang="ru-RU" sz="2400" b="1" u="sng" dirty="0" smtClean="0"/>
              <a:t>Пример вычисления контрольной цифры для определения подлинности товара           </a:t>
            </a:r>
          </a:p>
          <a:p>
            <a:pPr algn="ctr"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4820024700016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2400" b="1" dirty="0" smtClean="0"/>
              <a:t>1.</a:t>
            </a:r>
            <a:r>
              <a:rPr lang="ru-RU" sz="2400" dirty="0" smtClean="0"/>
              <a:t> Сложить цифры, стоящие на четных местах:</a:t>
            </a:r>
            <a:br>
              <a:rPr lang="ru-RU" sz="2400" dirty="0" smtClean="0"/>
            </a:br>
            <a:r>
              <a:rPr lang="ru-RU" sz="2400" dirty="0" smtClean="0"/>
              <a:t>8+0+2+7+0+1=18</a:t>
            </a:r>
          </a:p>
          <a:p>
            <a:r>
              <a:rPr lang="ru-RU" sz="2400" b="1" dirty="0" smtClean="0"/>
              <a:t>2.</a:t>
            </a:r>
            <a:r>
              <a:rPr lang="ru-RU" sz="2400" dirty="0" smtClean="0"/>
              <a:t> Полученную сумму умножить на 3:</a:t>
            </a:r>
            <a:br>
              <a:rPr lang="ru-RU" sz="2400" dirty="0" smtClean="0"/>
            </a:br>
            <a:r>
              <a:rPr lang="ru-RU" sz="2400" dirty="0" smtClean="0"/>
              <a:t>18×3=54</a:t>
            </a:r>
          </a:p>
          <a:p>
            <a:r>
              <a:rPr lang="ru-RU" sz="2400" b="1" dirty="0" smtClean="0"/>
              <a:t>3.</a:t>
            </a:r>
            <a:r>
              <a:rPr lang="ru-RU" sz="2400" dirty="0" smtClean="0"/>
              <a:t> Сложить цифры, стоящие на нечетных местах, без контрольной цифры:</a:t>
            </a:r>
            <a:br>
              <a:rPr lang="ru-RU" sz="2400" dirty="0" smtClean="0"/>
            </a:br>
            <a:r>
              <a:rPr lang="ru-RU" sz="2400" dirty="0" smtClean="0"/>
              <a:t>4+2+0+4+0+0=10</a:t>
            </a:r>
          </a:p>
          <a:p>
            <a:r>
              <a:rPr lang="ru-RU" sz="2400" b="1" dirty="0" smtClean="0"/>
              <a:t>4.</a:t>
            </a:r>
            <a:r>
              <a:rPr lang="ru-RU" sz="2400" dirty="0" smtClean="0"/>
              <a:t> Сложить числа, указанные в пунктах 2 и 3:</a:t>
            </a:r>
            <a:br>
              <a:rPr lang="ru-RU" sz="2400" dirty="0" smtClean="0"/>
            </a:br>
            <a:r>
              <a:rPr lang="ru-RU" sz="2400" dirty="0" smtClean="0"/>
              <a:t>54+10=64</a:t>
            </a:r>
          </a:p>
          <a:p>
            <a:r>
              <a:rPr lang="ru-RU" sz="2400" b="1" dirty="0" smtClean="0"/>
              <a:t>5.</a:t>
            </a:r>
            <a:r>
              <a:rPr lang="ru-RU" sz="2400" dirty="0" smtClean="0"/>
              <a:t> Отбросить десятки:</a:t>
            </a:r>
            <a:br>
              <a:rPr lang="ru-RU" sz="2400" dirty="0" smtClean="0"/>
            </a:br>
            <a:r>
              <a:rPr lang="ru-RU" sz="2400" dirty="0" smtClean="0"/>
              <a:t>получим 4</a:t>
            </a:r>
          </a:p>
          <a:p>
            <a:r>
              <a:rPr lang="ru-RU" sz="2400" b="1" dirty="0" smtClean="0"/>
              <a:t>6.</a:t>
            </a:r>
            <a:r>
              <a:rPr lang="ru-RU" sz="2400" dirty="0" smtClean="0"/>
              <a:t> Из 10 вычесть полученное в пункте 5:</a:t>
            </a:r>
            <a:br>
              <a:rPr lang="ru-RU" sz="2400" dirty="0" smtClean="0"/>
            </a:br>
            <a:r>
              <a:rPr lang="ru-RU" sz="2400" dirty="0" smtClean="0"/>
              <a:t>10-4=6</a:t>
            </a:r>
          </a:p>
          <a:p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1785926"/>
            <a:ext cx="1886398" cy="2640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28992" y="5214950"/>
            <a:ext cx="2567559" cy="142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одзаголовок 14"/>
          <p:cNvSpPr>
            <a:spLocks noGrp="1"/>
          </p:cNvSpPr>
          <p:nvPr>
            <p:ph type="subTitle" idx="1"/>
          </p:nvPr>
        </p:nvSpPr>
        <p:spPr>
          <a:xfrm>
            <a:off x="2571736" y="2786058"/>
            <a:ext cx="4214842" cy="2143116"/>
          </a:xfrm>
        </p:spPr>
        <p:txBody>
          <a:bodyPr>
            <a:normAutofit fontScale="70000" lnSpcReduction="20000"/>
          </a:bodyPr>
          <a:lstStyle/>
          <a:p>
            <a:r>
              <a:rPr lang="ru-RU" sz="3500" i="1" dirty="0" smtClean="0"/>
              <a:t>             </a:t>
            </a:r>
            <a:r>
              <a:rPr lang="ru-RU" sz="2900" i="1" dirty="0" smtClean="0"/>
              <a:t>Срочные</a:t>
            </a:r>
          </a:p>
          <a:p>
            <a:r>
              <a:rPr lang="ru-RU" sz="3200" i="1" dirty="0" smtClean="0"/>
              <a:t>                      </a:t>
            </a:r>
            <a:r>
              <a:rPr lang="ru-RU" sz="2900" i="1" dirty="0" smtClean="0"/>
              <a:t>обязательные    </a:t>
            </a:r>
          </a:p>
          <a:p>
            <a:r>
              <a:rPr lang="ru-RU" sz="2900" i="1" dirty="0"/>
              <a:t> </a:t>
            </a:r>
            <a:r>
              <a:rPr lang="ru-RU" sz="2900" i="1" dirty="0" smtClean="0"/>
              <a:t>                 желательные</a:t>
            </a:r>
          </a:p>
          <a:p>
            <a:r>
              <a:rPr lang="ru-RU" sz="2900" i="1" dirty="0" smtClean="0"/>
              <a:t>                       </a:t>
            </a:r>
          </a:p>
          <a:p>
            <a:r>
              <a:rPr lang="ru-RU" sz="2900" i="1" dirty="0" smtClean="0"/>
              <a:t>     престижные</a:t>
            </a:r>
            <a:endParaRPr lang="ru-RU" sz="2900" i="1" dirty="0"/>
          </a:p>
          <a:p>
            <a:endParaRPr lang="ru-RU" sz="9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034" y="4643446"/>
            <a:ext cx="2267744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273966" y="4786322"/>
            <a:ext cx="2870034" cy="1539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929454" y="2714620"/>
            <a:ext cx="1705726" cy="1705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1214414" y="285729"/>
            <a:ext cx="7175351" cy="1357322"/>
          </a:xfrm>
          <a:prstGeom prst="rect">
            <a:avLst/>
          </a:prstGeom>
        </p:spPr>
        <p:txBody>
          <a:bodyPr vert="horz" anchor="b">
            <a:normAutofit lnSpcReduction="10000"/>
          </a:bodyPr>
          <a:lstStyle/>
          <a:p>
            <a:pPr marL="18288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Классификация покупок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1065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static.myenglishclassroom.com/upload/images/84851739_consum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83165" y="0"/>
            <a:ext cx="356083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57158" y="2571744"/>
            <a:ext cx="8786842" cy="4071966"/>
          </a:xfrm>
        </p:spPr>
        <p:txBody>
          <a:bodyPr>
            <a:noAutofit/>
          </a:bodyPr>
          <a:lstStyle/>
          <a:p>
            <a:pPr algn="l"/>
            <a:r>
              <a:rPr lang="ru-RU" sz="2000" i="1" dirty="0">
                <a:solidFill>
                  <a:srgbClr val="C00000"/>
                </a:solidFill>
              </a:rPr>
              <a:t>практичность</a:t>
            </a:r>
            <a:r>
              <a:rPr lang="ru-RU" sz="1200" i="1" dirty="0">
                <a:solidFill>
                  <a:srgbClr val="C00000"/>
                </a:solidFill>
              </a:rPr>
              <a:t> </a:t>
            </a:r>
            <a:r>
              <a:rPr lang="ru-RU" sz="1200" dirty="0"/>
              <a:t>–  </a:t>
            </a:r>
            <a:r>
              <a:rPr lang="ru-RU" dirty="0"/>
              <a:t>надежность </a:t>
            </a:r>
            <a:r>
              <a:rPr lang="ru-RU" dirty="0" smtClean="0"/>
              <a:t>в пользовании,</a:t>
            </a: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 algn="l"/>
            <a:r>
              <a:rPr lang="ru-RU" dirty="0" smtClean="0"/>
              <a:t>                                      полезность товара</a:t>
            </a:r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удобство </a:t>
            </a:r>
            <a:r>
              <a:rPr lang="ru-RU" sz="1200" dirty="0" smtClean="0"/>
              <a:t>         </a:t>
            </a:r>
            <a:r>
              <a:rPr lang="ru-RU" sz="1200" dirty="0"/>
              <a:t>–  </a:t>
            </a:r>
            <a:r>
              <a:rPr lang="ru-RU" sz="1400" dirty="0"/>
              <a:t>способность создавать чувство </a:t>
            </a:r>
            <a:endParaRPr lang="ru-RU" sz="1400" dirty="0" smtClean="0"/>
          </a:p>
          <a:p>
            <a:pPr algn="l"/>
            <a:r>
              <a:rPr lang="ru-RU" sz="1400" dirty="0" smtClean="0"/>
              <a:t>                                                комфорта </a:t>
            </a:r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красота </a:t>
            </a:r>
            <a:r>
              <a:rPr lang="ru-RU" sz="2000" dirty="0" smtClean="0"/>
              <a:t> </a:t>
            </a:r>
            <a:r>
              <a:rPr lang="ru-RU" sz="1200" dirty="0" smtClean="0"/>
              <a:t>            –  </a:t>
            </a:r>
            <a:r>
              <a:rPr lang="ru-RU" sz="1400" dirty="0"/>
              <a:t>соответствие </a:t>
            </a:r>
            <a:r>
              <a:rPr lang="ru-RU" sz="1400" dirty="0" smtClean="0"/>
              <a:t>свойств вещи </a:t>
            </a:r>
          </a:p>
          <a:p>
            <a:pPr algn="l"/>
            <a:r>
              <a:rPr lang="ru-RU" sz="1400" dirty="0" smtClean="0"/>
              <a:t>                                              эстетическим вкусам</a:t>
            </a:r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новизна  </a:t>
            </a:r>
            <a:r>
              <a:rPr lang="ru-RU" sz="2000" dirty="0" smtClean="0"/>
              <a:t> </a:t>
            </a:r>
            <a:r>
              <a:rPr lang="ru-RU" sz="1200" dirty="0" smtClean="0"/>
              <a:t>            </a:t>
            </a:r>
            <a:r>
              <a:rPr lang="ru-RU" sz="1200" dirty="0"/>
              <a:t>–  </a:t>
            </a:r>
            <a:r>
              <a:rPr lang="ru-RU" sz="1400" dirty="0"/>
              <a:t>соответствие моде, современность </a:t>
            </a:r>
            <a:endParaRPr lang="ru-RU" sz="1400" dirty="0" smtClean="0"/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сочетаемость </a:t>
            </a:r>
            <a:r>
              <a:rPr lang="ru-RU" sz="1200" dirty="0"/>
              <a:t>–  </a:t>
            </a:r>
            <a:r>
              <a:rPr lang="ru-RU" sz="1400" dirty="0"/>
              <a:t>соответствие </a:t>
            </a:r>
            <a:r>
              <a:rPr lang="ru-RU" sz="1400" dirty="0" smtClean="0"/>
              <a:t>ранее  купленным </a:t>
            </a:r>
          </a:p>
          <a:p>
            <a:pPr algn="l"/>
            <a:r>
              <a:rPr lang="ru-RU" sz="1400" dirty="0" smtClean="0"/>
              <a:t>                                             вещам</a:t>
            </a:r>
            <a:endParaRPr lang="ru-RU" sz="1400" dirty="0"/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ценность </a:t>
            </a:r>
            <a:r>
              <a:rPr lang="ru-RU" sz="1200" dirty="0" smtClean="0"/>
              <a:t>          </a:t>
            </a:r>
            <a:r>
              <a:rPr lang="ru-RU" sz="1200" dirty="0"/>
              <a:t>–   </a:t>
            </a:r>
            <a:r>
              <a:rPr lang="ru-RU" sz="1400" dirty="0"/>
              <a:t>свойство вещи сохранять</a:t>
            </a:r>
            <a:r>
              <a:rPr lang="ru-RU" sz="1400" dirty="0" smtClean="0"/>
              <a:t> </a:t>
            </a:r>
            <a:r>
              <a:rPr lang="ru-RU" sz="1400" dirty="0"/>
              <a:t> </a:t>
            </a:r>
            <a:endParaRPr lang="ru-RU" sz="1400" dirty="0" smtClean="0"/>
          </a:p>
          <a:p>
            <a:pPr algn="l"/>
            <a:r>
              <a:rPr lang="ru-RU" sz="1400" dirty="0" smtClean="0"/>
              <a:t>                                       потребительскую стоимость                                            </a:t>
            </a:r>
            <a:endParaRPr lang="ru-RU" sz="1400" dirty="0"/>
          </a:p>
          <a:p>
            <a:pPr algn="l"/>
            <a:r>
              <a:rPr lang="ru-RU" sz="2000" i="1" dirty="0" smtClean="0">
                <a:solidFill>
                  <a:srgbClr val="C00000"/>
                </a:solidFill>
              </a:rPr>
              <a:t>качество</a:t>
            </a:r>
            <a:r>
              <a:rPr lang="ru-RU" sz="2000" dirty="0" smtClean="0"/>
              <a:t>    </a:t>
            </a:r>
            <a:r>
              <a:rPr lang="ru-RU" sz="1200" dirty="0" smtClean="0"/>
              <a:t>        </a:t>
            </a:r>
            <a:r>
              <a:rPr lang="ru-RU" sz="1200" dirty="0"/>
              <a:t>–  </a:t>
            </a:r>
            <a:r>
              <a:rPr lang="ru-RU" sz="1400" dirty="0"/>
              <a:t>совокупность всех  свойств покупки</a:t>
            </a:r>
            <a:r>
              <a:rPr lang="ru-RU" dirty="0"/>
              <a:t> </a:t>
            </a:r>
            <a:endParaRPr lang="ru-RU" sz="1800" dirty="0"/>
          </a:p>
          <a:p>
            <a:endParaRPr lang="ru-RU" sz="1600" dirty="0"/>
          </a:p>
          <a:p>
            <a:r>
              <a:rPr lang="ru-RU" sz="1600" dirty="0"/>
              <a:t>                                  </a:t>
            </a:r>
            <a:r>
              <a:rPr lang="ru-RU" sz="1600" dirty="0" smtClean="0"/>
              <a:t>                </a:t>
            </a:r>
            <a:endParaRPr lang="ru-RU" sz="16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14282" y="285729"/>
            <a:ext cx="8215338" cy="1643074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18288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ea typeface="+mj-ea"/>
                <a:cs typeface="+mj-cs"/>
              </a:rPr>
              <a:t>Свойства товаров: (потребительский портрет)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anose="030F0702030302020204" pitchFamily="66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67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Ð¤Ð¾ÑÐ¾Ð³ÑÐ°ÑÐ¸Ñ:  Ð² ÑÑÐ¸Ð»Ðµ , Ð¡Ð¾Ð²ÐµÑÑ, Ð­ÐºÐ¾Ð½Ð¾Ð¼Ð¸Ñ, ÐÑÐ¸Ð·Ð¸Ñ â ÑÐ¾ÑÐ¾ Ð½Ð° InMyRoom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519958" cy="5670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2195736" y="349738"/>
            <a:ext cx="4032448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Правила покупки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69116" y="1325881"/>
            <a:ext cx="18002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изучаем </a:t>
            </a:r>
            <a:r>
              <a:rPr lang="ru-RU" dirty="0"/>
              <a:t>конъюнктуру рынка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93196" y="1603648"/>
            <a:ext cx="172325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проверяем </a:t>
            </a:r>
            <a:r>
              <a:rPr lang="ru-RU" dirty="0"/>
              <a:t>исправность товара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16070" y="3501008"/>
            <a:ext cx="2138536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идем </a:t>
            </a:r>
            <a:r>
              <a:rPr lang="ru-RU" dirty="0"/>
              <a:t>за покупками без чувства голода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95990" y="2967384"/>
            <a:ext cx="2066528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сомневаемся </a:t>
            </a:r>
            <a:r>
              <a:rPr lang="ru-RU" dirty="0"/>
              <a:t>в товаре - не </a:t>
            </a:r>
            <a:r>
              <a:rPr lang="ru-RU" dirty="0" smtClean="0"/>
              <a:t>покупаем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99592" y="5013176"/>
            <a:ext cx="1994520" cy="1415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проверяем </a:t>
            </a:r>
            <a:r>
              <a:rPr lang="ru-RU" dirty="0"/>
              <a:t>правильность заполнения</a:t>
            </a:r>
          </a:p>
          <a:p>
            <a:pPr algn="ctr"/>
            <a:r>
              <a:rPr lang="ru-RU" dirty="0"/>
              <a:t>  гарантийного талона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25054" y="4806280"/>
            <a:ext cx="15457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сохраняем </a:t>
            </a:r>
            <a:r>
              <a:rPr lang="ru-RU" dirty="0"/>
              <a:t>чек</a:t>
            </a:r>
          </a:p>
        </p:txBody>
      </p:sp>
      <p:cxnSp>
        <p:nvCxnSpPr>
          <p:cNvPr id="1024" name="Прямая со стрелкой 1023"/>
          <p:cNvCxnSpPr/>
          <p:nvPr/>
        </p:nvCxnSpPr>
        <p:spPr>
          <a:xfrm flipH="1">
            <a:off x="1428800" y="806938"/>
            <a:ext cx="1198984" cy="5189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7" name="Прямая со стрелкой 1026"/>
          <p:cNvCxnSpPr/>
          <p:nvPr/>
        </p:nvCxnSpPr>
        <p:spPr>
          <a:xfrm flipH="1">
            <a:off x="1619672" y="806938"/>
            <a:ext cx="1584176" cy="2160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0" name="Прямая со стрелкой 1029"/>
          <p:cNvCxnSpPr/>
          <p:nvPr/>
        </p:nvCxnSpPr>
        <p:spPr>
          <a:xfrm flipH="1">
            <a:off x="1896852" y="806938"/>
            <a:ext cx="1888486" cy="42062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Прямая со стрелкой 1035"/>
          <p:cNvCxnSpPr/>
          <p:nvPr/>
        </p:nvCxnSpPr>
        <p:spPr>
          <a:xfrm>
            <a:off x="5148064" y="806938"/>
            <a:ext cx="726130" cy="8906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/>
          <p:nvPr/>
        </p:nvCxnSpPr>
        <p:spPr>
          <a:xfrm>
            <a:off x="4211960" y="806938"/>
            <a:ext cx="1085946" cy="39993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995936" y="806938"/>
            <a:ext cx="0" cy="26940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5614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620688"/>
            <a:ext cx="9001188" cy="385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i="1" dirty="0">
                <a:solidFill>
                  <a:srgbClr val="C00000"/>
                </a:solidFill>
              </a:rPr>
              <a:t>Информация о товарах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251520" y="1124744"/>
            <a:ext cx="8712968" cy="446449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endParaRPr lang="ru-RU" sz="3200" dirty="0" smtClean="0"/>
          </a:p>
          <a:p>
            <a:pPr>
              <a:buFontTx/>
              <a:buChar char="-"/>
            </a:pPr>
            <a:r>
              <a:rPr lang="ru-RU" sz="3200" dirty="0" smtClean="0"/>
              <a:t>                      - это совокупность сведений, </a:t>
            </a:r>
          </a:p>
          <a:p>
            <a:pPr marL="45720" indent="0">
              <a:buNone/>
            </a:pPr>
            <a:r>
              <a:rPr lang="ru-RU" sz="3200" dirty="0" smtClean="0"/>
              <a:t>                         которые позволяют судить</a:t>
            </a:r>
          </a:p>
          <a:p>
            <a:pPr marL="45720" indent="0">
              <a:buNone/>
            </a:pPr>
            <a:r>
              <a:rPr lang="ru-RU" sz="3200" dirty="0" smtClean="0"/>
              <a:t>                   о качестве товаров, их хранении, </a:t>
            </a:r>
          </a:p>
          <a:p>
            <a:pPr marL="45720" indent="0">
              <a:buNone/>
            </a:pPr>
            <a:r>
              <a:rPr lang="ru-RU" sz="3200" dirty="0" smtClean="0"/>
              <a:t>                    безопасности эксплуатации</a:t>
            </a:r>
          </a:p>
          <a:p>
            <a:pPr marL="45720" indent="0">
              <a:buNone/>
            </a:pPr>
            <a:r>
              <a:rPr lang="ru-RU" sz="3200" dirty="0" smtClean="0"/>
              <a:t> или употребления.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32040" y="4151815"/>
            <a:ext cx="3923928" cy="2615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mtdata.ru/u3/photoCEF7/20743983328-0/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1714488"/>
            <a:ext cx="1714512" cy="2214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2447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101vitamin.com/images/stories/certs/gloryon/element-1-formula-balansa-plus/element-1-formula-balansa-plus-rus-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8596" y="1928802"/>
            <a:ext cx="3071834" cy="4572008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28596" y="857232"/>
            <a:ext cx="82809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Документом, удостоверяющим качество товара, является </a:t>
            </a:r>
            <a:r>
              <a:rPr lang="ru-RU" sz="3600" b="1" dirty="0">
                <a:solidFill>
                  <a:srgbClr val="FF0000"/>
                </a:solidFill>
                <a:latin typeface="Times New Roman"/>
                <a:ea typeface="Times New Roman"/>
              </a:rPr>
              <a:t>сертификат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 (от лат. сertifico – «удостоверяю»).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83065" y="2428868"/>
            <a:ext cx="5760935" cy="370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Сертификация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продукции (работ, услуг)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выполняет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важные социально-экономические </a:t>
            </a:r>
            <a:r>
              <a:rPr lang="ru-RU" b="1" i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1600" b="1" i="1" dirty="0">
              <a:solidFill>
                <a:srgbClr val="0070C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оказывает помощь потребителя в выборе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продукции,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служит для защиты их от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недобросовестности</a:t>
            </a:r>
            <a:r>
              <a:rPr lang="en-US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изготовителя (продавца, исполнителя);</a:t>
            </a:r>
            <a:endParaRPr lang="ru-RU" sz="1600" dirty="0" smtClean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улучшает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деятельность предприятий на товарном рынке внутри страны;</a:t>
            </a:r>
            <a:endParaRPr lang="ru-RU" sz="16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содействует экспорту и повышению конкурентоспособности отечественной </a:t>
            </a:r>
            <a:endParaRPr lang="ru-RU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     продукции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 др. </a:t>
            </a:r>
            <a:endParaRPr lang="ru-RU" sz="1600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14282" y="285728"/>
            <a:ext cx="8712968" cy="6887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Источники информации о товарах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869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214422"/>
            <a:ext cx="692948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Этикетка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графический или текстовый знак,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нанесённый в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виде наклейки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товар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указанием торговой марки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производителя, названия, даты производства, срока годности ,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состава, правил применения товара и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др.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://2.bp.blogspot.com/-QXTEsttiBIg/UB9DtGc8ZtI/AAAAAAAABs8/llaZ4GzO3v8/s1600/Kabach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427240" y="3354462"/>
            <a:ext cx="3456385" cy="1774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freelance.ru/img/portfolio/pics/00/10/E7/110775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353110">
            <a:off x="227947" y="4138391"/>
            <a:ext cx="3247696" cy="225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kbt-rnd.ru/sites/default/files/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533101">
            <a:off x="3373960" y="3719449"/>
            <a:ext cx="1868629" cy="280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dalance.ru/UserFiles/portfolio/017/673/feb9a76b9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524010">
            <a:off x="4898195" y="4714963"/>
            <a:ext cx="3579560" cy="189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lizhko.com.ua/files/uploads/TM/Romantika/yarlik-polotentse-romantik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844808">
            <a:off x="7140329" y="1653287"/>
            <a:ext cx="2092044" cy="199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14282" y="357166"/>
            <a:ext cx="8712968" cy="6887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Источники информации о товарах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717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ccllabel.ru/product/chemical/str/st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1077619"/>
            <a:ext cx="2627784" cy="2388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kd-druk.com/images/inst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098" y="3466514"/>
            <a:ext cx="3681690" cy="276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freelance.ru/img/portfolio/pics/00/0E/B2/9632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20878936">
            <a:off x="2069091" y="3789825"/>
            <a:ext cx="3629992" cy="2722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0"/>
            <a:ext cx="67322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6000" b="1" dirty="0" smtClean="0">
                <a:solidFill>
                  <a:srgbClr val="0070C0"/>
                </a:solidFill>
                <a:latin typeface="Comic Sans MS" panose="030F0702030302020204" pitchFamily="66" charset="0"/>
                <a:ea typeface="Calibri"/>
                <a:cs typeface="Times New Roman"/>
              </a:rPr>
              <a:t>   </a:t>
            </a:r>
            <a:endParaRPr lang="en-US" sz="6000" b="1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 algn="ctr"/>
            <a:endParaRPr lang="en-US" sz="2000" b="1" dirty="0">
              <a:solidFill>
                <a:srgbClr val="00B0F0"/>
              </a:solidFill>
              <a:latin typeface="Comic Sans MS" panose="030F0702030302020204" pitchFamily="66" charset="0"/>
              <a:ea typeface="Calibri"/>
              <a:cs typeface="Times New Roman"/>
            </a:endParaRPr>
          </a:p>
          <a:p>
            <a:pPr lvl="0"/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Вкладыш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 это разновидность этикеток,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отличающаяся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направленностью товарной информации и предназначенная для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сообщения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кратких сведений о наименовании товара, </a:t>
            </a:r>
            <a:endParaRPr lang="ru-RU" sz="2400" dirty="0" smtClean="0">
              <a:solidFill>
                <a:srgbClr val="00206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изготовителе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://www.artstudiokzn.ru/base/uploads/poligraphi/etiket/promo/05BN081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618801">
            <a:off x="5356950" y="3522722"/>
            <a:ext cx="3601232" cy="2400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14282" y="357166"/>
            <a:ext cx="8712968" cy="6887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Источники информации о товарах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585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youint.ru/netcat_files/375/545/bagazhnaya_birka_go_abroad_01_800x6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rot="16200000">
            <a:off x="-218323" y="3361539"/>
            <a:ext cx="2582718" cy="171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14546" y="3214686"/>
            <a:ext cx="6624736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Бирка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 отличается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от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ярлыка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меньшей информативностью.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Она может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быть очень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лаконичной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и указывать только наименование или фабричную марку, или только название фирмы-изготовителя.</a:t>
            </a:r>
            <a:endParaRPr lang="ru-RU" sz="16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43240" y="1357298"/>
            <a:ext cx="5742384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Ярлыки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прикладываются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приклеиваются, пришиваются или подвешиваются на товар,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 содержат большую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информации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например сорт, марку, размер, дату выпуска и др.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9" name="Рисунок 8" descr="http://www.grandars.ru/images/1/review/id/1848/5d145c020f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071670" y="5143512"/>
            <a:ext cx="1546473" cy="11114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857620" y="4857760"/>
            <a:ext cx="4572000" cy="147271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Контрольные ленты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расположены 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 внутренней части одежды или обуви, </a:t>
            </a:r>
            <a:r>
              <a:rPr lang="ru-RU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 </a:t>
            </a:r>
            <a:r>
              <a:rPr lang="ru-RU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них обычно содержатся сведения о составе ткани и рекомендации по уходу за изделием.</a:t>
            </a:r>
            <a:endParaRPr lang="ru-RU" sz="1600" dirty="0">
              <a:effectLst/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11" name="Рисунок 10" descr="https://studfiles.net/html/2706/164/html_VO3SJtu36S.ikW3/img-_6wMKJ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2609850" cy="1603375"/>
          </a:xfrm>
          <a:prstGeom prst="rect">
            <a:avLst/>
          </a:prstGeom>
          <a:noFill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14282" y="357166"/>
            <a:ext cx="8712968" cy="68872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Источники информации о товарах </a:t>
            </a:r>
            <a:endParaRPr kumimoji="0" lang="ru-RU" sz="32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962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494</Words>
  <Application>Microsoft Office PowerPoint</Application>
  <PresentationFormat>Экран (4:3)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Технология совершения покупок</vt:lpstr>
      <vt:lpstr>Слайд 2</vt:lpstr>
      <vt:lpstr>Слайд 3</vt:lpstr>
      <vt:lpstr>Слайд 4</vt:lpstr>
      <vt:lpstr>Информация о товарах </vt:lpstr>
      <vt:lpstr>Слайд 6</vt:lpstr>
      <vt:lpstr>Слайд 7</vt:lpstr>
      <vt:lpstr>Слайд 8</vt:lpstr>
      <vt:lpstr>Слайд 9</vt:lpstr>
      <vt:lpstr>Источники информации о товарах </vt:lpstr>
      <vt:lpstr>Источники информации о товарах </vt:lpstr>
      <vt:lpstr>Слайд 12</vt:lpstr>
      <vt:lpstr>Источники информации о товарах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совершения покупок</dc:title>
  <dc:creator>Елена Тятюшкина</dc:creator>
  <cp:lastModifiedBy>миллион</cp:lastModifiedBy>
  <cp:revision>66</cp:revision>
  <dcterms:created xsi:type="dcterms:W3CDTF">2018-03-14T12:17:01Z</dcterms:created>
  <dcterms:modified xsi:type="dcterms:W3CDTF">2022-10-17T07:53:13Z</dcterms:modified>
</cp:coreProperties>
</file>