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4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746"/>
    <a:srgbClr val="A19D9D"/>
    <a:srgbClr val="999595"/>
    <a:srgbClr val="7C767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90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3BE8F3-B78F-5CDD-A75E-7AC5814D33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D19126D-2819-9A24-1597-F33A913452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97E6DE1-0672-4F9B-71E0-D8B31AE8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E79B45B-DC1F-3DA9-CD32-5F049CEF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083E9F-0F5C-DF00-6C55-2458A7636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354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263DD6-EBC7-873A-76BF-7AD04BB10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27EF10B-C836-116A-A2AD-E2E7B4B9A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762B8FC-24B0-E5F8-4FDE-E874575C5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7A86DC2-02A3-0119-71E9-E1006E470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20CCA7F-AB3A-2033-1171-7E9A61EF1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8019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BD0E6AA-E4B9-F8B8-279D-5A0E0035FE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C2C6210-EC61-1045-A0C7-35A36F5E2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CA02B2E-1923-A3EF-6465-62ECD691A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3B910A6-55A7-455C-BA6C-505788DB5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44003AD-EDD8-E2E6-A1FE-FEAFB94AF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048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DDD52C-2078-85DB-0611-3A394E5D2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5F5A400-A7DE-972A-FC64-258BBDDCF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D1E1674-5C28-9818-680D-AAE8EEFB1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ED9828-23CA-2570-FFFF-10C87D32C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DA9C08-F1AC-3997-D72B-44374B749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649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E665B0-52F9-8D19-73E8-33CAFF52F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699ED6C-A3ED-DDC7-C7CB-701581B6C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2D059D6-F45E-EF38-1C25-A0185ADC0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D6753D6-9132-A0E8-37D0-E8553F0E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8E20AAD-7B97-3C9F-EF14-2D505D244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13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FD300D-BF71-380C-A49A-127817A44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CC490D4-78E2-A0DA-70A9-769649D276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2907AAD-4D9D-CE92-8E0E-EC5513866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76D7009-5E7B-083B-00D3-3FF263289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5984EEC-7245-C0BA-4DCD-233C94352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154622B-0B1E-27F7-1AE2-E1439FB2A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1782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5DAE78-866F-A89F-93F1-E6FCA35F2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3AC7468-DDB6-2091-D1E5-BAA0F7C05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BB1995F-6D67-BE5E-AE1C-F6D33E6EA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A6D88CD-4F5D-15A3-D3E5-E7660A636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11031CE-F21F-956E-8579-C18F5FA3F5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33E865B-37D5-4C02-68A5-0F9E5C483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9F911CD2-39DD-DFE4-4F45-B0384831C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D9A0CA0-214B-171F-8351-3FE6FDDB2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903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1AF90E-32C7-404C-60D4-B2C9AAA19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8823829-F285-E769-8F4C-1CACC2CF7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EC398D5-8CBC-34FD-BC1B-3D51C642A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E13A56B-7E59-0505-244C-72AC80E08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6052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CE7BD27-BE27-7CB5-3165-093B8F3AE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3689BAE-FAFB-B046-DA36-CC6A22ADD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83F53E-5AB7-6516-2458-0294BB30E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1935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C4C710-FDD0-9C3B-F075-F48BA7AAA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0F2E917-18FD-CEBB-CB4F-AAD54BD41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C41B0A4-D867-679E-E9FE-609BA1BD7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F81C629-73D5-93E8-04BB-82779CB55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7D45A8A-FF04-10CE-0C87-1E2AA094E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C557FAB-161A-06F7-89F5-874BF0C40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39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45149C-DEFF-6F1F-4E6D-506545BBB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CBE888B-B5C5-7D95-B1EB-4EEB54492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14E7E8B-1DD5-64A0-6384-8DC394EB9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436E782-5C14-249C-AC9F-4507BF631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03A850A-5C19-76B4-5285-945411FAF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83D7024-6CEB-7B4A-1341-97C32C79E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376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A96F20-2347-C57C-6F02-B81EAB24F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35719F7-8DF4-4841-D851-1AB0FC535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0455CBF-9086-42A6-691D-85DBE65314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1DF3B-93DE-421D-943F-E2E5691EA0D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F3C0C60-FABD-22D6-D7DC-184AB78DFC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E39713-0425-E3C2-D3D5-F52642E7CB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18BE4-1A41-4BC3-8FC5-779E3C38A0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301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C4A5B9-24AA-2F69-DFA6-4C85D79546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06879"/>
            <a:ext cx="7193903" cy="180308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верим твёрдо в героев спорта</a:t>
            </a:r>
          </a:p>
        </p:txBody>
      </p:sp>
      <p:pic>
        <p:nvPicPr>
          <p:cNvPr id="1034" name="Picture 10" descr="Советские плакаты на тему спорта | Пикабу">
            <a:extLst>
              <a:ext uri="{FF2B5EF4-FFF2-40B4-BE49-F238E27FC236}">
                <a16:creationId xmlns="" xmlns:a16="http://schemas.microsoft.com/office/drawing/2014/main" id="{012BC2BC-F233-C715-6116-AEF0911C5F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6" b="87860" l="4425" r="93982">
                        <a14:foregroundMark x1="48496" y1="83855" x2="48496" y2="83855"/>
                        <a14:foregroundMark x1="10088" y1="44180" x2="10088" y2="44180"/>
                        <a14:foregroundMark x1="9558" y1="30788" x2="9558" y2="30788"/>
                        <a14:foregroundMark x1="12035" y1="45056" x2="12035" y2="45056"/>
                        <a14:foregroundMark x1="60531" y1="20901" x2="69381" y2="16896"/>
                        <a14:foregroundMark x1="42301" y1="29161" x2="47080" y2="27034"/>
                        <a14:foregroundMark x1="69204" y1="15895" x2="69204" y2="15895"/>
                        <a14:foregroundMark x1="53274" y1="24531" x2="53274" y2="24531"/>
                        <a14:foregroundMark x1="56460" y1="23029" x2="56460" y2="23029"/>
                        <a14:foregroundMark x1="48142" y1="26283" x2="59646" y2="21277"/>
                        <a14:foregroundMark x1="8142" y1="32040" x2="8142" y2="32040"/>
                        <a14:foregroundMark x1="12743" y1="28661" x2="12743" y2="28661"/>
                        <a14:foregroundMark x1="15575" y1="26658" x2="15575" y2="26658"/>
                        <a14:foregroundMark x1="13451" y1="27910" x2="13451" y2="27910"/>
                        <a14:foregroundMark x1="10088" y1="30413" x2="10088" y2="30413"/>
                        <a14:backgroundMark x1="8850" y1="53066" x2="9558" y2="78723"/>
                        <a14:backgroundMark x1="12035" y1="75469" x2="19646" y2="55569"/>
                        <a14:backgroundMark x1="7080" y1="83980" x2="10796" y2="80100"/>
                        <a14:backgroundMark x1="8319" y1="47810" x2="22832" y2="54443"/>
                        <a14:backgroundMark x1="11858" y1="23529" x2="56460" y2="7009"/>
                        <a14:backgroundMark x1="58053" y1="8636" x2="55398" y2="18648"/>
                        <a14:backgroundMark x1="46903" y1="18773" x2="26372" y2="22653"/>
                        <a14:backgroundMark x1="31504" y1="24656" x2="47434" y2="23029"/>
                        <a14:backgroundMark x1="5133" y1="29787" x2="8673" y2="19399"/>
                        <a14:backgroundMark x1="7434" y1="14143" x2="6372" y2="4756"/>
                        <a14:backgroundMark x1="10265" y1="3004" x2="33805" y2="3254"/>
                        <a14:backgroundMark x1="23540" y1="10763" x2="42655" y2="5757"/>
                        <a14:backgroundMark x1="59292" y1="4506" x2="65664" y2="11765"/>
                        <a14:backgroundMark x1="56283" y1="19399" x2="70619" y2="11389"/>
                        <a14:backgroundMark x1="47080" y1="35795" x2="65664" y2="24155"/>
                        <a14:backgroundMark x1="43894" y1="42929" x2="45310" y2="33166"/>
                        <a14:backgroundMark x1="86903" y1="22278" x2="86549" y2="41302"/>
                        <a14:backgroundMark x1="81416" y1="45307" x2="85133" y2="44305"/>
                        <a14:backgroundMark x1="83009" y1="24155" x2="79646" y2="44180"/>
                        <a14:backgroundMark x1="89027" y1="27660" x2="90265" y2="45056"/>
                        <a14:backgroundMark x1="77876" y1="47309" x2="89735" y2="46308"/>
                        <a14:backgroundMark x1="82655" y1="19274" x2="86018" y2="21902"/>
                        <a14:backgroundMark x1="83363" y1="54944" x2="79823" y2="81727"/>
                        <a14:backgroundMark x1="75398" y1="82228" x2="71327" y2="72841"/>
                        <a14:backgroundMark x1="63894" y1="84481" x2="80177" y2="84355"/>
                        <a14:backgroundMark x1="6549" y1="30663" x2="6549" y2="30663"/>
                        <a14:backgroundMark x1="88319" y1="65081" x2="89558" y2="85482"/>
                        <a14:backgroundMark x1="5487" y1="33667" x2="5487" y2="3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8" t="1360" r="6093" b="11973"/>
          <a:stretch/>
        </p:blipFill>
        <p:spPr bwMode="auto">
          <a:xfrm>
            <a:off x="7193903" y="-3612"/>
            <a:ext cx="4998098" cy="6861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906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FB7477-A984-3062-3367-451897648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Фигурное катание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6007979-E2F7-C797-AD80-D2C11A71C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0" y="1636776"/>
            <a:ext cx="10759440" cy="4800600"/>
          </a:xfrm>
        </p:spPr>
        <p:txBody>
          <a:bodyPr>
            <a:normAutofit lnSpcReduction="10000"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История чемпионства нашей страны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на Олимпийских играх началась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с победы нашего земляка, фигуриста 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Николая Александровича </a:t>
            </a:r>
            <a:r>
              <a:rPr lang="ru-RU" sz="2200" dirty="0" err="1" smtClean="0">
                <a:solidFill>
                  <a:schemeClr val="bg1"/>
                </a:solidFill>
              </a:rPr>
              <a:t>Панина-Коломенкина</a:t>
            </a:r>
            <a:r>
              <a:rPr lang="ru-RU" sz="2200" dirty="0" smtClean="0">
                <a:solidFill>
                  <a:schemeClr val="bg1"/>
                </a:solidFill>
              </a:rPr>
              <a:t>.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Он родился в январе 1872 года в селе Хреновое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Бобровского уезда. На IV Олимпийских играх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в октябре 1908 года им завоевана золотая медаль и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диплом победителя олимпийских игр.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Панин – </a:t>
            </a:r>
            <a:r>
              <a:rPr lang="ru-RU" sz="2200" dirty="0" err="1" smtClean="0">
                <a:solidFill>
                  <a:schemeClr val="bg1"/>
                </a:solidFill>
              </a:rPr>
              <a:t>Коломенкин</a:t>
            </a:r>
            <a:r>
              <a:rPr lang="ru-RU" sz="2200" dirty="0" smtClean="0">
                <a:solidFill>
                  <a:schemeClr val="bg1"/>
                </a:solidFill>
              </a:rPr>
              <a:t> был разносторонним спортсменом,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добившимся успехов и в стрельбе из пистолета.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Двадцать три раза завоевывал первенство в этом виде спорта.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Панин – </a:t>
            </a:r>
            <a:r>
              <a:rPr lang="ru-RU" sz="2200" dirty="0" err="1" smtClean="0">
                <a:solidFill>
                  <a:schemeClr val="bg1"/>
                </a:solidFill>
              </a:rPr>
              <a:t>Коломенкин</a:t>
            </a:r>
            <a:r>
              <a:rPr lang="ru-RU" sz="2200" dirty="0" smtClean="0">
                <a:solidFill>
                  <a:schemeClr val="bg1"/>
                </a:solidFill>
              </a:rPr>
              <a:t> занимался и тренерской работой,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судейством соревнований.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4106" name="Picture 10">
            <a:extLst>
              <a:ext uri="{FF2B5EF4-FFF2-40B4-BE49-F238E27FC236}">
                <a16:creationId xmlns="" xmlns:a16="http://schemas.microsoft.com/office/drawing/2014/main" id="{B039B60D-1B28-D293-F6B2-C21D0AB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0266" y1="10221" x2="30266" y2="10221"/>
                        <a14:foregroundMark x1="29448" y1="8007" x2="33538" y2="10733"/>
                        <a14:foregroundMark x1="40695" y1="7155" x2="73415" y2="2215"/>
                        <a14:foregroundMark x1="77301" y1="18569" x2="95910" y2="26235"/>
                        <a14:foregroundMark x1="89980" y1="16525" x2="96319" y2="19591"/>
                        <a14:foregroundMark x1="87730" y1="67802" x2="97342" y2="71550"/>
                        <a14:foregroundMark x1="65644" y1="77683" x2="86912" y2="86031"/>
                        <a14:foregroundMark x1="55419" y1="70528" x2="60736" y2="91482"/>
                        <a14:foregroundMark x1="79141" y1="94889" x2="94479" y2="91482"/>
                        <a14:foregroundMark x1="52556" y1="96934" x2="40695" y2="98296"/>
                        <a14:foregroundMark x1="26176" y1="13118" x2="26176" y2="13118"/>
                        <a14:foregroundMark x1="24949" y1="12436" x2="24949" y2="12436"/>
                        <a14:foregroundMark x1="24335" y1="12777" x2="24335" y2="12777"/>
                        <a14:foregroundMark x1="23722" y1="9370" x2="23722" y2="9370"/>
                        <a14:foregroundMark x1="22904" y1="9029" x2="22904" y2="9029"/>
                        <a14:foregroundMark x1="25562" y1="14480" x2="25562" y2="14480"/>
                        <a14:foregroundMark x1="22086" y1="8177" x2="22086" y2="8177"/>
                        <a14:foregroundMark x1="22904" y1="10733" x2="22904" y2="10733"/>
                        <a14:foregroundMark x1="23722" y1="11925" x2="23722" y2="11925"/>
                        <a14:foregroundMark x1="39468" y1="97104" x2="39468" y2="97104"/>
                        <a14:foregroundMark x1="36401" y1="97274" x2="36401" y2="97274"/>
                        <a14:backgroundMark x1="7566" y1="6985" x2="17178" y2="12436"/>
                        <a14:backgroundMark x1="24131" y1="28109" x2="25153" y2="27087"/>
                      </a14:backgroundRemoval>
                    </a14:imgEffect>
                    <a14:imgEffect>
                      <a14:artisticPaintStrokes/>
                    </a14:imgEffect>
                    <a14:imgEffect>
                      <a14:saturation sat="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079" y="13920"/>
            <a:ext cx="5709921" cy="6854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81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BABF5A-C061-778F-BB4E-804CF491A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Бокс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0D6EE38-3E9A-D07B-3901-5C2BC949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216" y="1825625"/>
            <a:ext cx="4507992" cy="4351338"/>
          </a:xfrm>
        </p:spPr>
        <p:txBody>
          <a:bodyPr>
            <a:normAutofit fontScale="92500"/>
          </a:bodyPr>
          <a:lstStyle/>
          <a:p>
            <a:pPr mar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Олимпиец Валерий </a:t>
            </a:r>
            <a:r>
              <a:rPr lang="ru-RU" dirty="0" err="1" smtClean="0">
                <a:solidFill>
                  <a:schemeClr val="bg1"/>
                </a:solidFill>
              </a:rPr>
              <a:t>Абаджян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боксёр, мастер спорта международного класса. Обладатель Кубка мира 1981 года. Абсолютный чемпион Советского Союза 1982 года. Трехкратный победитель первенства СССР, чемпион Спартакиады 1983 года. 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2" name="Picture 4" descr="Чисто русский армянин: как Абаджян отправил в нокаут самого Леннокса Льюиса">
            <a:extLst>
              <a:ext uri="{FF2B5EF4-FFF2-40B4-BE49-F238E27FC236}">
                <a16:creationId xmlns="" xmlns:a16="http://schemas.microsoft.com/office/drawing/2014/main" id="{614DEC60-F793-E47C-258F-9BDA6ABB1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97" b="100000" l="2000" r="98667">
                        <a14:foregroundMark x1="24167" y1="18647" x2="25667" y2="14442"/>
                        <a14:foregroundMark x1="73167" y1="15539" x2="80333" y2="26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514" y="0"/>
            <a:ext cx="752248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3195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Паткин Владимир Леонидович">
            <a:extLst>
              <a:ext uri="{FF2B5EF4-FFF2-40B4-BE49-F238E27FC236}">
                <a16:creationId xmlns="" xmlns:a16="http://schemas.microsoft.com/office/drawing/2014/main" id="{388C4087-50D0-3205-9C02-21EA085D3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296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AB22BC-ABEC-27DC-90B9-F334206DD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975360"/>
            <a:ext cx="2514600" cy="7661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06101DF-CC23-55BD-2260-C79E3ACE2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1688464"/>
            <a:ext cx="11128248" cy="4694047"/>
          </a:xfrm>
        </p:spPr>
        <p:txBody>
          <a:bodyPr>
            <a:normAutofit fontScale="70000" lnSpcReduction="20000"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bg1"/>
                </a:solidFill>
              </a:rPr>
              <a:t>В групповых видах спорта у нас также есть свои герои. Владимир Леонидович </a:t>
            </a:r>
            <a:r>
              <a:rPr lang="ru-RU" b="1" dirty="0" err="1" smtClean="0">
                <a:solidFill>
                  <a:schemeClr val="bg1"/>
                </a:solidFill>
              </a:rPr>
              <a:t>Паткин</a:t>
            </a:r>
            <a:r>
              <a:rPr lang="ru-RU" b="1" dirty="0" smtClean="0">
                <a:solidFill>
                  <a:schemeClr val="bg1"/>
                </a:solidFill>
              </a:rPr>
              <a:t> тому пример. Он родился в 1946 году в городе Боброве. Учился в Бобровской школе №1. С 7 класса занимался в детской спортивной школе волейболом. На волейбольной площадке он выделялся своей собранностью: нападающий удар получался точнее, блок ставил надежнее, находил на площадке противника незащищенное место. Его мастерство росло. И вот </a:t>
            </a:r>
            <a:r>
              <a:rPr lang="ru-RU" b="1" dirty="0" err="1" smtClean="0">
                <a:solidFill>
                  <a:schemeClr val="bg1"/>
                </a:solidFill>
              </a:rPr>
              <a:t>Паткина</a:t>
            </a:r>
            <a:r>
              <a:rPr lang="ru-RU" b="1" dirty="0" smtClean="0">
                <a:solidFill>
                  <a:schemeClr val="bg1"/>
                </a:solidFill>
              </a:rPr>
              <a:t> приглашают в команду мастеров Воронежского «Динамо», где Владимир вырос в превосходного игрока. </a:t>
            </a: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bg1"/>
                </a:solidFill>
              </a:rPr>
              <a:t>В конце 60-х гг. Владимира приглашают играть в команде ЦСКА. С 1970 года он нападающий в команде. Вскоре игроки избирают его капитаном, и Владимир уверенно повел команду к победе. С 1971 года ЦСКА никому не уступает первенство Европы и СССР. В 1972 году становится бронзовыми призерами олимпийских игр. С 1975 года Владимир Леонидович второй тренер сборной мужской команды СССР и вновь успешно ведет команду к победе. Завоевывают золото на чемпионатах Европы 1975, 1977, 1979, 1981 г.; чемпионаты мира 1978, 1982 гг.; серебряные призеры XXI Олимпиады и олимпийские чемпионаты XXII игр в Москве. За большой вклад, внесенный в развитие спорта, В.Л. </a:t>
            </a:r>
            <a:r>
              <a:rPr lang="ru-RU" b="1" dirty="0" err="1" smtClean="0">
                <a:solidFill>
                  <a:schemeClr val="bg1"/>
                </a:solidFill>
              </a:rPr>
              <a:t>Паткин</a:t>
            </a:r>
            <a:r>
              <a:rPr lang="ru-RU" b="1" dirty="0" smtClean="0">
                <a:solidFill>
                  <a:schemeClr val="bg1"/>
                </a:solidFill>
              </a:rPr>
              <a:t> награжден орденом «Знак Почета» и медалью «За трудовое отличие».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321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DF1B3E-673C-7360-BDFB-B329ECE6B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в воду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F57C723-6B4A-DEFA-E122-A239D275A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" y="1965960"/>
            <a:ext cx="7132320" cy="4220147"/>
          </a:xfrm>
        </p:spPr>
        <p:txBody>
          <a:bodyPr>
            <a:normAutofit fontScale="475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Дмитрий </a:t>
            </a:r>
            <a:r>
              <a:rPr lang="ru-RU" sz="3300" dirty="0" err="1" smtClean="0">
                <a:solidFill>
                  <a:schemeClr val="bg1"/>
                </a:solidFill>
              </a:rPr>
              <a:t>Саутин</a:t>
            </a:r>
            <a:r>
              <a:rPr lang="ru-RU" sz="3300" dirty="0" smtClean="0">
                <a:solidFill>
                  <a:schemeClr val="bg1"/>
                </a:solidFill>
              </a:rPr>
              <a:t> - король прыжков в воду. Крутое восхождение Дмитрия </a:t>
            </a:r>
            <a:r>
              <a:rPr lang="ru-RU" sz="3300" dirty="0" err="1" smtClean="0">
                <a:solidFill>
                  <a:schemeClr val="bg1"/>
                </a:solidFill>
              </a:rPr>
              <a:t>Саутина</a:t>
            </a:r>
            <a:r>
              <a:rPr lang="ru-RU" sz="3300" dirty="0" smtClean="0">
                <a:solidFill>
                  <a:schemeClr val="bg1"/>
                </a:solidFill>
              </a:rPr>
              <a:t> по спортивной лестнице началось в 1991 году, когда он, едва попав в национальную команду, сразу выигрывает на 10-метровой вышке Кубок Европы и занимает 2 е место на европейском чемпионате в Афинах.</a:t>
            </a:r>
            <a:br>
              <a:rPr lang="ru-RU" sz="3300" dirty="0" smtClean="0">
                <a:solidFill>
                  <a:schemeClr val="bg1"/>
                </a:solidFill>
              </a:rPr>
            </a:br>
            <a:r>
              <a:rPr lang="ru-RU" sz="3300" dirty="0" smtClean="0">
                <a:solidFill>
                  <a:schemeClr val="bg1"/>
                </a:solidFill>
              </a:rPr>
              <a:t/>
            </a:r>
            <a:br>
              <a:rPr lang="ru-RU" sz="3300" dirty="0" smtClean="0">
                <a:solidFill>
                  <a:schemeClr val="bg1"/>
                </a:solidFill>
              </a:rPr>
            </a:br>
            <a:r>
              <a:rPr lang="ru-RU" sz="3300" dirty="0" smtClean="0">
                <a:solidFill>
                  <a:schemeClr val="bg1"/>
                </a:solidFill>
              </a:rPr>
              <a:t>До </a:t>
            </a:r>
            <a:r>
              <a:rPr lang="ru-RU" sz="3300" dirty="0" err="1" smtClean="0">
                <a:solidFill>
                  <a:schemeClr val="bg1"/>
                </a:solidFill>
              </a:rPr>
              <a:t>Саутина</a:t>
            </a:r>
            <a:r>
              <a:rPr lang="ru-RU" sz="3300" dirty="0" smtClean="0">
                <a:solidFill>
                  <a:schemeClr val="bg1"/>
                </a:solidFill>
              </a:rPr>
              <a:t> ни один спортсмен в мире ни на одних соревнованиях не принимал участия во всех четырех видах программы.</a:t>
            </a:r>
            <a:br>
              <a:rPr lang="ru-RU" sz="3300" dirty="0" smtClean="0">
                <a:solidFill>
                  <a:schemeClr val="bg1"/>
                </a:solidFill>
              </a:rPr>
            </a:br>
            <a:r>
              <a:rPr lang="ru-RU" sz="3300" dirty="0" smtClean="0">
                <a:solidFill>
                  <a:schemeClr val="bg1"/>
                </a:solidFill>
              </a:rPr>
              <a:t>Результат превзошел все ожидания: </a:t>
            </a:r>
            <a:r>
              <a:rPr lang="ru-RU" sz="3300" dirty="0" err="1" smtClean="0">
                <a:solidFill>
                  <a:schemeClr val="bg1"/>
                </a:solidFill>
              </a:rPr>
              <a:t>Саутин</a:t>
            </a:r>
            <a:r>
              <a:rPr lang="ru-RU" sz="3300" dirty="0" smtClean="0">
                <a:solidFill>
                  <a:schemeClr val="bg1"/>
                </a:solidFill>
              </a:rPr>
              <a:t> завоевал медали на всех четырех снарядах: золотую – в синхронных прыжках с вышки, серебряную – в синхронных прыжках с трамплина и две бронзовые – в прыжках с трамплина и в прыжках с вышки.</a:t>
            </a:r>
            <a:br>
              <a:rPr lang="ru-RU" sz="3300" dirty="0" smtClean="0">
                <a:solidFill>
                  <a:schemeClr val="bg1"/>
                </a:solidFill>
              </a:rPr>
            </a:br>
            <a:r>
              <a:rPr lang="ru-RU" sz="3300" dirty="0" smtClean="0">
                <a:solidFill>
                  <a:schemeClr val="bg1"/>
                </a:solidFill>
              </a:rPr>
              <a:t/>
            </a:r>
            <a:br>
              <a:rPr lang="ru-RU" sz="3300" dirty="0" smtClean="0">
                <a:solidFill>
                  <a:schemeClr val="bg1"/>
                </a:solidFill>
              </a:rPr>
            </a:br>
            <a:r>
              <a:rPr lang="ru-RU" sz="3300" dirty="0" smtClean="0">
                <a:solidFill>
                  <a:schemeClr val="bg1"/>
                </a:solidFill>
              </a:rPr>
              <a:t>За выдающиеся спортивные достижения Дмитрий </a:t>
            </a:r>
            <a:r>
              <a:rPr lang="ru-RU" sz="3300" dirty="0" err="1" smtClean="0">
                <a:solidFill>
                  <a:schemeClr val="bg1"/>
                </a:solidFill>
              </a:rPr>
              <a:t>Саутин</a:t>
            </a:r>
            <a:r>
              <a:rPr lang="ru-RU" sz="3300" dirty="0" smtClean="0">
                <a:solidFill>
                  <a:schemeClr val="bg1"/>
                </a:solidFill>
              </a:rPr>
              <a:t> награжден орденом «За заслуги перед Отечеством» IV степени (2001) и орденом Почета (1995). На родине ему присвоено звание почетного гражданина города Воронежа.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50" name="Picture 6" descr="Дмитрий Саутин - Виват, Король!">
            <a:extLst>
              <a:ext uri="{FF2B5EF4-FFF2-40B4-BE49-F238E27FC236}">
                <a16:creationId xmlns="" xmlns:a16="http://schemas.microsoft.com/office/drawing/2014/main" id="{CD0DE7D4-49F7-A0FC-FCAF-7848BB7E4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452" b="100000" l="600" r="100000">
                        <a14:foregroundMark x1="21500" y1="11295" x2="56700" y2="26506"/>
                        <a14:foregroundMark x1="74800" y1="10392" x2="90200" y2="23117"/>
                        <a14:foregroundMark x1="73600" y1="38253" x2="94900" y2="52410"/>
                        <a14:foregroundMark x1="65800" y1="43373" x2="90900" y2="59864"/>
                        <a14:foregroundMark x1="82700" y1="39081" x2="83700" y2="40587"/>
                        <a14:foregroundMark x1="86200" y1="6099" x2="92500" y2="10994"/>
                        <a14:foregroundMark x1="93900" y1="75527" x2="97600" y2="90060"/>
                        <a14:foregroundMark x1="83100" y1="85316" x2="87400" y2="90813"/>
                        <a14:foregroundMark x1="80100" y1="90964" x2="86600" y2="97666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0"/>
            <a:ext cx="516413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85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4621CC-FF17-E690-14EE-1D2BC1B05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гимнастика</a:t>
            </a: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A9F3D2B1-A0DA-FEAB-1382-27D72C2A868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1244" r="99289">
                        <a14:foregroundMark x1="65244" y1="16378" x2="68533" y2="17843"/>
                        <a14:foregroundMark x1="69956" y1="19973" x2="69600" y2="22237"/>
                        <a14:foregroundMark x1="70222" y1="22770" x2="70222" y2="22770"/>
                        <a14:backgroundMark x1="40356" y1="25033" x2="40356" y2="25033"/>
                        <a14:backgroundMark x1="40533" y1="29427" x2="40533" y2="29427"/>
                        <a14:backgroundMark x1="39733" y1="29028" x2="39733" y2="29028"/>
                        <a14:backgroundMark x1="58222" y1="98668" x2="58222" y2="98668"/>
                        <a14:backgroundMark x1="48622" y1="97736" x2="65244" y2="98402"/>
                        <a14:backgroundMark x1="68089" y1="98802" x2="71200" y2="99068"/>
                      </a14:backgroundRemoval>
                    </a14:imgEffect>
                    <a14:imgEffect>
                      <a14:artisticPaintBrush trans="7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5668972" y="1668544"/>
            <a:ext cx="6523028" cy="4354484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91532" y="1825625"/>
            <a:ext cx="5635532" cy="4351338"/>
          </a:xfrm>
        </p:spPr>
        <p:txBody>
          <a:bodyPr>
            <a:normAutofit fontScale="775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Гимнаст Крюков Николай Вячеславович родился 11 ноября 1978 в г. Воронеже. Окончил Воронежский государственный институт физической культуры.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Его первым высоким достижением мирового уровня является выступление на Олимпиаде в Атланте (США) В 1996 г. Николай занял 1-е место в командном многоборье. </a:t>
            </a:r>
          </a:p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18 сентября 2000 на Олимпиаде в Сиднее (Австралия) завоевал бронзовую медаль на соревнованиях по спортивной гимнастике (командное многоборье) среди мужчин.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820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78571D-F583-6045-A119-B1E939386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274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Футбол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190E8EF-3617-810E-E434-E3BAD0DC70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1560448"/>
            <a:ext cx="3986784" cy="5059807"/>
          </a:xfrm>
        </p:spPr>
        <p:txBody>
          <a:bodyPr>
            <a:normAutofit fontScale="92500" lnSpcReduction="10000"/>
          </a:bodyPr>
          <a:lstStyle/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Самыми именитыми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 составе сборной России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стали вратарь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Артем </a:t>
            </a:r>
            <a:r>
              <a:rPr lang="ru-RU" sz="2400" dirty="0" err="1" smtClean="0">
                <a:solidFill>
                  <a:schemeClr val="bg1"/>
                </a:solidFill>
              </a:rPr>
              <a:t>Радинский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и защитник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капитан сборной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Владислав Зорин.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Артема </a:t>
            </a:r>
            <a:r>
              <a:rPr lang="ru-RU" sz="2400" dirty="0" err="1" smtClean="0">
                <a:solidFill>
                  <a:schemeClr val="bg1"/>
                </a:solidFill>
              </a:rPr>
              <a:t>Радинского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признали лучшим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Вратарем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чемпионата Европы </a:t>
            </a:r>
          </a:p>
          <a:p>
            <a:pPr marL="0" fontAlgn="base">
              <a:lnSpc>
                <a:spcPct val="125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 г. </a:t>
            </a:r>
            <a:r>
              <a:rPr lang="ru-RU" sz="2400" dirty="0" err="1" smtClean="0">
                <a:solidFill>
                  <a:schemeClr val="bg1"/>
                </a:solidFill>
              </a:rPr>
              <a:t>Тампере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="" xmlns:a16="http://schemas.microsoft.com/office/drawing/2014/main" id="{EEA37BD4-B84E-6F9D-12AB-0F20BA8018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3667" b="96500" l="0" r="100000">
                        <a14:foregroundMark x1="16250" y1="91333" x2="73750" y2="90333"/>
                        <a14:foregroundMark x1="95625" y1="82167" x2="98500" y2="91000"/>
                        <a14:foregroundMark x1="72250" y1="8667" x2="72250" y2="8667"/>
                        <a14:foregroundMark x1="72250" y1="8667" x2="73875" y2="8667"/>
                        <a14:foregroundMark x1="70250" y1="12333" x2="71500" y2="8667"/>
                        <a14:foregroundMark x1="74750" y1="9000" x2="75875" y2="11000"/>
                        <a14:foregroundMark x1="41500" y1="12500" x2="43500" y2="12667"/>
                        <a14:foregroundMark x1="44375" y1="13500" x2="45125" y2="14500"/>
                        <a14:foregroundMark x1="31500" y1="9500" x2="33125" y2="9500"/>
                        <a14:foregroundMark x1="29500" y1="12667" x2="30250" y2="10833"/>
                        <a14:foregroundMark x1="33500" y1="10167" x2="34500" y2="10833"/>
                        <a14:foregroundMark x1="35750" y1="43333" x2="35750" y2="48000"/>
                        <a14:foregroundMark x1="27125" y1="22500" x2="26625" y2="27500"/>
                        <a14:foregroundMark x1="36375" y1="20833" x2="36500" y2="26833"/>
                        <a14:foregroundMark x1="91375" y1="21167" x2="92375" y2="29000"/>
                        <a14:foregroundMark x1="91125" y1="32000" x2="93375" y2="31167"/>
                        <a14:foregroundMark x1="92250" y1="19167" x2="93125" y2="26833"/>
                        <a14:foregroundMark x1="89375" y1="16667" x2="91500" y2="18333"/>
                        <a14:foregroundMark x1="91875" y1="33667" x2="93750" y2="32167"/>
                        <a14:foregroundMark x1="93500" y1="27500" x2="93875" y2="30833"/>
                        <a14:foregroundMark x1="94500" y1="32667" x2="94500" y2="32667"/>
                        <a14:foregroundMark x1="90625" y1="60833" x2="91750" y2="69333"/>
                        <a14:foregroundMark x1="92125" y1="56333" x2="92125" y2="56333"/>
                        <a14:foregroundMark x1="92875" y1="67333" x2="92875" y2="67333"/>
                        <a14:foregroundMark x1="92500" y1="64833" x2="92625" y2="63667"/>
                        <a14:foregroundMark x1="93625" y1="26333" x2="93625" y2="26333"/>
                        <a14:foregroundMark x1="93250" y1="63167" x2="93250" y2="63167"/>
                        <a14:foregroundMark x1="92750" y1="61667" x2="92750" y2="61667"/>
                        <a14:foregroundMark x1="6000" y1="67667" x2="6500" y2="79167"/>
                        <a14:foregroundMark x1="14375" y1="89833" x2="14125" y2="93333"/>
                        <a14:backgroundMark x1="4750" y1="28000" x2="5250" y2="31667"/>
                        <a14:backgroundMark x1="5250" y1="25333" x2="7000" y2="25833"/>
                        <a14:backgroundMark x1="2625" y1="50500" x2="1250" y2="59667"/>
                        <a14:backgroundMark x1="3500" y1="49667" x2="3375" y2="51333"/>
                        <a14:backgroundMark x1="3000" y1="57333" x2="3000" y2="57333"/>
                        <a14:backgroundMark x1="3000" y1="57333" x2="3000" y2="57333"/>
                        <a14:backgroundMark x1="1125" y1="61500" x2="1625" y2="67000"/>
                        <a14:backgroundMark x1="97250" y1="63167" x2="98875" y2="71000"/>
                        <a14:backgroundMark x1="1125" y1="75333" x2="1250" y2="88833"/>
                        <a14:backgroundMark x1="1625" y1="92667" x2="1625" y2="92667"/>
                        <a14:backgroundMark x1="3125" y1="88333" x2="3125" y2="88333"/>
                        <a14:backgroundMark x1="4250" y1="88333" x2="4250" y2="88333"/>
                      </a14:backgroundRemoval>
                    </a14:imgEffect>
                    <a14:imgEffect>
                      <a14:artisticPaintBrush trans="8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56" b="4889"/>
          <a:stretch/>
        </p:blipFill>
        <p:spPr bwMode="auto">
          <a:xfrm>
            <a:off x="3048000" y="579120"/>
            <a:ext cx="9144000" cy="6278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883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69F795-84C6-1C52-D6FB-1DCBEA2C7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Каратэ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8CB1E6-C607-6DE1-A455-97D865ABA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1627632"/>
            <a:ext cx="5797296" cy="454933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Виктор Клеймёнов, для которого выступление в Венесуэле стало дебютом на международных соревнованиях. 19-летний  </a:t>
            </a:r>
            <a:r>
              <a:rPr lang="ru-RU" sz="2000" dirty="0" err="1" smtClean="0">
                <a:solidFill>
                  <a:schemeClr val="bg1"/>
                </a:solidFill>
              </a:rPr>
              <a:t>Бобровчанин</a:t>
            </a:r>
            <a:r>
              <a:rPr lang="ru-RU" sz="2000" dirty="0" smtClean="0">
                <a:solidFill>
                  <a:schemeClr val="bg1"/>
                </a:solidFill>
              </a:rPr>
              <a:t> завоевал бронзовую медаль на чемпионате мира по восточным единоборствам (дзюдо, карате, </a:t>
            </a:r>
            <a:r>
              <a:rPr lang="ru-RU" sz="2000" dirty="0" err="1" smtClean="0">
                <a:solidFill>
                  <a:schemeClr val="bg1"/>
                </a:solidFill>
              </a:rPr>
              <a:t>тэквондо</a:t>
            </a:r>
            <a:r>
              <a:rPr lang="ru-RU" sz="2000" dirty="0" smtClean="0">
                <a:solidFill>
                  <a:schemeClr val="bg1"/>
                </a:solidFill>
              </a:rPr>
              <a:t>) среди спортсменов-инвалидов по слуху, который проходил в Венесуэле. После успешного выступления на чемпионате мира он получил шанс выступить и на главном старте четырёхлетия для слабослышащих спортсменов – </a:t>
            </a:r>
            <a:r>
              <a:rPr lang="ru-RU" sz="2000" dirty="0" err="1" smtClean="0">
                <a:solidFill>
                  <a:schemeClr val="bg1"/>
                </a:solidFill>
              </a:rPr>
              <a:t>Сурдлимпийских</a:t>
            </a:r>
            <a:r>
              <a:rPr lang="ru-RU" sz="2000" dirty="0" smtClean="0">
                <a:solidFill>
                  <a:schemeClr val="bg1"/>
                </a:solidFill>
              </a:rPr>
              <a:t> играх, которые в 2012 году проходили в Болгарии.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="" xmlns:a16="http://schemas.microsoft.com/office/drawing/2014/main" id="{AE85DF34-EA7E-1DAC-ABDA-69BC480F1E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2000" y1="94400" x2="53000" y2="99733"/>
                        <a14:foregroundMark x1="58200" y1="26400" x2="60200" y2="48800"/>
                        <a14:foregroundMark x1="55800" y1="26400" x2="53800" y2="38400"/>
                        <a14:foregroundMark x1="58800" y1="24267" x2="64600" y2="26400"/>
                        <a14:foregroundMark x1="53200" y1="28533" x2="51400" y2="34400"/>
                        <a14:foregroundMark x1="53200" y1="24267" x2="53200" y2="24267"/>
                        <a14:foregroundMark x1="32400" y1="32267" x2="35600" y2="20533"/>
                        <a14:foregroundMark x1="38400" y1="21067" x2="41000" y2="23467"/>
                        <a14:foregroundMark x1="43200" y1="23200" x2="44400" y2="24267"/>
                        <a14:foregroundMark x1="32600" y1="27467" x2="33000" y2="25067"/>
                        <a14:foregroundMark x1="43400" y1="35200" x2="46800" y2="35733"/>
                        <a14:foregroundMark x1="68400" y1="48800" x2="70400" y2="49867"/>
                        <a14:foregroundMark x1="47200" y1="54667" x2="48000" y2="55733"/>
                        <a14:foregroundMark x1="52200" y1="26933" x2="52200" y2="26933"/>
                        <a14:foregroundMark x1="51000" y1="29333" x2="51000" y2="29333"/>
                        <a14:foregroundMark x1="50400" y1="33867" x2="50400" y2="33867"/>
                        <a14:foregroundMark x1="47200" y1="37067" x2="47200" y2="37067"/>
                        <a14:foregroundMark x1="47200" y1="38933" x2="47200" y2="38933"/>
                        <a14:foregroundMark x1="46400" y1="30933" x2="46400" y2="30933"/>
                        <a14:foregroundMark x1="45400" y1="26133" x2="45400" y2="26133"/>
                        <a14:foregroundMark x1="44600" y1="22133" x2="44600" y2="22133"/>
                        <a14:foregroundMark x1="45800" y1="25067" x2="47000" y2="31733"/>
                        <a14:foregroundMark x1="47000" y1="31733" x2="47000" y2="31733"/>
                        <a14:foregroundMark x1="46800" y1="33867" x2="46800" y2="33867"/>
                        <a14:backgroundMark x1="2400" y1="44267" x2="9400" y2="43467"/>
                        <a14:backgroundMark x1="9800" y1="45867" x2="8600" y2="52267"/>
                        <a14:backgroundMark x1="11400" y1="52800" x2="17600" y2="59200"/>
                        <a14:backgroundMark x1="29400" y1="40533" x2="29400" y2="40533"/>
                        <a14:backgroundMark x1="22800" y1="54400" x2="22800" y2="54400"/>
                        <a14:backgroundMark x1="52200" y1="45067" x2="52200" y2="45067"/>
                        <a14:backgroundMark x1="71200" y1="45067" x2="71200" y2="45067"/>
                        <a14:backgroundMark x1="92600" y1="53867" x2="95200" y2="86400"/>
                        <a14:backgroundMark x1="91200" y1="94133" x2="96200" y2="95200"/>
                        <a14:backgroundMark x1="85200" y1="99200" x2="88000" y2="98933"/>
                        <a14:backgroundMark x1="50200" y1="86400" x2="50200" y2="94133"/>
                        <a14:backgroundMark x1="50000" y1="83200" x2="50000" y2="83200"/>
                        <a14:backgroundMark x1="49800" y1="81067" x2="49800" y2="81067"/>
                        <a14:backgroundMark x1="49800" y1="97067" x2="50400" y2="99733"/>
                        <a14:backgroundMark x1="47800" y1="33600" x2="49600" y2="41600"/>
                        <a14:backgroundMark x1="48600" y1="29600" x2="48600" y2="32267"/>
                        <a14:backgroundMark x1="47600" y1="25067" x2="47600" y2="25067"/>
                        <a14:backgroundMark x1="2800" y1="85067" x2="2800" y2="85067"/>
                        <a14:backgroundMark x1="4000" y1="84267" x2="4000" y2="84267"/>
                      </a14:backgroundRemoval>
                    </a14:imgEffect>
                    <a14:imgEffect>
                      <a14:artisticPaintBrush trans="7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78" r="7611"/>
          <a:stretch/>
        </p:blipFill>
        <p:spPr bwMode="auto">
          <a:xfrm>
            <a:off x="5137451" y="1920240"/>
            <a:ext cx="7054549" cy="4937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2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</TotalTime>
  <Words>455</Words>
  <Application>Microsoft Office PowerPoint</Application>
  <PresentationFormat>Произвольный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Мы верим твёрдо в героев спорта</vt:lpstr>
      <vt:lpstr>Фигурное катание</vt:lpstr>
      <vt:lpstr>Бокс</vt:lpstr>
      <vt:lpstr>Волейбол</vt:lpstr>
      <vt:lpstr>Прыжки в воду</vt:lpstr>
      <vt:lpstr>Спортивная гимнастика</vt:lpstr>
      <vt:lpstr>Футбол</vt:lpstr>
      <vt:lpstr>Каратэ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верим твёрдо в героев спорта</dc:title>
  <dc:creator>Светлана Ильичева</dc:creator>
  <cp:lastModifiedBy>user</cp:lastModifiedBy>
  <cp:revision>16</cp:revision>
  <dcterms:created xsi:type="dcterms:W3CDTF">2022-12-10T18:40:53Z</dcterms:created>
  <dcterms:modified xsi:type="dcterms:W3CDTF">2023-02-06T07:42:28Z</dcterms:modified>
</cp:coreProperties>
</file>