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9"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74" r:id="rId16"/>
    <p:sldId id="275" r:id="rId17"/>
    <p:sldId id="273" r:id="rId18"/>
    <p:sldId id="276" r:id="rId19"/>
    <p:sldId id="277" r:id="rId20"/>
    <p:sldId id="280" r:id="rId21"/>
    <p:sldId id="281" r:id="rId22"/>
    <p:sldId id="282" r:id="rId23"/>
    <p:sldId id="283" r:id="rId24"/>
    <p:sldId id="284" r:id="rId25"/>
    <p:sldId id="285" r:id="rId26"/>
    <p:sldId id="286" r:id="rId27"/>
    <p:sldId id="287" r:id="rId28"/>
    <p:sldId id="288" r:id="rId29"/>
    <p:sldId id="289" r:id="rId30"/>
    <p:sldId id="290" r:id="rId31"/>
    <p:sldId id="291" r:id="rId32"/>
    <p:sldId id="292" r:id="rId33"/>
    <p:sldId id="293" r:id="rId34"/>
    <p:sldId id="294" r:id="rId35"/>
    <p:sldId id="295" r:id="rId36"/>
    <p:sldId id="296" r:id="rId37"/>
    <p:sldId id="297" r:id="rId3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6" d="100"/>
          <a:sy n="46" d="100"/>
        </p:scale>
        <p:origin x="-642"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5" name="Скругленный прямоуголь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Скругленный прямоугольник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ru-RU" smtClean="0"/>
              <a:t>Образец заголовка</a:t>
            </a:r>
            <a:endParaRPr kumimoji="0" lang="en-US"/>
          </a:p>
        </p:txBody>
      </p:sp>
      <p:sp>
        <p:nvSpPr>
          <p:cNvPr id="20" name="Подзаголовок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19" name="Дата 18"/>
          <p:cNvSpPr>
            <a:spLocks noGrp="1"/>
          </p:cNvSpPr>
          <p:nvPr>
            <p:ph type="dt" sz="half" idx="10"/>
          </p:nvPr>
        </p:nvSpPr>
        <p:spPr/>
        <p:txBody>
          <a:bodyPr/>
          <a:lstStyle>
            <a:extLst/>
          </a:lstStyle>
          <a:p>
            <a:fld id="{016787A1-04FB-4EDA-8BF6-1B3F9B934592}" type="datetimeFigureOut">
              <a:rPr lang="ru-RU" smtClean="0"/>
              <a:pPr/>
              <a:t>04.02.2023</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11" name="Номер слайда 10"/>
          <p:cNvSpPr>
            <a:spLocks noGrp="1"/>
          </p:cNvSpPr>
          <p:nvPr>
            <p:ph type="sldNum" sz="quarter" idx="12"/>
          </p:nvPr>
        </p:nvSpPr>
        <p:spPr/>
        <p:txBody>
          <a:bodyPr/>
          <a:lstStyle>
            <a:extLst/>
          </a:lstStyle>
          <a:p>
            <a:fld id="{3B9F6F1F-636E-410B-B892-1EF161FE343F}"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502920" y="530352"/>
            <a:ext cx="8183880" cy="4187952"/>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016787A1-04FB-4EDA-8BF6-1B3F9B934592}" type="datetimeFigureOut">
              <a:rPr lang="ru-RU" smtClean="0"/>
              <a:pPr/>
              <a:t>04.02.2023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3B9F6F1F-636E-410B-B892-1EF161FE343F}"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533404"/>
            <a:ext cx="1981200" cy="5257799"/>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533400" y="533402"/>
            <a:ext cx="5943600" cy="525780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016787A1-04FB-4EDA-8BF6-1B3F9B934592}" type="datetimeFigureOut">
              <a:rPr lang="ru-RU" smtClean="0"/>
              <a:pPr/>
              <a:t>04.02.2023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3B9F6F1F-636E-410B-B892-1EF161FE343F}"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a:xfrm>
            <a:off x="502920" y="530352"/>
            <a:ext cx="8183880" cy="4187952"/>
          </a:xfrm>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016787A1-04FB-4EDA-8BF6-1B3F9B934592}" type="datetimeFigureOut">
              <a:rPr lang="ru-RU" smtClean="0"/>
              <a:pPr/>
              <a:t>04.02.2023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3B9F6F1F-636E-410B-B892-1EF161FE343F}"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Скругленный прямоугольник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Скругленный прямоугольник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016787A1-04FB-4EDA-8BF6-1B3F9B934592}" type="datetimeFigureOut">
              <a:rPr lang="ru-RU" smtClean="0"/>
              <a:pPr/>
              <a:t>04.02.2023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3B9F6F1F-636E-410B-B892-1EF161FE343F}"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016787A1-04FB-4EDA-8BF6-1B3F9B934592}" type="datetimeFigureOut">
              <a:rPr lang="ru-RU" smtClean="0"/>
              <a:pPr/>
              <a:t>04.02.2023</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3B9F6F1F-636E-410B-B892-1EF161FE343F}"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nchor="b"/>
          <a:lstStyle>
            <a:lvl1pPr>
              <a:defRPr b="1"/>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016787A1-04FB-4EDA-8BF6-1B3F9B934592}" type="datetimeFigureOut">
              <a:rPr lang="ru-RU" smtClean="0"/>
              <a:pPr/>
              <a:t>04.02.2023</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3B9F6F1F-636E-410B-B892-1EF161FE343F}"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016787A1-04FB-4EDA-8BF6-1B3F9B934592}" type="datetimeFigureOut">
              <a:rPr lang="ru-RU" smtClean="0"/>
              <a:pPr/>
              <a:t>04.02.2023</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3B9F6F1F-636E-410B-B892-1EF161FE343F}"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7" name="Скругленный прямоуголь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016787A1-04FB-4EDA-8BF6-1B3F9B934592}" type="datetimeFigureOut">
              <a:rPr lang="ru-RU" smtClean="0"/>
              <a:pPr/>
              <a:t>04.02.2023</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3B9F6F1F-636E-410B-B892-1EF161FE343F}"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016787A1-04FB-4EDA-8BF6-1B3F9B934592}" type="datetimeFigureOut">
              <a:rPr lang="ru-RU" smtClean="0"/>
              <a:pPr/>
              <a:t>04.02.2023</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3B9F6F1F-636E-410B-B892-1EF161FE343F}"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Скругленный прямоуголь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Прямоугольник с одним скругленным углом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ru-RU" smtClean="0"/>
              <a:t>Образец заголовка</a:t>
            </a:r>
            <a:endParaRPr kumimoji="0" lang="en-US"/>
          </a:p>
        </p:txBody>
      </p:sp>
      <p:sp>
        <p:nvSpPr>
          <p:cNvPr id="4" name="Текст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016787A1-04FB-4EDA-8BF6-1B3F9B934592}" type="datetimeFigureOut">
              <a:rPr lang="ru-RU" smtClean="0"/>
              <a:pPr/>
              <a:t>04.02.2023</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3B9F6F1F-636E-410B-B892-1EF161FE343F}" type="slidenum">
              <a:rPr lang="ru-RU" smtClean="0"/>
              <a:pPr/>
              <a:t>‹#›</a:t>
            </a:fld>
            <a:endParaRPr lang="ru-RU"/>
          </a:p>
        </p:txBody>
      </p:sp>
      <p:sp>
        <p:nvSpPr>
          <p:cNvPr id="3" name="Рисунок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ru-RU" smtClean="0"/>
              <a:t>Вставка рисунка</a:t>
            </a:r>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Скругленный прямоуголь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Скругленный прямоугольник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Заголовок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ru-RU" smtClean="0"/>
              <a:t>Образец заголовка</a:t>
            </a:r>
            <a:endParaRPr kumimoji="0" lang="en-US"/>
          </a:p>
        </p:txBody>
      </p:sp>
      <p:sp>
        <p:nvSpPr>
          <p:cNvPr id="4" name="Текст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5" name="Дата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016787A1-04FB-4EDA-8BF6-1B3F9B934592}" type="datetimeFigureOut">
              <a:rPr lang="ru-RU" smtClean="0"/>
              <a:pPr/>
              <a:t>04.02.2023</a:t>
            </a:fld>
            <a:endParaRPr lang="ru-RU"/>
          </a:p>
        </p:txBody>
      </p:sp>
      <p:sp>
        <p:nvSpPr>
          <p:cNvPr id="18" name="Нижний колонтитул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ru-RU"/>
          </a:p>
        </p:txBody>
      </p:sp>
      <p:sp>
        <p:nvSpPr>
          <p:cNvPr id="5" name="Номер слайда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3B9F6F1F-636E-410B-B892-1EF161FE343F}"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Как выбрать баскетбольный мяч?"/>
          <p:cNvPicPr>
            <a:picLocks noChangeAspect="1" noChangeArrowheads="1"/>
          </p:cNvPicPr>
          <p:nvPr/>
        </p:nvPicPr>
        <p:blipFill>
          <a:blip r:embed="rId2" cstate="print"/>
          <a:srcRect/>
          <a:stretch>
            <a:fillRect/>
          </a:stretch>
        </p:blipFill>
        <p:spPr bwMode="auto">
          <a:xfrm>
            <a:off x="395536" y="188640"/>
            <a:ext cx="8352927" cy="6262231"/>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3" name="TextBox 2"/>
          <p:cNvSpPr txBox="1"/>
          <p:nvPr/>
        </p:nvSpPr>
        <p:spPr>
          <a:xfrm>
            <a:off x="1331640" y="620688"/>
            <a:ext cx="6580648" cy="1077218"/>
          </a:xfrm>
          <a:prstGeom prst="rect">
            <a:avLst/>
          </a:prstGeom>
          <a:noFill/>
        </p:spPr>
        <p:txBody>
          <a:bodyPr wrap="none" rtlCol="0">
            <a:spAutoFit/>
          </a:bodyPr>
          <a:lstStyle/>
          <a:p>
            <a:r>
              <a:rPr lang="ru-RU" sz="3200" dirty="0" smtClean="0">
                <a:solidFill>
                  <a:srgbClr val="7030A0"/>
                </a:solidFill>
                <a:effectLst>
                  <a:outerShdw blurRad="38100" dist="38100" dir="2700000" algn="tl">
                    <a:srgbClr val="000000">
                      <a:alpha val="43137"/>
                    </a:srgbClr>
                  </a:outerShdw>
                </a:effectLst>
                <a:latin typeface="Monotype Corsiva" pitchFamily="66" charset="0"/>
              </a:rPr>
              <a:t> </a:t>
            </a:r>
            <a:r>
              <a:rPr lang="ru-RU" sz="3200" dirty="0" smtClean="0">
                <a:solidFill>
                  <a:srgbClr val="7030A0"/>
                </a:solidFill>
                <a:effectLst>
                  <a:outerShdw blurRad="38100" dist="38100" dir="2700000" algn="tl">
                    <a:srgbClr val="000000">
                      <a:alpha val="43137"/>
                    </a:srgbClr>
                  </a:outerShdw>
                </a:effectLst>
                <a:latin typeface="Monotype Corsiva" pitchFamily="66" charset="0"/>
              </a:rPr>
              <a:t>Техника владения </a:t>
            </a:r>
            <a:r>
              <a:rPr lang="ru-RU" sz="3200" dirty="0" smtClean="0">
                <a:solidFill>
                  <a:srgbClr val="7030A0"/>
                </a:solidFill>
                <a:effectLst>
                  <a:outerShdw blurRad="38100" dist="38100" dir="2700000" algn="tl">
                    <a:srgbClr val="000000">
                      <a:alpha val="43137"/>
                    </a:srgbClr>
                  </a:outerShdw>
                </a:effectLst>
                <a:latin typeface="Monotype Corsiva" pitchFamily="66" charset="0"/>
              </a:rPr>
              <a:t>мячом в </a:t>
            </a:r>
            <a:r>
              <a:rPr lang="ru-RU" sz="3200" dirty="0" err="1" smtClean="0">
                <a:solidFill>
                  <a:srgbClr val="7030A0"/>
                </a:solidFill>
                <a:effectLst>
                  <a:outerShdw blurRad="38100" dist="38100" dir="2700000" algn="tl">
                    <a:srgbClr val="000000">
                      <a:alpha val="43137"/>
                    </a:srgbClr>
                  </a:outerShdw>
                </a:effectLst>
                <a:latin typeface="Monotype Corsiva" pitchFamily="66" charset="0"/>
              </a:rPr>
              <a:t>басткетболе</a:t>
            </a:r>
            <a:endParaRPr lang="ru-RU" sz="3200" dirty="0" smtClean="0">
              <a:solidFill>
                <a:srgbClr val="7030A0"/>
              </a:solidFill>
              <a:effectLst>
                <a:outerShdw blurRad="38100" dist="38100" dir="2700000" algn="tl">
                  <a:srgbClr val="000000">
                    <a:alpha val="43137"/>
                  </a:srgbClr>
                </a:outerShdw>
              </a:effectLst>
              <a:latin typeface="Monotype Corsiva" pitchFamily="66" charset="0"/>
            </a:endParaRPr>
          </a:p>
          <a:p>
            <a:r>
              <a:rPr lang="ru-RU" sz="3200" dirty="0" smtClean="0">
                <a:solidFill>
                  <a:srgbClr val="7030A0"/>
                </a:solidFill>
                <a:effectLst>
                  <a:outerShdw blurRad="38100" dist="38100" dir="2700000" algn="tl">
                    <a:srgbClr val="000000">
                      <a:alpha val="43137"/>
                    </a:srgbClr>
                  </a:outerShdw>
                </a:effectLst>
                <a:latin typeface="Monotype Corsiva" pitchFamily="66" charset="0"/>
              </a:rPr>
              <a:t>Презентация </a:t>
            </a:r>
            <a:r>
              <a:rPr lang="ru-RU" sz="3200" dirty="0" err="1" smtClean="0">
                <a:solidFill>
                  <a:srgbClr val="7030A0"/>
                </a:solidFill>
                <a:effectLst>
                  <a:outerShdw blurRad="38100" dist="38100" dir="2700000" algn="tl">
                    <a:srgbClr val="000000">
                      <a:alpha val="43137"/>
                    </a:srgbClr>
                  </a:outerShdw>
                </a:effectLst>
                <a:latin typeface="Monotype Corsiva" pitchFamily="66" charset="0"/>
              </a:rPr>
              <a:t>уч</a:t>
            </a:r>
            <a:r>
              <a:rPr lang="ru-RU" sz="3200" dirty="0" smtClean="0">
                <a:solidFill>
                  <a:srgbClr val="7030A0"/>
                </a:solidFill>
                <a:effectLst>
                  <a:outerShdw blurRad="38100" dist="38100" dir="2700000" algn="tl">
                    <a:srgbClr val="000000">
                      <a:alpha val="43137"/>
                    </a:srgbClr>
                  </a:outerShdw>
                </a:effectLst>
                <a:latin typeface="Monotype Corsiva" pitchFamily="66" charset="0"/>
              </a:rPr>
              <a:t>. </a:t>
            </a:r>
            <a:r>
              <a:rPr lang="ru-RU" sz="3200" dirty="0" smtClean="0">
                <a:solidFill>
                  <a:srgbClr val="7030A0"/>
                </a:solidFill>
                <a:effectLst>
                  <a:outerShdw blurRad="38100" dist="38100" dir="2700000" algn="tl">
                    <a:srgbClr val="000000">
                      <a:alpha val="43137"/>
                    </a:srgbClr>
                  </a:outerShdw>
                </a:effectLst>
                <a:latin typeface="Monotype Corsiva" pitchFamily="66" charset="0"/>
              </a:rPr>
              <a:t> </a:t>
            </a:r>
            <a:r>
              <a:rPr lang="ru-RU" sz="3200" dirty="0" smtClean="0">
                <a:solidFill>
                  <a:srgbClr val="7030A0"/>
                </a:solidFill>
                <a:effectLst>
                  <a:outerShdw blurRad="38100" dist="38100" dir="2700000" algn="tl">
                    <a:srgbClr val="000000">
                      <a:alpha val="43137"/>
                    </a:srgbClr>
                  </a:outerShdw>
                </a:effectLst>
                <a:latin typeface="Monotype Corsiva" pitchFamily="66" charset="0"/>
              </a:rPr>
              <a:t>7</a:t>
            </a:r>
            <a:r>
              <a:rPr lang="ru-RU" sz="3200" dirty="0" smtClean="0">
                <a:solidFill>
                  <a:srgbClr val="7030A0"/>
                </a:solidFill>
                <a:effectLst>
                  <a:outerShdw blurRad="38100" dist="38100" dir="2700000" algn="tl">
                    <a:srgbClr val="000000">
                      <a:alpha val="43137"/>
                    </a:srgbClr>
                  </a:outerShdw>
                </a:effectLst>
                <a:latin typeface="Monotype Corsiva" pitchFamily="66" charset="0"/>
              </a:rPr>
              <a:t>«а</a:t>
            </a:r>
            <a:r>
              <a:rPr lang="ru-RU" sz="3200" dirty="0" smtClean="0">
                <a:solidFill>
                  <a:srgbClr val="7030A0"/>
                </a:solidFill>
                <a:effectLst>
                  <a:outerShdw blurRad="38100" dist="38100" dir="2700000" algn="tl">
                    <a:srgbClr val="000000">
                      <a:alpha val="43137"/>
                    </a:srgbClr>
                  </a:outerShdw>
                </a:effectLst>
                <a:latin typeface="Monotype Corsiva" pitchFamily="66" charset="0"/>
              </a:rPr>
              <a:t>» </a:t>
            </a:r>
            <a:r>
              <a:rPr lang="ru-RU" sz="3200" dirty="0" err="1" smtClean="0">
                <a:solidFill>
                  <a:srgbClr val="7030A0"/>
                </a:solidFill>
                <a:effectLst>
                  <a:outerShdw blurRad="38100" dist="38100" dir="2700000" algn="tl">
                    <a:srgbClr val="000000">
                      <a:alpha val="43137"/>
                    </a:srgbClr>
                  </a:outerShdw>
                </a:effectLst>
                <a:latin typeface="Monotype Corsiva" pitchFamily="66" charset="0"/>
              </a:rPr>
              <a:t>кл</a:t>
            </a:r>
            <a:r>
              <a:rPr lang="ru-RU" sz="3200" dirty="0" smtClean="0">
                <a:solidFill>
                  <a:srgbClr val="7030A0"/>
                </a:solidFill>
                <a:effectLst>
                  <a:outerShdw blurRad="38100" dist="38100" dir="2700000" algn="tl">
                    <a:srgbClr val="000000">
                      <a:alpha val="43137"/>
                    </a:srgbClr>
                  </a:outerShdw>
                </a:effectLst>
                <a:latin typeface="Monotype Corsiva" pitchFamily="66" charset="0"/>
              </a:rPr>
              <a:t>. Ярослава П. </a:t>
            </a:r>
            <a:endParaRPr lang="ru-RU" sz="3200" dirty="0">
              <a:solidFill>
                <a:srgbClr val="7030A0"/>
              </a:solidFill>
              <a:effectLst>
                <a:outerShdw blurRad="38100" dist="38100" dir="2700000" algn="tl">
                  <a:srgbClr val="000000">
                    <a:alpha val="43137"/>
                  </a:srgbClr>
                </a:outerShdw>
              </a:effectLst>
              <a:latin typeface="Monotype Corsiva" pitchFamily="66"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2" cstate="print"/>
          <a:srcRect/>
          <a:stretch>
            <a:fillRect/>
          </a:stretch>
        </p:blipFill>
        <p:spPr bwMode="auto">
          <a:xfrm>
            <a:off x="278953" y="240405"/>
            <a:ext cx="8613527" cy="6356948"/>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cstate="print"/>
          <a:srcRect/>
          <a:stretch>
            <a:fillRect/>
          </a:stretch>
        </p:blipFill>
        <p:spPr bwMode="auto">
          <a:xfrm>
            <a:off x="223838" y="238125"/>
            <a:ext cx="8696325" cy="638175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2" cstate="print"/>
          <a:srcRect/>
          <a:stretch>
            <a:fillRect/>
          </a:stretch>
        </p:blipFill>
        <p:spPr bwMode="auto">
          <a:xfrm>
            <a:off x="128588" y="171450"/>
            <a:ext cx="8886825" cy="65151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2" cstate="print"/>
          <a:srcRect/>
          <a:stretch>
            <a:fillRect/>
          </a:stretch>
        </p:blipFill>
        <p:spPr bwMode="auto">
          <a:xfrm>
            <a:off x="251520" y="332656"/>
            <a:ext cx="8712968" cy="6192688"/>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2" cstate="print"/>
          <a:srcRect/>
          <a:stretch>
            <a:fillRect/>
          </a:stretch>
        </p:blipFill>
        <p:spPr bwMode="auto">
          <a:xfrm>
            <a:off x="135914" y="260648"/>
            <a:ext cx="8846873" cy="6354465"/>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2" cstate="print"/>
          <a:srcRect/>
          <a:stretch>
            <a:fillRect/>
          </a:stretch>
        </p:blipFill>
        <p:spPr bwMode="auto">
          <a:xfrm>
            <a:off x="171450" y="247650"/>
            <a:ext cx="8801100" cy="63627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2" cstate="print"/>
          <a:srcRect/>
          <a:stretch>
            <a:fillRect/>
          </a:stretch>
        </p:blipFill>
        <p:spPr bwMode="auto">
          <a:xfrm>
            <a:off x="251520" y="260648"/>
            <a:ext cx="8721016" cy="631838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2" cstate="print"/>
          <a:srcRect/>
          <a:stretch>
            <a:fillRect/>
          </a:stretch>
        </p:blipFill>
        <p:spPr bwMode="auto">
          <a:xfrm>
            <a:off x="251520" y="260648"/>
            <a:ext cx="8640960" cy="6264696"/>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p:cNvPicPr>
            <a:picLocks noChangeAspect="1" noChangeArrowheads="1"/>
          </p:cNvPicPr>
          <p:nvPr/>
        </p:nvPicPr>
        <p:blipFill>
          <a:blip r:embed="rId2" cstate="print"/>
          <a:srcRect/>
          <a:stretch>
            <a:fillRect/>
          </a:stretch>
        </p:blipFill>
        <p:spPr bwMode="auto">
          <a:xfrm>
            <a:off x="251520" y="260648"/>
            <a:ext cx="8715448" cy="6387662"/>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2" cstate="print"/>
          <a:srcRect/>
          <a:stretch>
            <a:fillRect/>
          </a:stretch>
        </p:blipFill>
        <p:spPr bwMode="auto">
          <a:xfrm>
            <a:off x="251520" y="188640"/>
            <a:ext cx="8618715" cy="6329511"/>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p:cNvPicPr>
            <a:picLocks noChangeAspect="1" noChangeArrowheads="1"/>
          </p:cNvPicPr>
          <p:nvPr/>
        </p:nvPicPr>
        <p:blipFill>
          <a:blip r:embed="rId2" cstate="print"/>
          <a:srcRect/>
          <a:stretch>
            <a:fillRect/>
          </a:stretch>
        </p:blipFill>
        <p:spPr bwMode="auto">
          <a:xfrm>
            <a:off x="179512" y="134705"/>
            <a:ext cx="8640960" cy="6472282"/>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Ведение мяча "/>
          <p:cNvPicPr>
            <a:picLocks noChangeAspect="1" noChangeArrowheads="1"/>
          </p:cNvPicPr>
          <p:nvPr/>
        </p:nvPicPr>
        <p:blipFill>
          <a:blip r:embed="rId2" cstate="print"/>
          <a:srcRect/>
          <a:stretch>
            <a:fillRect/>
          </a:stretch>
        </p:blipFill>
        <p:spPr bwMode="auto">
          <a:xfrm>
            <a:off x="323528" y="404664"/>
            <a:ext cx="8496944" cy="6210690"/>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Стойка баскетболиста Техника выполнения: Одна нога немного впереди другой, ноги согнуты в коленях, туловище наклонено вперед.  Мяч удерживается на уровне живота в согнутых руках. "/>
          <p:cNvPicPr>
            <a:picLocks noChangeAspect="1" noChangeArrowheads="1"/>
          </p:cNvPicPr>
          <p:nvPr/>
        </p:nvPicPr>
        <p:blipFill>
          <a:blip r:embed="rId2" cstate="print"/>
          <a:srcRect/>
          <a:stretch>
            <a:fillRect/>
          </a:stretch>
        </p:blipFill>
        <p:spPr bwMode="auto">
          <a:xfrm>
            <a:off x="539552" y="476672"/>
            <a:ext cx="8136904" cy="5760640"/>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Ведение мяча на месте Техника выполнения: Осуществляется толчками мяча в пол упругим движением кисти, пальцев (но не шлепками по мячу) и небольшим разгибанием в локтевом суставе. "/>
          <p:cNvPicPr>
            <a:picLocks noChangeAspect="1" noChangeArrowheads="1"/>
          </p:cNvPicPr>
          <p:nvPr/>
        </p:nvPicPr>
        <p:blipFill>
          <a:blip r:embed="rId2" cstate="print"/>
          <a:srcRect/>
          <a:stretch>
            <a:fillRect/>
          </a:stretch>
        </p:blipFill>
        <p:spPr bwMode="auto">
          <a:xfrm>
            <a:off x="539552" y="332656"/>
            <a:ext cx="8136904" cy="6102678"/>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Тренируясь в ведении помни: Т олкая мяч в пол, используй движение пальцев и кисти и небольшое движение в локте. Не бей по мячу ладонью. Не смотри вниз на мяч- держи голову поднятой, чтобы видеть других игроков, площадку в целом. Удерживай мяч сбоку- спереди- справа, когда ведешь правой рукой. Ноги согнуты, а тело наклонено вперед. "/>
          <p:cNvPicPr>
            <a:picLocks noChangeAspect="1" noChangeArrowheads="1"/>
          </p:cNvPicPr>
          <p:nvPr/>
        </p:nvPicPr>
        <p:blipFill>
          <a:blip r:embed="rId2" cstate="print"/>
          <a:srcRect/>
          <a:stretch>
            <a:fillRect/>
          </a:stretch>
        </p:blipFill>
        <p:spPr bwMode="auto">
          <a:xfrm>
            <a:off x="395536" y="476672"/>
            <a:ext cx="8040894" cy="5760640"/>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Техника выполнения:  на слегка согнутых ногах посылать мяч вперед несколько сбоку от себя со стороны ведущей руки с тем, чтобы он не препятствовал скорости перемещения и позволял свободно маневрировать. Применение:  позволяет игроку, владеющему мячом, выходить на удобную для атаки позицию, приближаться к кольцу и забрасывать мяч . "/>
          <p:cNvPicPr>
            <a:picLocks noChangeAspect="1" noChangeArrowheads="1"/>
          </p:cNvPicPr>
          <p:nvPr/>
        </p:nvPicPr>
        <p:blipFill>
          <a:blip r:embed="rId2" cstate="print"/>
          <a:srcRect/>
          <a:stretch>
            <a:fillRect/>
          </a:stretch>
        </p:blipFill>
        <p:spPr bwMode="auto">
          <a:xfrm>
            <a:off x="467544" y="404664"/>
            <a:ext cx="8280920" cy="6120680"/>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Ведение мяча “Змейкой” Техника выполнения: При ведении мяча взгляд должен быть направлен несколько вперед. Для изменения направления ведения кисть накладывается на мяч несколько сбоку, и толчок мяча в пол выполняется в нужном направлении. "/>
          <p:cNvPicPr>
            <a:picLocks noChangeAspect="1" noChangeArrowheads="1"/>
          </p:cNvPicPr>
          <p:nvPr/>
        </p:nvPicPr>
        <p:blipFill>
          <a:blip r:embed="rId2" cstate="print"/>
          <a:srcRect/>
          <a:stretch>
            <a:fillRect/>
          </a:stretch>
        </p:blipFill>
        <p:spPr bwMode="auto">
          <a:xfrm>
            <a:off x="539552" y="260648"/>
            <a:ext cx="8100392" cy="6120680"/>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Ведение мяча “Змейкой ” Техника выполнения: При обводке «защитника» с правой стороны мяч вести правой рукой и наоборот, т.е. мяч всегда должен быть с дальней стороны от «защитника».  "/>
          <p:cNvPicPr>
            <a:picLocks noChangeAspect="1" noChangeArrowheads="1"/>
          </p:cNvPicPr>
          <p:nvPr/>
        </p:nvPicPr>
        <p:blipFill>
          <a:blip r:embed="rId2" cstate="print"/>
          <a:srcRect/>
          <a:stretch>
            <a:fillRect/>
          </a:stretch>
        </p:blipFill>
        <p:spPr bwMode="auto">
          <a:xfrm>
            <a:off x="395536" y="404664"/>
            <a:ext cx="8748464" cy="6012160"/>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Ведение м я ча Комбинированное ведение мяча в баскетболе. Высокое скоростное ведение мяча. При таком ведении мяч отскакивает высоко от пола, а угол сгибания ног в коленном суставе равен 135-160 градусов. Низкое ведения с укрыванием. При таком ведении, мяч отскакивает низко от пола, а угол сгибания ног в коленном суставе равен 90-120 градусов."/>
          <p:cNvPicPr>
            <a:picLocks noChangeAspect="1" noChangeArrowheads="1"/>
          </p:cNvPicPr>
          <p:nvPr/>
        </p:nvPicPr>
        <p:blipFill>
          <a:blip r:embed="rId2" cstate="print"/>
          <a:srcRect/>
          <a:stretch>
            <a:fillRect/>
          </a:stretch>
        </p:blipFill>
        <p:spPr bwMode="auto">
          <a:xfrm>
            <a:off x="539552" y="332656"/>
            <a:ext cx="8064896" cy="6013176"/>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4. На месте. Максимально частое ведение мяча то одной, то другой рукой. 5. Ведение двух мячей на месте. 6. Ведение трех четырех баскетбольных мячей на месте. 7. Выполняется сидя на скамье. Максимально низкое ведение, с отскоком не более 7 см."/>
          <p:cNvPicPr>
            <a:picLocks noChangeAspect="1" noChangeArrowheads="1"/>
          </p:cNvPicPr>
          <p:nvPr/>
        </p:nvPicPr>
        <p:blipFill>
          <a:blip r:embed="rId2" cstate="print"/>
          <a:srcRect/>
          <a:stretch>
            <a:fillRect/>
          </a:stretch>
        </p:blipFill>
        <p:spPr bwMode="auto">
          <a:xfrm>
            <a:off x="323528" y="440668"/>
            <a:ext cx="8352928" cy="5868652"/>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8. Ведение мяча в быстром темпе под вытянутыми ногами. 9. Ведение при беге на одних пятках 10. Ведение мяча в полуприседе. 11. Ведение мяча в полном приседе. 12. Быстрая ходьба с ведением мяча."/>
          <p:cNvPicPr>
            <a:picLocks noChangeAspect="1" noChangeArrowheads="1"/>
          </p:cNvPicPr>
          <p:nvPr/>
        </p:nvPicPr>
        <p:blipFill>
          <a:blip r:embed="rId2" cstate="print"/>
          <a:srcRect/>
          <a:stretch>
            <a:fillRect/>
          </a:stretch>
        </p:blipFill>
        <p:spPr bwMode="auto">
          <a:xfrm>
            <a:off x="395536" y="548680"/>
            <a:ext cx="8136905" cy="5479803"/>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cstate="print"/>
          <a:srcRect/>
          <a:stretch>
            <a:fillRect/>
          </a:stretch>
        </p:blipFill>
        <p:spPr bwMode="auto">
          <a:xfrm>
            <a:off x="122927" y="101005"/>
            <a:ext cx="8841561" cy="6622537"/>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24. Прыжки в высоту с ведением мяча. 25. Прыжок в длину с разбега с ведением мяча. В момент отталкивания баскетболист ловит мяч и выполняет прыжок. 26. Ведение мяча в баскетболе вовремя запрыгивания и спрыгивания с предметов, высота которых равно 60-80 см. 27. Ведением в стойке в быстром темпе с ведением двух мячей."/>
          <p:cNvPicPr>
            <a:picLocks noChangeAspect="1" noChangeArrowheads="1"/>
          </p:cNvPicPr>
          <p:nvPr/>
        </p:nvPicPr>
        <p:blipFill>
          <a:blip r:embed="rId2" cstate="print"/>
          <a:srcRect/>
          <a:stretch>
            <a:fillRect/>
          </a:stretch>
        </p:blipFill>
        <p:spPr bwMode="auto">
          <a:xfrm>
            <a:off x="611560" y="548680"/>
            <a:ext cx="8064896" cy="5760640"/>
          </a:xfrm>
          <a:prstGeom prst="rect">
            <a:avLst/>
          </a:prstGeom>
          <a:no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2" name="Picture 4" descr="28. Ведение мяча в баскетболе на максимальной скорости, по свистку тренера, игроки выполняют пять прыжков в высоту, и продолжают бег с ведением. 29. Катание по полу, ведя его спиной или лицом вперед. 30. Ведение за спиной по всей площадке с разной скоростью. 31. Ведение мяча, сидя на полу. 32. Ведение мяча в баскетболе на максимальной скорости, выполняя все изученные игроком финты, минимум 2 минуты."/>
          <p:cNvPicPr>
            <a:picLocks noChangeAspect="1" noChangeArrowheads="1"/>
          </p:cNvPicPr>
          <p:nvPr/>
        </p:nvPicPr>
        <p:blipFill>
          <a:blip r:embed="rId2" cstate="print"/>
          <a:srcRect/>
          <a:stretch>
            <a:fillRect/>
          </a:stretch>
        </p:blipFill>
        <p:spPr bwMode="auto">
          <a:xfrm>
            <a:off x="0" y="98630"/>
            <a:ext cx="9144000" cy="6354706"/>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descr="33. Эстафета с ведением одного и двух мячей по всей площадке. 34. Ведение мяча в баскетболе с активной защитой. 35. Игра в догонялки с ведением мяча. 36. Бег на 1000 м с ведением. 37. Ведение мяча в баскетболе на большой скорости влево, вправо, вперед, назад."/>
          <p:cNvPicPr>
            <a:picLocks noChangeAspect="1" noChangeArrowheads="1"/>
          </p:cNvPicPr>
          <p:nvPr/>
        </p:nvPicPr>
        <p:blipFill>
          <a:blip r:embed="rId2" cstate="print"/>
          <a:srcRect/>
          <a:stretch>
            <a:fillRect/>
          </a:stretch>
        </p:blipFill>
        <p:spPr bwMode="auto">
          <a:xfrm>
            <a:off x="827584" y="692696"/>
            <a:ext cx="7728181" cy="5796136"/>
          </a:xfrm>
          <a:prstGeom prst="rect">
            <a:avLst/>
          </a:prstGeom>
          <a:no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Основные способы ведения"/>
          <p:cNvPicPr>
            <a:picLocks noChangeAspect="1" noChangeArrowheads="1"/>
          </p:cNvPicPr>
          <p:nvPr/>
        </p:nvPicPr>
        <p:blipFill>
          <a:blip r:embed="rId2" cstate="print"/>
          <a:srcRect/>
          <a:stretch>
            <a:fillRect/>
          </a:stretch>
        </p:blipFill>
        <p:spPr bwMode="auto">
          <a:xfrm>
            <a:off x="611560" y="764704"/>
            <a:ext cx="8064896" cy="5490102"/>
          </a:xfrm>
          <a:prstGeom prst="rect">
            <a:avLst/>
          </a:prstGeom>
          <a:noFill/>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descr="Обводка с изменением скорости . К неожиданным изменениям скорости ведения мяча прибегают для того, чтобы оторваться от защитника. Скорость ведения зависит прежде всего от высоты отскока мяча от площадки и угла, под которым он направляется к площадке. Чем выше отскок и меньше его угол (в рациональных пределах), тем больше скорость продвижения. При отскоке, низком и близком к вертикальному, ведение замедляется и может вообще выполняться на месте. Обводка с изменением направления . Ее используют главным образом для обводки соперника и проходов для атаки кольца. Изменяют направление таким образом: кисть накладывают на различные точки боковой поверхности мяча и выпрямляют руку в нужном направлении. Используют также обводку с изменением высоты отскока и с поворотами и переводами мяча."/>
          <p:cNvPicPr>
            <a:picLocks noChangeAspect="1" noChangeArrowheads="1"/>
          </p:cNvPicPr>
          <p:nvPr/>
        </p:nvPicPr>
        <p:blipFill>
          <a:blip r:embed="rId2" cstate="print"/>
          <a:srcRect/>
          <a:stretch>
            <a:fillRect/>
          </a:stretch>
        </p:blipFill>
        <p:spPr bwMode="auto">
          <a:xfrm>
            <a:off x="323528" y="350658"/>
            <a:ext cx="8496944" cy="6174686"/>
          </a:xfrm>
          <a:prstGeom prst="rect">
            <a:avLst/>
          </a:prstGeom>
          <a:noFill/>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descr="https://fsd.kopilkaurokov.ru/up/html/2019/01/22/k_5c46d9b1993ba/img_user_file_5c46d9b28d79f_18.jpg"/>
          <p:cNvPicPr>
            <a:picLocks noChangeAspect="1" noChangeArrowheads="1"/>
          </p:cNvPicPr>
          <p:nvPr/>
        </p:nvPicPr>
        <p:blipFill>
          <a:blip r:embed="rId2" cstate="print"/>
          <a:srcRect/>
          <a:stretch>
            <a:fillRect/>
          </a:stretch>
        </p:blipFill>
        <p:spPr bwMode="auto">
          <a:xfrm>
            <a:off x="539552" y="332656"/>
            <a:ext cx="8208912" cy="6156684"/>
          </a:xfrm>
          <a:prstGeom prst="rect">
            <a:avLst/>
          </a:prstGeom>
          <a:no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2" descr="Методическая разработка на тему:Техника баскетбола. Броски и передача мяча в движении», 10 класс."/>
          <p:cNvPicPr>
            <a:picLocks noChangeAspect="1" noChangeArrowheads="1"/>
          </p:cNvPicPr>
          <p:nvPr/>
        </p:nvPicPr>
        <p:blipFill>
          <a:blip r:embed="rId2" cstate="print"/>
          <a:srcRect/>
          <a:stretch>
            <a:fillRect/>
          </a:stretch>
        </p:blipFill>
        <p:spPr bwMode="auto">
          <a:xfrm>
            <a:off x="467544" y="260648"/>
            <a:ext cx="8280919" cy="6210690"/>
          </a:xfrm>
          <a:prstGeom prst="rect">
            <a:avLst/>
          </a:prstGeom>
          <a:noFill/>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AutoShape 2" descr="Meme: &quot;Спасибо за внимание&quot; - All Templates - Meme-arsenal.com"/>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65540" name="AutoShape 4" descr="Meme: &quot;Спасибо за внимание&quot; - All Templates - Meme-arsenal.com"/>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65542" name="AutoShape 6" descr="Meme: &quot;Спасибо за внимание&quot; - All Templates - Meme-arsenal.com"/>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65544" name="Picture 8" descr="Комикс мем: &quot;Спасибо за внимание&quot; - Комиксы - Meme-arsenal.com"/>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cstate="print"/>
          <a:srcRect/>
          <a:stretch>
            <a:fillRect/>
          </a:stretch>
        </p:blipFill>
        <p:spPr bwMode="auto">
          <a:xfrm>
            <a:off x="323528" y="260648"/>
            <a:ext cx="8495778" cy="6363537"/>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cstate="print"/>
          <a:srcRect/>
          <a:stretch>
            <a:fillRect/>
          </a:stretch>
        </p:blipFill>
        <p:spPr bwMode="auto">
          <a:xfrm>
            <a:off x="179512" y="160934"/>
            <a:ext cx="8712968" cy="636441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cstate="print"/>
          <a:srcRect/>
          <a:stretch>
            <a:fillRect/>
          </a:stretch>
        </p:blipFill>
        <p:spPr bwMode="auto">
          <a:xfrm>
            <a:off x="323528" y="188640"/>
            <a:ext cx="8615667" cy="6453336"/>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1" name="Picture 3"/>
          <p:cNvPicPr>
            <a:picLocks noChangeAspect="1" noChangeArrowheads="1"/>
          </p:cNvPicPr>
          <p:nvPr/>
        </p:nvPicPr>
        <p:blipFill>
          <a:blip r:embed="rId2" cstate="print"/>
          <a:srcRect/>
          <a:stretch>
            <a:fillRect/>
          </a:stretch>
        </p:blipFill>
        <p:spPr bwMode="auto">
          <a:xfrm>
            <a:off x="251520" y="260648"/>
            <a:ext cx="8712968" cy="6397333"/>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cstate="print"/>
          <a:srcRect/>
          <a:stretch>
            <a:fillRect/>
          </a:stretch>
        </p:blipFill>
        <p:spPr bwMode="auto">
          <a:xfrm>
            <a:off x="114300" y="171450"/>
            <a:ext cx="8915400" cy="65151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cstate="print"/>
          <a:srcRect/>
          <a:stretch>
            <a:fillRect/>
          </a:stretch>
        </p:blipFill>
        <p:spPr bwMode="auto">
          <a:xfrm>
            <a:off x="257175" y="200025"/>
            <a:ext cx="8629650" cy="645795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спект">
  <a:themeElements>
    <a:clrScheme name="Аспект">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Аспект">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Аспект">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59</TotalTime>
  <Words>16</Words>
  <Application>Microsoft Office PowerPoint</Application>
  <PresentationFormat>Экран (4:3)</PresentationFormat>
  <Paragraphs>2</Paragraphs>
  <Slides>37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37</vt:i4>
      </vt:variant>
    </vt:vector>
  </HeadingPairs>
  <TitlesOfParts>
    <vt:vector size="38" baseType="lpstr">
      <vt:lpstr>Аспект</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vector>
  </TitlesOfParts>
  <Company>RePack by SPecialiST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MH</dc:creator>
  <cp:lastModifiedBy>MH</cp:lastModifiedBy>
  <cp:revision>31</cp:revision>
  <dcterms:created xsi:type="dcterms:W3CDTF">2021-12-21T09:16:23Z</dcterms:created>
  <dcterms:modified xsi:type="dcterms:W3CDTF">2023-02-04T18:52:14Z</dcterms:modified>
</cp:coreProperties>
</file>