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3" r:id="rId7"/>
    <p:sldId id="264" r:id="rId8"/>
    <p:sldId id="262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51" d="100"/>
          <a:sy n="51" d="100"/>
        </p:scale>
        <p:origin x="898" y="4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Pr>
        <a:solidFill>
          <a:schemeClr val="bg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7200" baseline="0">
                <a:solidFill>
                  <a:schemeClr val="tx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1872" y="4800600"/>
            <a:ext cx="9418320" cy="1691640"/>
          </a:xfrm>
        </p:spPr>
        <p:txBody>
          <a:bodyPr>
            <a:normAutofit/>
          </a:bodyPr>
          <a:lstStyle>
            <a:lvl1pPr marL="0" indent="0" algn="l">
              <a:buNone/>
              <a:defRPr sz="2200" baseline="0">
                <a:solidFill>
                  <a:schemeClr val="tx1">
                    <a:lumMod val="75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50000"/>
                  </a:schemeClr>
                </a:solidFill>
              </a:defRPr>
            </a:lvl1pPr>
          </a:lstStyle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42154805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64445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48700" y="381000"/>
            <a:ext cx="2476500" cy="5897562"/>
          </a:xfrm>
        </p:spPr>
        <p:txBody>
          <a:bodyPr vert="eaVert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381000"/>
            <a:ext cx="7734300" cy="5897562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42753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721954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72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4800600"/>
            <a:ext cx="9418320" cy="1691640"/>
          </a:xfrm>
        </p:spPr>
        <p:txBody>
          <a:bodyPr anchor="t">
            <a:normAutofit/>
          </a:bodyPr>
          <a:lstStyle>
            <a:lvl1pPr marL="0" indent="0">
              <a:buNone/>
              <a:defRPr sz="2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1869414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61872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26480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412679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61872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26480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lnSpc>
                <a:spcPct val="95000"/>
              </a:lnSpc>
              <a:spcBef>
                <a:spcPts val="0"/>
              </a:spcBef>
              <a:buNone/>
              <a:defRPr lang="en-US" sz="2000" b="0" kern="1200" dirty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2000"/>
              </a:spcBef>
              <a:buFontTx/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26480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721857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168985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626048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200400" cy="1600197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04267" y="685800"/>
            <a:ext cx="6079066" cy="548640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99734"/>
            <a:ext cx="3200400" cy="3810001"/>
          </a:xfrm>
        </p:spPr>
        <p:txBody>
          <a:bodyPr>
            <a:normAutofit/>
          </a:bodyPr>
          <a:lstStyle>
            <a:lvl1pPr marL="0" indent="0">
              <a:lnSpc>
                <a:spcPct val="114000"/>
              </a:lnSpc>
              <a:spcBef>
                <a:spcPts val="800"/>
              </a:spcBef>
              <a:buNone/>
              <a:defRPr sz="13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253149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5105400"/>
            <a:ext cx="11292840" cy="17526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257800"/>
            <a:ext cx="9982200" cy="914400"/>
          </a:xfrm>
        </p:spPr>
        <p:txBody>
          <a:bodyPr anchor="b">
            <a:normAutofit/>
          </a:bodyPr>
          <a:lstStyle>
            <a:lvl1pPr>
              <a:defRPr sz="2800" b="0">
                <a:solidFill>
                  <a:schemeClr val="bg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1292840" cy="5128923"/>
          </a:xfrm>
          <a:solidFill>
            <a:schemeClr val="accent1"/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dirty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6108589"/>
            <a:ext cx="9982200" cy="597011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300">
                <a:solidFill>
                  <a:schemeClr val="bg1">
                    <a:lumMod val="8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27470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1292840" y="0"/>
            <a:ext cx="914400" cy="6858000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61872" y="365760"/>
            <a:ext cx="9692640" cy="132556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828800"/>
            <a:ext cx="859536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10797542" y="998537"/>
            <a:ext cx="1904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 b="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fld id="{C21E5CFA-F73B-456F-BB35-8CA959AE39C9}" type="datetimeFigureOut">
              <a:rPr lang="ru-RU" smtClean="0"/>
              <a:pPr/>
              <a:t>05.02.2023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9959341" y="4046537"/>
            <a:ext cx="358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292840" y="6172200"/>
            <a:ext cx="914400" cy="593725"/>
          </a:xfrm>
          <a:prstGeom prst="rect">
            <a:avLst/>
          </a:prstGeom>
        </p:spPr>
        <p:txBody>
          <a:bodyPr vert="horz" lIns="45720" tIns="45720" rIns="45720" bIns="45720" rtlCol="0" anchor="ctr">
            <a:normAutofit/>
          </a:bodyPr>
          <a:lstStyle>
            <a:lvl1pPr algn="ctr">
              <a:defRPr sz="3600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3D16F954-2AAF-44A4-9408-D0DD68835A64}" type="slidenum">
              <a:rPr lang="ru-RU" smtClean="0"/>
              <a:pPr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569575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 spc="-5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5000"/>
        </a:lnSpc>
        <a:spcBef>
          <a:spcPts val="1400"/>
        </a:spcBef>
        <a:spcAft>
          <a:spcPts val="200"/>
        </a:spcAft>
        <a:buClr>
          <a:schemeClr val="accent1"/>
        </a:buClr>
        <a:buSzPct val="80000"/>
        <a:buFont typeface="Arial" pitchFamily="34" charset="0"/>
        <a:buChar char="•"/>
        <a:defRPr sz="1800" kern="1200" spc="1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7EFE2DC-51A4-41EF-9967-F8176FB29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530290" y="1259632"/>
            <a:ext cx="11131420" cy="2971800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i="1" dirty="0"/>
              <a:t>Эмоциональное воспитание средствами физической культуры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71B4DDFB-6197-4CFB-8189-AE6A2619BDD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ru-RU" dirty="0"/>
              <a:t>Учитель физической культуры КОУ ВО «Бобровская ШИ»</a:t>
            </a:r>
          </a:p>
          <a:p>
            <a:pPr algn="ctr"/>
            <a:r>
              <a:rPr lang="ru-RU" dirty="0"/>
              <a:t> Ильичев Сергей Дмитриевич</a:t>
            </a:r>
          </a:p>
          <a:p>
            <a:pPr algn="ctr"/>
            <a:r>
              <a:rPr lang="ru-RU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9260273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3D3B823A-13CF-4EC7-B742-121A3C4A1F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61862" y="939256"/>
            <a:ext cx="9440339" cy="531844"/>
          </a:xfrm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П</a:t>
            </a:r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оддержание интереса и целеустремлённости слабослышащих детей</a:t>
            </a:r>
            <a:endParaRPr lang="ru-RU" sz="2400" dirty="0"/>
          </a:p>
        </p:txBody>
      </p:sp>
      <p:sp>
        <p:nvSpPr>
          <p:cNvPr id="4" name="Объект 2">
            <a:extLst>
              <a:ext uri="{FF2B5EF4-FFF2-40B4-BE49-F238E27FC236}">
                <a16:creationId xmlns:a16="http://schemas.microsoft.com/office/drawing/2014/main" id="{579BE4B8-FD32-4839-AB46-EEEB955370A5}"/>
              </a:ext>
            </a:extLst>
          </p:cNvPr>
          <p:cNvSpPr txBox="1">
            <a:spLocks/>
          </p:cNvSpPr>
          <p:nvPr/>
        </p:nvSpPr>
        <p:spPr>
          <a:xfrm>
            <a:off x="1261861" y="2002944"/>
            <a:ext cx="9440339" cy="830423"/>
          </a:xfrm>
          <a:prstGeom prst="rect">
            <a:avLst/>
          </a:prstGeom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Формирование удовлетворённости занятиями физической культуры, понимания значимости предмета</a:t>
            </a:r>
          </a:p>
          <a:p>
            <a:pPr marL="0" indent="0">
              <a:buFont typeface="Arial" pitchFamily="34" charset="0"/>
              <a:buNone/>
            </a:pPr>
            <a:endParaRPr lang="ru-RU" sz="2400" dirty="0"/>
          </a:p>
        </p:txBody>
      </p:sp>
      <p:sp>
        <p:nvSpPr>
          <p:cNvPr id="5" name="Объект 2">
            <a:extLst>
              <a:ext uri="{FF2B5EF4-FFF2-40B4-BE49-F238E27FC236}">
                <a16:creationId xmlns:a16="http://schemas.microsoft.com/office/drawing/2014/main" id="{B215B92B-C7F1-4E8B-9C7C-54EE5AB437F5}"/>
              </a:ext>
            </a:extLst>
          </p:cNvPr>
          <p:cNvSpPr txBox="1">
            <a:spLocks/>
          </p:cNvSpPr>
          <p:nvPr/>
        </p:nvSpPr>
        <p:spPr>
          <a:xfrm>
            <a:off x="1261861" y="3365211"/>
            <a:ext cx="9440339" cy="2390971"/>
          </a:xfrm>
          <a:prstGeom prst="rect">
            <a:avLst/>
          </a:prstGeom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18288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создание условий для проведения урока</a:t>
            </a:r>
          </a:p>
          <a:p>
            <a:pPr marL="0" indent="18288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оптимальная физическая нагрузка</a:t>
            </a:r>
          </a:p>
          <a:p>
            <a:pPr marL="0" indent="18288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эмоциональность урока</a:t>
            </a:r>
          </a:p>
          <a:p>
            <a:pPr marL="0" indent="18288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проявление интереса к выполнению упражнений</a:t>
            </a:r>
          </a:p>
          <a:p>
            <a:pPr marL="0" indent="18288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достижение учащимися результатов</a:t>
            </a:r>
            <a:endParaRPr lang="ru-RU" sz="2400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buFont typeface="Arial" pitchFamily="34" charset="0"/>
              <a:buNone/>
            </a:pPr>
            <a:endParaRPr lang="ru-RU" sz="2400" dirty="0"/>
          </a:p>
        </p:txBody>
      </p:sp>
      <p:sp>
        <p:nvSpPr>
          <p:cNvPr id="13" name="Стрелка: вниз 12">
            <a:extLst>
              <a:ext uri="{FF2B5EF4-FFF2-40B4-BE49-F238E27FC236}">
                <a16:creationId xmlns:a16="http://schemas.microsoft.com/office/drawing/2014/main" id="{A42FA7E7-5768-4A82-A462-19FF1EE3FBBB}"/>
              </a:ext>
            </a:extLst>
          </p:cNvPr>
          <p:cNvSpPr/>
          <p:nvPr/>
        </p:nvSpPr>
        <p:spPr>
          <a:xfrm rot="10800000">
            <a:off x="5810526" y="1471100"/>
            <a:ext cx="345233" cy="53184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4" name="Стрелка: вниз 13">
            <a:extLst>
              <a:ext uri="{FF2B5EF4-FFF2-40B4-BE49-F238E27FC236}">
                <a16:creationId xmlns:a16="http://schemas.microsoft.com/office/drawing/2014/main" id="{50E60487-E97F-44C5-B7D5-3946462072D5}"/>
              </a:ext>
            </a:extLst>
          </p:cNvPr>
          <p:cNvSpPr/>
          <p:nvPr/>
        </p:nvSpPr>
        <p:spPr>
          <a:xfrm rot="10800000">
            <a:off x="5809413" y="2833367"/>
            <a:ext cx="345233" cy="53184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003825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B6A6C16-3957-476B-ADE5-941D5F2676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11290040" cy="1514670"/>
          </a:xfrm>
          <a:solidFill>
            <a:schemeClr val="bg1">
              <a:lumMod val="95000"/>
            </a:schemeClr>
          </a:solidFill>
        </p:spPr>
        <p:txBody>
          <a:bodyPr>
            <a:noAutofit/>
          </a:bodyPr>
          <a:lstStyle/>
          <a:p>
            <a:pPr algn="ctr"/>
            <a:r>
              <a:rPr lang="ru-RU" sz="3300" b="1" i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Р</a:t>
            </a:r>
            <a:r>
              <a:rPr lang="ru-RU" sz="3300" b="1" i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екомендации для поддержания положительного отношения слабослышащего ребенка к урокам физкультуры:</a:t>
            </a:r>
            <a:endParaRPr lang="ru-RU" sz="3300" b="1" i="1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570797D-D2E0-4CA5-836B-7035DFA040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03398" y="3029340"/>
            <a:ext cx="10200303" cy="2544146"/>
          </a:xfrm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Н</a:t>
            </a:r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а мажорный и деловой лад учащихся настраивают:</a:t>
            </a:r>
          </a:p>
          <a:p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эстетика зала, спортивных костюмов учащихся и учителя </a:t>
            </a:r>
          </a:p>
          <a:p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эстетика поведения, принятого на уроке </a:t>
            </a:r>
          </a:p>
          <a:p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краткость и четкость команд и замечаний учителя, бодрость тона его речи</a:t>
            </a:r>
            <a:endParaRPr lang="ru-RU" sz="2400" dirty="0"/>
          </a:p>
        </p:txBody>
      </p:sp>
      <p:sp>
        <p:nvSpPr>
          <p:cNvPr id="4" name="Объект 2">
            <a:extLst>
              <a:ext uri="{FF2B5EF4-FFF2-40B4-BE49-F238E27FC236}">
                <a16:creationId xmlns:a16="http://schemas.microsoft.com/office/drawing/2014/main" id="{386E7DC2-C41A-4D2E-BFFD-68252EA511ED}"/>
              </a:ext>
            </a:extLst>
          </p:cNvPr>
          <p:cNvSpPr txBox="1">
            <a:spLocks/>
          </p:cNvSpPr>
          <p:nvPr/>
        </p:nvSpPr>
        <p:spPr>
          <a:xfrm>
            <a:off x="703398" y="2015412"/>
            <a:ext cx="10200304" cy="8988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742950" indent="-742950" algn="ctr">
              <a:buFont typeface="+mj-lt"/>
              <a:buAutoNum type="arabicPeriod"/>
            </a:pPr>
            <a:r>
              <a:rPr lang="ru-RU" sz="3600" i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Обстановка урока и поведение учителя</a:t>
            </a:r>
            <a:endParaRPr lang="ru-RU" sz="3600" i="1" dirty="0"/>
          </a:p>
        </p:txBody>
      </p:sp>
    </p:spTree>
    <p:extLst>
      <p:ext uri="{BB962C8B-B14F-4D97-AF65-F5344CB8AC3E}">
        <p14:creationId xmlns:p14="http://schemas.microsoft.com/office/powerpoint/2010/main" val="13241651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Объект 2">
            <a:extLst>
              <a:ext uri="{FF2B5EF4-FFF2-40B4-BE49-F238E27FC236}">
                <a16:creationId xmlns:a16="http://schemas.microsoft.com/office/drawing/2014/main" id="{D635B012-E22C-43B9-9476-B335FB912427}"/>
              </a:ext>
            </a:extLst>
          </p:cNvPr>
          <p:cNvSpPr txBox="1">
            <a:spLocks/>
          </p:cNvSpPr>
          <p:nvPr/>
        </p:nvSpPr>
        <p:spPr>
          <a:xfrm>
            <a:off x="703398" y="1502227"/>
            <a:ext cx="10200308" cy="2379345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vert="horz" lIns="91440" tIns="45720" rIns="91440" bIns="45720" rtlCol="0">
            <a:no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itchFamily="34" charset="0"/>
              <a:buNone/>
            </a:pPr>
            <a:r>
              <a:rPr lang="ru-RU" sz="33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Ход урока:</a:t>
            </a:r>
            <a:endParaRPr lang="ru-RU" sz="3300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726FC72-9EDA-4CF4-A654-EEB5A947676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51844" y="4421813"/>
            <a:ext cx="3835704" cy="1166400"/>
          </a:xfrm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33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концентрация внимания</a:t>
            </a:r>
            <a:endParaRPr lang="ru-RU" sz="3300" dirty="0"/>
          </a:p>
        </p:txBody>
      </p:sp>
      <p:sp>
        <p:nvSpPr>
          <p:cNvPr id="4" name="Объект 2">
            <a:extLst>
              <a:ext uri="{FF2B5EF4-FFF2-40B4-BE49-F238E27FC236}">
                <a16:creationId xmlns:a16="http://schemas.microsoft.com/office/drawing/2014/main" id="{A9F8E157-740F-4D43-8A36-40B51E431BC8}"/>
              </a:ext>
            </a:extLst>
          </p:cNvPr>
          <p:cNvSpPr txBox="1">
            <a:spLocks/>
          </p:cNvSpPr>
          <p:nvPr/>
        </p:nvSpPr>
        <p:spPr>
          <a:xfrm>
            <a:off x="703397" y="564466"/>
            <a:ext cx="10200305" cy="9377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342900" indent="-342900" algn="ctr">
              <a:lnSpc>
                <a:spcPct val="150000"/>
              </a:lnSpc>
              <a:buFont typeface="+mj-lt"/>
              <a:buAutoNum type="arabicPeriod" startAt="2"/>
            </a:pPr>
            <a:r>
              <a:rPr lang="ru-RU" sz="3300" i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Использование соревновательного метода</a:t>
            </a:r>
            <a:endParaRPr lang="ru-RU" sz="3300" i="1" dirty="0"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5" name="Объект 2">
            <a:extLst>
              <a:ext uri="{FF2B5EF4-FFF2-40B4-BE49-F238E27FC236}">
                <a16:creationId xmlns:a16="http://schemas.microsoft.com/office/drawing/2014/main" id="{2692132C-28DF-4C61-93AE-F5944871F8DA}"/>
              </a:ext>
            </a:extLst>
          </p:cNvPr>
          <p:cNvSpPr txBox="1">
            <a:spLocks/>
          </p:cNvSpPr>
          <p:nvPr/>
        </p:nvSpPr>
        <p:spPr>
          <a:xfrm>
            <a:off x="5421086" y="2401111"/>
            <a:ext cx="5482619" cy="1480461"/>
          </a:xfrm>
          <a:prstGeom prst="rect">
            <a:avLst/>
          </a:prstGeom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514350" algn="ctr">
              <a:buFont typeface="+mj-lt"/>
              <a:buAutoNum type="arabicParenR" startAt="2"/>
            </a:pPr>
            <a:r>
              <a:rPr lang="ru-RU" sz="33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выполнение упражнений в соревновательной форме</a:t>
            </a:r>
            <a:endParaRPr lang="ru-RU" sz="3300" dirty="0"/>
          </a:p>
        </p:txBody>
      </p:sp>
      <p:sp>
        <p:nvSpPr>
          <p:cNvPr id="6" name="Объект 2">
            <a:extLst>
              <a:ext uri="{FF2B5EF4-FFF2-40B4-BE49-F238E27FC236}">
                <a16:creationId xmlns:a16="http://schemas.microsoft.com/office/drawing/2014/main" id="{78049773-A5D7-4F98-9137-7549AD446701}"/>
              </a:ext>
            </a:extLst>
          </p:cNvPr>
          <p:cNvSpPr txBox="1">
            <a:spLocks/>
          </p:cNvSpPr>
          <p:nvPr/>
        </p:nvSpPr>
        <p:spPr>
          <a:xfrm>
            <a:off x="703397" y="2398004"/>
            <a:ext cx="3884152" cy="1469596"/>
          </a:xfrm>
          <a:prstGeom prst="rect">
            <a:avLst/>
          </a:prstGeom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514350" indent="-514350" algn="ctr">
              <a:buFont typeface="+mj-lt"/>
              <a:buAutoNum type="arabicParenR"/>
            </a:pPr>
            <a:r>
              <a:rPr lang="ru-RU" sz="33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разучивание техники упражнений</a:t>
            </a:r>
            <a:endParaRPr lang="ru-RU" sz="3300" dirty="0"/>
          </a:p>
        </p:txBody>
      </p:sp>
      <p:sp>
        <p:nvSpPr>
          <p:cNvPr id="7" name="Объект 2">
            <a:extLst>
              <a:ext uri="{FF2B5EF4-FFF2-40B4-BE49-F238E27FC236}">
                <a16:creationId xmlns:a16="http://schemas.microsoft.com/office/drawing/2014/main" id="{953ECE67-B642-46D8-AC12-F5B2923D5710}"/>
              </a:ext>
            </a:extLst>
          </p:cNvPr>
          <p:cNvSpPr txBox="1">
            <a:spLocks/>
          </p:cNvSpPr>
          <p:nvPr/>
        </p:nvSpPr>
        <p:spPr>
          <a:xfrm>
            <a:off x="5421083" y="4412654"/>
            <a:ext cx="5482619" cy="592359"/>
          </a:xfrm>
          <a:prstGeom prst="rect">
            <a:avLst/>
          </a:prstGeom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itchFamily="34" charset="0"/>
              <a:buNone/>
            </a:pPr>
            <a:r>
              <a:rPr lang="ru-RU" sz="33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эмоциональное возбуждение</a:t>
            </a:r>
            <a:endParaRPr lang="ru-RU" sz="3300" dirty="0"/>
          </a:p>
        </p:txBody>
      </p:sp>
      <p:sp>
        <p:nvSpPr>
          <p:cNvPr id="13" name="Стрелка: вниз 12">
            <a:extLst>
              <a:ext uri="{FF2B5EF4-FFF2-40B4-BE49-F238E27FC236}">
                <a16:creationId xmlns:a16="http://schemas.microsoft.com/office/drawing/2014/main" id="{8D2371BD-D8F8-40DE-84D5-A1BC6BD69BA7}"/>
              </a:ext>
            </a:extLst>
          </p:cNvPr>
          <p:cNvSpPr/>
          <p:nvPr/>
        </p:nvSpPr>
        <p:spPr>
          <a:xfrm>
            <a:off x="2497080" y="3867600"/>
            <a:ext cx="345233" cy="53184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5" name="Стрелка: вниз 14">
            <a:extLst>
              <a:ext uri="{FF2B5EF4-FFF2-40B4-BE49-F238E27FC236}">
                <a16:creationId xmlns:a16="http://schemas.microsoft.com/office/drawing/2014/main" id="{68EFAF86-81A9-445F-863C-7035B72C278E}"/>
              </a:ext>
            </a:extLst>
          </p:cNvPr>
          <p:cNvSpPr/>
          <p:nvPr/>
        </p:nvSpPr>
        <p:spPr>
          <a:xfrm>
            <a:off x="7989777" y="3867600"/>
            <a:ext cx="345233" cy="53184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6" name="Стрелка: вниз 15">
            <a:extLst>
              <a:ext uri="{FF2B5EF4-FFF2-40B4-BE49-F238E27FC236}">
                <a16:creationId xmlns:a16="http://schemas.microsoft.com/office/drawing/2014/main" id="{75A25686-213F-491C-8747-083F2E01DD3A}"/>
              </a:ext>
            </a:extLst>
          </p:cNvPr>
          <p:cNvSpPr/>
          <p:nvPr/>
        </p:nvSpPr>
        <p:spPr>
          <a:xfrm rot="16200000">
            <a:off x="4831700" y="2724572"/>
            <a:ext cx="345233" cy="83353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361863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A3AC9263-C48E-41E3-8783-E4A74AD9867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3877" y="1702060"/>
            <a:ext cx="5479402" cy="553616"/>
          </a:xfrm>
          <a:solidFill>
            <a:schemeClr val="bg1">
              <a:lumMod val="95000"/>
            </a:schemeClr>
          </a:solidFill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О</a:t>
            </a:r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днообразная физическая деятельность</a:t>
            </a:r>
          </a:p>
        </p:txBody>
      </p:sp>
      <p:sp>
        <p:nvSpPr>
          <p:cNvPr id="9" name="Объект 2">
            <a:extLst>
              <a:ext uri="{FF2B5EF4-FFF2-40B4-BE49-F238E27FC236}">
                <a16:creationId xmlns:a16="http://schemas.microsoft.com/office/drawing/2014/main" id="{DD8B868F-C679-46ED-BDB2-6585F6A87EC2}"/>
              </a:ext>
            </a:extLst>
          </p:cNvPr>
          <p:cNvSpPr txBox="1">
            <a:spLocks/>
          </p:cNvSpPr>
          <p:nvPr/>
        </p:nvSpPr>
        <p:spPr>
          <a:xfrm>
            <a:off x="4423877" y="2696936"/>
            <a:ext cx="1669402" cy="55361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монотония</a:t>
            </a:r>
            <a:endParaRPr lang="ru-RU" sz="2400" dirty="0">
              <a:solidFill>
                <a:srgbClr val="000000"/>
              </a:solidFill>
              <a:latin typeface="Times New Roman" panose="02020603050405020304" pitchFamily="18" charset="0"/>
              <a:ea typeface="Calibri" panose="020F0502020204030204" pitchFamily="34" charset="0"/>
            </a:endParaRPr>
          </a:p>
        </p:txBody>
      </p:sp>
      <p:sp>
        <p:nvSpPr>
          <p:cNvPr id="10" name="Объект 2">
            <a:extLst>
              <a:ext uri="{FF2B5EF4-FFF2-40B4-BE49-F238E27FC236}">
                <a16:creationId xmlns:a16="http://schemas.microsoft.com/office/drawing/2014/main" id="{53F2DD12-6428-450F-AA57-542BFA5FE97E}"/>
              </a:ext>
            </a:extLst>
          </p:cNvPr>
          <p:cNvSpPr txBox="1">
            <a:spLocks/>
          </p:cNvSpPr>
          <p:nvPr/>
        </p:nvSpPr>
        <p:spPr>
          <a:xfrm>
            <a:off x="3627664" y="4578996"/>
            <a:ext cx="3607059" cy="55361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24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радостные переживания </a:t>
            </a:r>
            <a:endParaRPr lang="ru-RU" sz="2400" b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Стрелка: вниз 10">
            <a:extLst>
              <a:ext uri="{FF2B5EF4-FFF2-40B4-BE49-F238E27FC236}">
                <a16:creationId xmlns:a16="http://schemas.microsoft.com/office/drawing/2014/main" id="{9CF8DE5A-C605-457B-979B-F7D549E10D4D}"/>
              </a:ext>
            </a:extLst>
          </p:cNvPr>
          <p:cNvSpPr/>
          <p:nvPr/>
        </p:nvSpPr>
        <p:spPr>
          <a:xfrm>
            <a:off x="2244789" y="2266562"/>
            <a:ext cx="345233" cy="41832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2" name="Стрелка: вниз 11">
            <a:extLst>
              <a:ext uri="{FF2B5EF4-FFF2-40B4-BE49-F238E27FC236}">
                <a16:creationId xmlns:a16="http://schemas.microsoft.com/office/drawing/2014/main" id="{75F260EA-FD99-458C-8EDE-520513F2726B}"/>
              </a:ext>
            </a:extLst>
          </p:cNvPr>
          <p:cNvSpPr/>
          <p:nvPr/>
        </p:nvSpPr>
        <p:spPr>
          <a:xfrm>
            <a:off x="5088680" y="2255676"/>
            <a:ext cx="345233" cy="41832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4" name="Объект 2">
            <a:extLst>
              <a:ext uri="{FF2B5EF4-FFF2-40B4-BE49-F238E27FC236}">
                <a16:creationId xmlns:a16="http://schemas.microsoft.com/office/drawing/2014/main" id="{F8F78D9A-12C1-49F4-A34B-9D5336C52E2E}"/>
              </a:ext>
            </a:extLst>
          </p:cNvPr>
          <p:cNvSpPr txBox="1">
            <a:spLocks/>
          </p:cNvSpPr>
          <p:nvPr/>
        </p:nvSpPr>
        <p:spPr>
          <a:xfrm>
            <a:off x="3056355" y="3611336"/>
            <a:ext cx="4755115" cy="553616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24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Разнообразие </a:t>
            </a:r>
            <a:r>
              <a:rPr lang="ru-RU" sz="2400" b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</a:t>
            </a:r>
            <a:r>
              <a:rPr lang="ru-RU" sz="24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редств и методов</a:t>
            </a:r>
            <a:r>
              <a:rPr lang="ru-RU" sz="2400" b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</a:p>
        </p:txBody>
      </p:sp>
      <p:sp>
        <p:nvSpPr>
          <p:cNvPr id="15" name="Объект 2">
            <a:extLst>
              <a:ext uri="{FF2B5EF4-FFF2-40B4-BE49-F238E27FC236}">
                <a16:creationId xmlns:a16="http://schemas.microsoft.com/office/drawing/2014/main" id="{2056229C-D4C0-40E1-9AFF-9128895CAFDC}"/>
              </a:ext>
            </a:extLst>
          </p:cNvPr>
          <p:cNvSpPr txBox="1">
            <a:spLocks/>
          </p:cNvSpPr>
          <p:nvPr/>
        </p:nvSpPr>
        <p:spPr>
          <a:xfrm>
            <a:off x="2301450" y="5546656"/>
            <a:ext cx="6259483" cy="55361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2400" b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</a:t>
            </a:r>
            <a:r>
              <a:rPr lang="ru-RU" sz="2400" b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ктивизация познавательной деятельности</a:t>
            </a:r>
            <a:endParaRPr lang="ru-RU" sz="2400" b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6" name="Объект 2">
            <a:extLst>
              <a:ext uri="{FF2B5EF4-FFF2-40B4-BE49-F238E27FC236}">
                <a16:creationId xmlns:a16="http://schemas.microsoft.com/office/drawing/2014/main" id="{03B8D8ED-DDA2-42BD-9622-67AB68EE81C9}"/>
              </a:ext>
            </a:extLst>
          </p:cNvPr>
          <p:cNvSpPr txBox="1">
            <a:spLocks/>
          </p:cNvSpPr>
          <p:nvPr/>
        </p:nvSpPr>
        <p:spPr>
          <a:xfrm>
            <a:off x="613875" y="2708988"/>
            <a:ext cx="3607059" cy="553616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психическое пресыщение</a:t>
            </a:r>
            <a:endParaRPr lang="ru-RU" sz="2400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7" name="Объект 2">
            <a:extLst>
              <a:ext uri="{FF2B5EF4-FFF2-40B4-BE49-F238E27FC236}">
                <a16:creationId xmlns:a16="http://schemas.microsoft.com/office/drawing/2014/main" id="{FE0202AA-F69E-4DE0-83E1-A2AB36317275}"/>
              </a:ext>
            </a:extLst>
          </p:cNvPr>
          <p:cNvSpPr txBox="1">
            <a:spLocks/>
          </p:cNvSpPr>
          <p:nvPr/>
        </p:nvSpPr>
        <p:spPr>
          <a:xfrm>
            <a:off x="703397" y="485192"/>
            <a:ext cx="10200305" cy="92140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742950" indent="-742950" algn="ctr">
              <a:buFont typeface="+mj-lt"/>
              <a:buAutoNum type="arabicPeriod" startAt="3"/>
            </a:pPr>
            <a:r>
              <a:rPr lang="ru-RU" sz="3300" i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Разнообразие </a:t>
            </a:r>
            <a:r>
              <a:rPr lang="ru-RU" sz="3300" i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</a:t>
            </a:r>
            <a:r>
              <a:rPr lang="ru-RU" sz="3300" i="1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Calibri" panose="020F0502020204030204" pitchFamily="34" charset="0"/>
              </a:rPr>
              <a:t>редств и методов</a:t>
            </a:r>
            <a:r>
              <a:rPr lang="ru-RU" sz="3300" i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 проведения урока</a:t>
            </a:r>
            <a:endParaRPr lang="ru-RU" sz="3300" i="1" dirty="0"/>
          </a:p>
        </p:txBody>
      </p:sp>
      <p:sp>
        <p:nvSpPr>
          <p:cNvPr id="18" name="Стрелка: вниз 17">
            <a:extLst>
              <a:ext uri="{FF2B5EF4-FFF2-40B4-BE49-F238E27FC236}">
                <a16:creationId xmlns:a16="http://schemas.microsoft.com/office/drawing/2014/main" id="{A78B6734-33C5-442E-A6F2-BA9281A7C14E}"/>
              </a:ext>
            </a:extLst>
          </p:cNvPr>
          <p:cNvSpPr/>
          <p:nvPr/>
        </p:nvSpPr>
        <p:spPr>
          <a:xfrm>
            <a:off x="5258578" y="4164952"/>
            <a:ext cx="345233" cy="41832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9" name="Стрелка: вниз 18">
            <a:extLst>
              <a:ext uri="{FF2B5EF4-FFF2-40B4-BE49-F238E27FC236}">
                <a16:creationId xmlns:a16="http://schemas.microsoft.com/office/drawing/2014/main" id="{4E3EED18-091E-472D-8B43-2B20C0C8B044}"/>
              </a:ext>
            </a:extLst>
          </p:cNvPr>
          <p:cNvSpPr/>
          <p:nvPr/>
        </p:nvSpPr>
        <p:spPr>
          <a:xfrm>
            <a:off x="5258576" y="5128334"/>
            <a:ext cx="345233" cy="41832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401908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0FAB5384-A7AD-499C-B6E2-9034C42D70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3554" y="870859"/>
            <a:ext cx="10539989" cy="755779"/>
          </a:xfrm>
          <a:noFill/>
          <a:ln>
            <a:noFill/>
          </a:ln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330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Игра</a:t>
            </a:r>
            <a:r>
              <a:rPr lang="ru-RU" sz="33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 психологически комфортная деятельность детей</a:t>
            </a:r>
          </a:p>
        </p:txBody>
      </p:sp>
      <p:sp>
        <p:nvSpPr>
          <p:cNvPr id="4" name="Объект 2">
            <a:extLst>
              <a:ext uri="{FF2B5EF4-FFF2-40B4-BE49-F238E27FC236}">
                <a16:creationId xmlns:a16="http://schemas.microsoft.com/office/drawing/2014/main" id="{B5355B61-3379-4AF0-8EE4-871AE10B3AF9}"/>
              </a:ext>
            </a:extLst>
          </p:cNvPr>
          <p:cNvSpPr txBox="1">
            <a:spLocks/>
          </p:cNvSpPr>
          <p:nvPr/>
        </p:nvSpPr>
        <p:spPr>
          <a:xfrm>
            <a:off x="533554" y="2006083"/>
            <a:ext cx="10200303" cy="3554962"/>
          </a:xfrm>
          <a:prstGeom prst="rect">
            <a:avLst/>
          </a:prstGeom>
          <a:solidFill>
            <a:schemeClr val="bg1">
              <a:lumMod val="95000"/>
            </a:schemeClr>
          </a:solidFill>
          <a:ln w="12700">
            <a:noFill/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ru-RU" sz="33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Игра предполагает: </a:t>
            </a:r>
          </a:p>
        </p:txBody>
      </p:sp>
      <p:sp>
        <p:nvSpPr>
          <p:cNvPr id="7" name="Объект 2">
            <a:extLst>
              <a:ext uri="{FF2B5EF4-FFF2-40B4-BE49-F238E27FC236}">
                <a16:creationId xmlns:a16="http://schemas.microsoft.com/office/drawing/2014/main" id="{052EC2C2-D334-42A6-B4B6-2CECC6C629CA}"/>
              </a:ext>
            </a:extLst>
          </p:cNvPr>
          <p:cNvSpPr txBox="1">
            <a:spLocks/>
          </p:cNvSpPr>
          <p:nvPr/>
        </p:nvSpPr>
        <p:spPr>
          <a:xfrm>
            <a:off x="533554" y="2764973"/>
            <a:ext cx="10200303" cy="279607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снятие стрессовых факторов</a:t>
            </a:r>
          </a:p>
          <a:p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раскрепощенность, </a:t>
            </a:r>
          </a:p>
          <a:p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развитие творческой активности. </a:t>
            </a:r>
          </a:p>
          <a:p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создание атмосферы безопасности</a:t>
            </a:r>
          </a:p>
          <a:p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снятие</a:t>
            </a: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эмоционального напряжения у детей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4638987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Объект 2">
            <a:extLst>
              <a:ext uri="{FF2B5EF4-FFF2-40B4-BE49-F238E27FC236}">
                <a16:creationId xmlns:a16="http://schemas.microsoft.com/office/drawing/2014/main" id="{D635B012-E22C-43B9-9476-B335FB912427}"/>
              </a:ext>
            </a:extLst>
          </p:cNvPr>
          <p:cNvSpPr txBox="1">
            <a:spLocks/>
          </p:cNvSpPr>
          <p:nvPr/>
        </p:nvSpPr>
        <p:spPr>
          <a:xfrm>
            <a:off x="703398" y="858417"/>
            <a:ext cx="10200308" cy="2031771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vert="horz" lIns="91440" tIns="45720" rIns="91440" bIns="45720" rtlCol="0">
            <a:no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itchFamily="34" charset="0"/>
              <a:buNone/>
            </a:pPr>
            <a:r>
              <a:rPr lang="ru-RU" sz="36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Упражнения:</a:t>
            </a:r>
            <a:endParaRPr lang="ru-RU" sz="3300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726FC72-9EDA-4CF4-A654-EEB5A947676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019550" y="3450637"/>
            <a:ext cx="3881039" cy="1381656"/>
          </a:xfrm>
          <a:ln w="12700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2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«Насосы»</a:t>
            </a:r>
          </a:p>
          <a:p>
            <a:pPr marL="0" indent="0" algn="ctr">
              <a:buNone/>
            </a:pP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Объект 2">
            <a:extLst>
              <a:ext uri="{FF2B5EF4-FFF2-40B4-BE49-F238E27FC236}">
                <a16:creationId xmlns:a16="http://schemas.microsoft.com/office/drawing/2014/main" id="{2692132C-28DF-4C61-93AE-F5944871F8DA}"/>
              </a:ext>
            </a:extLst>
          </p:cNvPr>
          <p:cNvSpPr txBox="1">
            <a:spLocks/>
          </p:cNvSpPr>
          <p:nvPr/>
        </p:nvSpPr>
        <p:spPr>
          <a:xfrm>
            <a:off x="703396" y="1826498"/>
            <a:ext cx="5781199" cy="1063690"/>
          </a:xfrm>
          <a:prstGeom prst="rect">
            <a:avLst/>
          </a:prstGeom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33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для профилактики эмоциональных нарушений</a:t>
            </a:r>
            <a:endParaRPr lang="ru-RU" sz="33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Объект 2">
            <a:extLst>
              <a:ext uri="{FF2B5EF4-FFF2-40B4-BE49-F238E27FC236}">
                <a16:creationId xmlns:a16="http://schemas.microsoft.com/office/drawing/2014/main" id="{78049773-A5D7-4F98-9137-7549AD446701}"/>
              </a:ext>
            </a:extLst>
          </p:cNvPr>
          <p:cNvSpPr txBox="1">
            <a:spLocks/>
          </p:cNvSpPr>
          <p:nvPr/>
        </p:nvSpPr>
        <p:spPr>
          <a:xfrm>
            <a:off x="7019550" y="1826498"/>
            <a:ext cx="3884152" cy="1063690"/>
          </a:xfrm>
          <a:prstGeom prst="rect">
            <a:avLst/>
          </a:prstGeom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33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дыхательные</a:t>
            </a:r>
            <a:endParaRPr lang="ru-RU" sz="33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Объект 2">
            <a:extLst>
              <a:ext uri="{FF2B5EF4-FFF2-40B4-BE49-F238E27FC236}">
                <a16:creationId xmlns:a16="http://schemas.microsoft.com/office/drawing/2014/main" id="{953ECE67-B642-46D8-AC12-F5B2923D5710}"/>
              </a:ext>
            </a:extLst>
          </p:cNvPr>
          <p:cNvSpPr txBox="1">
            <a:spLocks/>
          </p:cNvSpPr>
          <p:nvPr/>
        </p:nvSpPr>
        <p:spPr>
          <a:xfrm>
            <a:off x="703396" y="3450637"/>
            <a:ext cx="5781199" cy="1381656"/>
          </a:xfrm>
          <a:prstGeom prst="rect">
            <a:avLst/>
          </a:prstGeom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rmAutofit fontScale="70000" lnSpcReduction="20000"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3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«Ведерко для обид»</a:t>
            </a:r>
          </a:p>
          <a:p>
            <a:pPr marL="0" indent="0" algn="ctr">
              <a:buNone/>
            </a:pPr>
            <a:r>
              <a:rPr lang="ru-RU" sz="3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«Веселая шляпа»</a:t>
            </a:r>
            <a:endParaRPr lang="ru-RU" sz="34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ctr">
              <a:buNone/>
            </a:pPr>
            <a:r>
              <a:rPr lang="ru-RU" sz="3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«</a:t>
            </a:r>
            <a:r>
              <a:rPr lang="ru-RU" sz="3400" dirty="0" err="1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Кричалки</a:t>
            </a:r>
            <a:r>
              <a:rPr lang="ru-RU" sz="3400" dirty="0">
                <a:effectLst/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– топталки»</a:t>
            </a:r>
            <a:endParaRPr lang="ru-RU" sz="3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buFont typeface="Arial" pitchFamily="34" charset="0"/>
              <a:buNone/>
            </a:pPr>
            <a:endParaRPr lang="ru-RU" sz="3300" dirty="0"/>
          </a:p>
        </p:txBody>
      </p:sp>
      <p:sp>
        <p:nvSpPr>
          <p:cNvPr id="13" name="Стрелка: вниз 12">
            <a:extLst>
              <a:ext uri="{FF2B5EF4-FFF2-40B4-BE49-F238E27FC236}">
                <a16:creationId xmlns:a16="http://schemas.microsoft.com/office/drawing/2014/main" id="{8D2371BD-D8F8-40DE-84D5-A1BC6BD69BA7}"/>
              </a:ext>
            </a:extLst>
          </p:cNvPr>
          <p:cNvSpPr/>
          <p:nvPr/>
        </p:nvSpPr>
        <p:spPr>
          <a:xfrm>
            <a:off x="3421378" y="2897156"/>
            <a:ext cx="345233" cy="53184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5" name="Стрелка: вниз 14">
            <a:extLst>
              <a:ext uri="{FF2B5EF4-FFF2-40B4-BE49-F238E27FC236}">
                <a16:creationId xmlns:a16="http://schemas.microsoft.com/office/drawing/2014/main" id="{68EFAF86-81A9-445F-863C-7035B72C278E}"/>
              </a:ext>
            </a:extLst>
          </p:cNvPr>
          <p:cNvSpPr/>
          <p:nvPr/>
        </p:nvSpPr>
        <p:spPr>
          <a:xfrm>
            <a:off x="8789009" y="2897156"/>
            <a:ext cx="345233" cy="53184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7647510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Объект 2">
            <a:extLst>
              <a:ext uri="{FF2B5EF4-FFF2-40B4-BE49-F238E27FC236}">
                <a16:creationId xmlns:a16="http://schemas.microsoft.com/office/drawing/2014/main" id="{E88A6BD7-7BD1-4978-9B97-F3E72EB17908}"/>
              </a:ext>
            </a:extLst>
          </p:cNvPr>
          <p:cNvSpPr txBox="1">
            <a:spLocks/>
          </p:cNvSpPr>
          <p:nvPr/>
        </p:nvSpPr>
        <p:spPr>
          <a:xfrm>
            <a:off x="819320" y="1502230"/>
            <a:ext cx="9651400" cy="326571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182880" indent="-182880" algn="l" defTabSz="914400" rtl="0" eaLnBrk="1" latinLnBrk="0" hangingPunct="1">
              <a:lnSpc>
                <a:spcPct val="95000"/>
              </a:lnSpc>
              <a:spcBef>
                <a:spcPts val="1400"/>
              </a:spcBef>
              <a:spcAft>
                <a:spcPts val="200"/>
              </a:spcAft>
              <a:buClr>
                <a:schemeClr val="accent1"/>
              </a:buClr>
              <a:buSzPct val="80000"/>
              <a:buFont typeface="Arial" pitchFamily="34" charset="0"/>
              <a:buChar char="•"/>
              <a:defRPr sz="1800" kern="1200" spc="1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6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73152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00584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280160" indent="-18288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16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19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22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2500000" indent="-228600" algn="l" defTabSz="914400" rtl="0" eaLnBrk="1" latinLnBrk="0" hangingPunct="1">
              <a:lnSpc>
                <a:spcPct val="90000"/>
              </a:lnSpc>
              <a:spcBef>
                <a:spcPts val="300"/>
              </a:spcBef>
              <a:spcAft>
                <a:spcPts val="300"/>
              </a:spcAft>
              <a:buClr>
                <a:schemeClr val="accent1"/>
              </a:buClr>
              <a:buFont typeface="Wingdings 2" pitchFamily="18" charset="2"/>
              <a:buChar char=""/>
              <a:defRPr sz="1400" kern="1200">
                <a:solidFill>
                  <a:schemeClr val="tx1">
                    <a:lumMod val="85000"/>
                    <a:lumOff val="1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50000"/>
              </a:lnSpc>
              <a:buNone/>
            </a:pPr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Н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аиболее эффективным методом для </a:t>
            </a:r>
            <a:r>
              <a:rPr lang="ru-RU" sz="2400" dirty="0">
                <a:solidFill>
                  <a:srgbClr val="000000"/>
                </a:solidFill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поддержания интереса к занятиям физической культуры </a:t>
            </a: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является игровая деятельность.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ru-RU" sz="2400" dirty="0">
                <a:effectLst/>
                <a:latin typeface="Times New Roman" panose="02020603050405020304" pitchFamily="18" charset="0"/>
                <a:ea typeface="Times New Roman" panose="02020603050405020304" pitchFamily="18" charset="0"/>
              </a:rPr>
              <a:t>Поэтому необходимо включение в деятельность детей игр, заданий, упражнений, игровых приемов, направленных на снятие напряженного состояния и развития коммуникативных навыков ребенка необходимо.</a:t>
            </a:r>
            <a:endParaRPr lang="ru-RU" sz="2400" dirty="0"/>
          </a:p>
        </p:txBody>
      </p:sp>
      <p:sp>
        <p:nvSpPr>
          <p:cNvPr id="5" name="Заголовок 1">
            <a:extLst>
              <a:ext uri="{FF2B5EF4-FFF2-40B4-BE49-F238E27FC236}">
                <a16:creationId xmlns:a16="http://schemas.microsoft.com/office/drawing/2014/main" id="{8ABE9096-9C2F-4F13-9596-627A451EFC09}"/>
              </a:ext>
            </a:extLst>
          </p:cNvPr>
          <p:cNvSpPr txBox="1">
            <a:spLocks/>
          </p:cNvSpPr>
          <p:nvPr/>
        </p:nvSpPr>
        <p:spPr>
          <a:xfrm>
            <a:off x="0" y="0"/>
            <a:ext cx="11290040" cy="886408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txBody>
          <a:bodyPr vert="horz" lIns="91440" tIns="45720" rIns="91440" bIns="45720" rtlCol="0" anchor="b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 spc="-5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ru-RU" b="1" i="1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Вывод:</a:t>
            </a:r>
            <a:endParaRPr lang="ru-RU" b="1" i="1" dirty="0"/>
          </a:p>
        </p:txBody>
      </p:sp>
    </p:spTree>
    <p:extLst>
      <p:ext uri="{BB962C8B-B14F-4D97-AF65-F5344CB8AC3E}">
        <p14:creationId xmlns:p14="http://schemas.microsoft.com/office/powerpoint/2010/main" val="1321084038"/>
      </p:ext>
    </p:extLst>
  </p:cSld>
  <p:clrMapOvr>
    <a:masterClrMapping/>
  </p:clrMapOvr>
</p:sld>
</file>

<file path=ppt/theme/theme1.xml><?xml version="1.0" encoding="utf-8"?>
<a:theme xmlns:a="http://schemas.openxmlformats.org/drawingml/2006/main" name="Вид">
  <a:themeElements>
    <a:clrScheme name="Вид">
      <a:dk1>
        <a:srgbClr val="000000"/>
      </a:dk1>
      <a:lt1>
        <a:srgbClr val="FFFFFF"/>
      </a:lt1>
      <a:dk2>
        <a:srgbClr val="46464A"/>
      </a:dk2>
      <a:lt2>
        <a:srgbClr val="D6D3CC"/>
      </a:lt2>
      <a:accent1>
        <a:srgbClr val="6F6F74"/>
      </a:accent1>
      <a:accent2>
        <a:srgbClr val="92A9B9"/>
      </a:accent2>
      <a:accent3>
        <a:srgbClr val="A7B789"/>
      </a:accent3>
      <a:accent4>
        <a:srgbClr val="B9A489"/>
      </a:accent4>
      <a:accent5>
        <a:srgbClr val="8D6374"/>
      </a:accent5>
      <a:accent6>
        <a:srgbClr val="9B7362"/>
      </a:accent6>
      <a:hlink>
        <a:srgbClr val="67AABF"/>
      </a:hlink>
      <a:folHlink>
        <a:srgbClr val="ABAFA5"/>
      </a:folHlink>
    </a:clrScheme>
    <a:fontScheme name="Вид">
      <a:majorFont>
        <a:latin typeface="Century Schoolbook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Вид">
      <a:fillStyleLst>
        <a:solidFill>
          <a:schemeClr val="phClr"/>
        </a:solidFill>
        <a:solidFill>
          <a:schemeClr val="phClr">
            <a:tint val="60000"/>
            <a:satMod val="120000"/>
          </a:schemeClr>
        </a:solidFill>
        <a:solidFill>
          <a:schemeClr val="phClr">
            <a:shade val="75000"/>
            <a:satMod val="16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3970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95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240" dir="5400000" algn="tl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9525" prstMaterial="flat">
            <a:bevelT w="0" h="0" prst="coolSlant"/>
            <a:contourClr>
              <a:schemeClr val="phClr">
                <a:shade val="35000"/>
                <a:satMod val="130000"/>
              </a:schemeClr>
            </a:contourClr>
          </a:sp3d>
        </a:effectStyle>
        <a:effectStyle>
          <a:effectLst>
            <a:outerShdw blurRad="76200" dist="25400" dir="5400000" algn="tl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9050" prstMaterial="flat">
            <a:bevelT w="0" h="0" prst="coolSlant"/>
            <a:contourClr>
              <a:schemeClr val="phClr">
                <a:shade val="25000"/>
                <a:satMod val="14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4000"/>
                <a:shade val="98000"/>
                <a:satMod val="130000"/>
                <a:lumMod val="102000"/>
              </a:schemeClr>
            </a:gs>
            <a:gs pos="100000">
              <a:schemeClr val="phClr">
                <a:tint val="98000"/>
                <a:shade val="78000"/>
                <a:satMod val="14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iew" id="{BA0EB5A6-F2D4-4F82-977B-64ADEE4A2A69}" vid="{3969A8A2-35DB-4E3B-8885-16FD205686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Вид</Template>
  <TotalTime>2195</TotalTime>
  <Words>234</Words>
  <Application>Microsoft Office PowerPoint</Application>
  <PresentationFormat>Широкоэкранный</PresentationFormat>
  <Paragraphs>47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3" baseType="lpstr">
      <vt:lpstr>Arial</vt:lpstr>
      <vt:lpstr>Century Schoolbook</vt:lpstr>
      <vt:lpstr>Times New Roman</vt:lpstr>
      <vt:lpstr>Wingdings 2</vt:lpstr>
      <vt:lpstr>Вид</vt:lpstr>
      <vt:lpstr>Эмоциональное воспитание средствами физической культуры</vt:lpstr>
      <vt:lpstr>Презентация PowerPoint</vt:lpstr>
      <vt:lpstr>Рекомендации для поддержания положительного отношения слабослышащего ребенка к урокам физкультуры: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Эмоциональное воспитание средствами физической культуры</dc:title>
  <dc:creator>Светлана Ильичева</dc:creator>
  <cp:lastModifiedBy>Светлана Ильичева</cp:lastModifiedBy>
  <cp:revision>8</cp:revision>
  <dcterms:created xsi:type="dcterms:W3CDTF">2021-11-22T21:45:32Z</dcterms:created>
  <dcterms:modified xsi:type="dcterms:W3CDTF">2023-02-05T17:38:03Z</dcterms:modified>
</cp:coreProperties>
</file>

<file path=docProps/thumbnail.jpeg>
</file>