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898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C21E5CFA-F73B-456F-BB35-8CA959AE39C9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3D16F954-2AAF-44A4-9408-D0DD68835A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215480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CFA-F73B-456F-BB35-8CA959AE39C9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F954-2AAF-44A4-9408-D0DD68835A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44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CFA-F73B-456F-BB35-8CA959AE39C9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F954-2AAF-44A4-9408-D0DD68835A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75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CFA-F73B-456F-BB35-8CA959AE39C9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F954-2AAF-44A4-9408-D0DD68835A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219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CFA-F73B-456F-BB35-8CA959AE39C9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F954-2AAF-44A4-9408-D0DD68835A6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86941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CFA-F73B-456F-BB35-8CA959AE39C9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F954-2AAF-44A4-9408-D0DD68835A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1267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CFA-F73B-456F-BB35-8CA959AE39C9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F954-2AAF-44A4-9408-D0DD68835A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2185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CFA-F73B-456F-BB35-8CA959AE39C9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F954-2AAF-44A4-9408-D0DD68835A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6898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CFA-F73B-456F-BB35-8CA959AE39C9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F954-2AAF-44A4-9408-D0DD68835A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604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CFA-F73B-456F-BB35-8CA959AE39C9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F954-2AAF-44A4-9408-D0DD68835A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3149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E5CFA-F73B-456F-BB35-8CA959AE39C9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16F954-2AAF-44A4-9408-D0DD68835A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747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C21E5CFA-F73B-456F-BB35-8CA959AE39C9}" type="datetimeFigureOut">
              <a:rPr lang="ru-RU" smtClean="0"/>
              <a:pPr/>
              <a:t>05.02.2023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3D16F954-2AAF-44A4-9408-D0DD68835A6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957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EFE2DC-51A4-41EF-9967-F8176FB29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0290" y="1259632"/>
            <a:ext cx="11131420" cy="2971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/>
              <a:t>Эмоциональное воспитание средствами физической культуры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1B4DDFB-6197-4CFB-8189-AE6A2619BD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/>
              <a:t>Учитель физической культуры КОУ ВО «Бобровская ШИ»</a:t>
            </a:r>
          </a:p>
          <a:p>
            <a:pPr algn="ctr"/>
            <a:r>
              <a:rPr lang="ru-RU" dirty="0"/>
              <a:t> Ильичев Сергей Дмитриевич</a:t>
            </a:r>
          </a:p>
          <a:p>
            <a:pPr algn="ctr"/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6027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D3B823A-13CF-4EC7-B742-121A3C4A1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1862" y="939256"/>
            <a:ext cx="9440339" cy="531844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оддержание интереса и целеустремлённости слабослышащих детей</a:t>
            </a:r>
            <a:endParaRPr lang="ru-RU" sz="24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579BE4B8-FD32-4839-AB46-EEEB955370A5}"/>
              </a:ext>
            </a:extLst>
          </p:cNvPr>
          <p:cNvSpPr txBox="1">
            <a:spLocks/>
          </p:cNvSpPr>
          <p:nvPr/>
        </p:nvSpPr>
        <p:spPr>
          <a:xfrm>
            <a:off x="1261861" y="2002944"/>
            <a:ext cx="9440339" cy="830423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Формирование удовлетворённости занятиями физической культуры, понимания значимости предмета</a:t>
            </a: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B215B92B-C7F1-4E8B-9C7C-54EE5AB437F5}"/>
              </a:ext>
            </a:extLst>
          </p:cNvPr>
          <p:cNvSpPr txBox="1">
            <a:spLocks/>
          </p:cNvSpPr>
          <p:nvPr/>
        </p:nvSpPr>
        <p:spPr>
          <a:xfrm>
            <a:off x="1261861" y="3365211"/>
            <a:ext cx="9440339" cy="2390971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18288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условий для проведения урока</a:t>
            </a:r>
          </a:p>
          <a:p>
            <a:pPr marL="0" indent="18288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оптимальная физическая нагрузка</a:t>
            </a:r>
          </a:p>
          <a:p>
            <a:pPr marL="0" indent="18288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эмоциональность урока</a:t>
            </a:r>
          </a:p>
          <a:p>
            <a:pPr marL="0" indent="18288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проявление интереса к выполнению упражнений</a:t>
            </a:r>
          </a:p>
          <a:p>
            <a:pPr marL="0" indent="18288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достижение учащимися результатов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Font typeface="Arial" pitchFamily="34" charset="0"/>
              <a:buNone/>
            </a:pPr>
            <a:endParaRPr lang="ru-RU" sz="2400" dirty="0"/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A42FA7E7-5768-4A82-A462-19FF1EE3FBBB}"/>
              </a:ext>
            </a:extLst>
          </p:cNvPr>
          <p:cNvSpPr/>
          <p:nvPr/>
        </p:nvSpPr>
        <p:spPr>
          <a:xfrm rot="10800000">
            <a:off x="5810526" y="1471100"/>
            <a:ext cx="345233" cy="531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: вниз 13">
            <a:extLst>
              <a:ext uri="{FF2B5EF4-FFF2-40B4-BE49-F238E27FC236}">
                <a16:creationId xmlns:a16="http://schemas.microsoft.com/office/drawing/2014/main" id="{50E60487-E97F-44C5-B7D5-3946462072D5}"/>
              </a:ext>
            </a:extLst>
          </p:cNvPr>
          <p:cNvSpPr/>
          <p:nvPr/>
        </p:nvSpPr>
        <p:spPr>
          <a:xfrm rot="10800000">
            <a:off x="5809413" y="2833367"/>
            <a:ext cx="345233" cy="531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382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6A6C16-3957-476B-ADE5-941D5F267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290040" cy="151467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300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</a:t>
            </a:r>
            <a:r>
              <a:rPr lang="ru-RU" sz="33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екомендации для поддержания положительного отношения слабослышащего ребенка к урокам физкультуры:</a:t>
            </a:r>
            <a:endParaRPr lang="ru-RU" sz="3300" b="1" i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70797D-D2E0-4CA5-836B-7035DFA040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398" y="3029340"/>
            <a:ext cx="10200303" cy="2544146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 мажорный и деловой лад учащихся настраивают: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эстетика зала, спортивных костюмов учащихся и учителя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эстетика поведения, принятого на уроке </a:t>
            </a:r>
          </a:p>
          <a:p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краткость и четкость команд и замечаний учителя, бодрость тона его речи</a:t>
            </a:r>
            <a:endParaRPr lang="ru-RU" sz="24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386E7DC2-C41A-4D2E-BFFD-68252EA511ED}"/>
              </a:ext>
            </a:extLst>
          </p:cNvPr>
          <p:cNvSpPr txBox="1">
            <a:spLocks/>
          </p:cNvSpPr>
          <p:nvPr/>
        </p:nvSpPr>
        <p:spPr>
          <a:xfrm>
            <a:off x="703398" y="2015412"/>
            <a:ext cx="10200304" cy="8988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ctr">
              <a:buFont typeface="+mj-lt"/>
              <a:buAutoNum type="arabicPeriod"/>
            </a:pPr>
            <a:r>
              <a:rPr lang="ru-RU" sz="3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Обстановка урока и поведение учителя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1324165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>
            <a:extLst>
              <a:ext uri="{FF2B5EF4-FFF2-40B4-BE49-F238E27FC236}">
                <a16:creationId xmlns:a16="http://schemas.microsoft.com/office/drawing/2014/main" id="{D635B012-E22C-43B9-9476-B335FB912427}"/>
              </a:ext>
            </a:extLst>
          </p:cNvPr>
          <p:cNvSpPr txBox="1">
            <a:spLocks/>
          </p:cNvSpPr>
          <p:nvPr/>
        </p:nvSpPr>
        <p:spPr>
          <a:xfrm>
            <a:off x="703398" y="1502227"/>
            <a:ext cx="10200308" cy="23793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3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Ход урока:</a:t>
            </a:r>
            <a:endParaRPr lang="ru-RU" sz="33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26FC72-9EDA-4CF4-A654-EEB5A9476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844" y="4421813"/>
            <a:ext cx="3835704" cy="1166400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3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концентрация внимания</a:t>
            </a:r>
            <a:endParaRPr lang="ru-RU" sz="33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A9F8E157-740F-4D43-8A36-40B51E431BC8}"/>
              </a:ext>
            </a:extLst>
          </p:cNvPr>
          <p:cNvSpPr txBox="1">
            <a:spLocks/>
          </p:cNvSpPr>
          <p:nvPr/>
        </p:nvSpPr>
        <p:spPr>
          <a:xfrm>
            <a:off x="703397" y="564466"/>
            <a:ext cx="10200305" cy="9377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ctr">
              <a:lnSpc>
                <a:spcPct val="150000"/>
              </a:lnSpc>
              <a:buFont typeface="+mj-lt"/>
              <a:buAutoNum type="arabicPeriod" startAt="2"/>
            </a:pPr>
            <a:r>
              <a:rPr lang="ru-RU" sz="33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Использование соревновательного метода</a:t>
            </a:r>
            <a:endParaRPr lang="ru-RU" sz="33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2692132C-28DF-4C61-93AE-F5944871F8DA}"/>
              </a:ext>
            </a:extLst>
          </p:cNvPr>
          <p:cNvSpPr txBox="1">
            <a:spLocks/>
          </p:cNvSpPr>
          <p:nvPr/>
        </p:nvSpPr>
        <p:spPr>
          <a:xfrm>
            <a:off x="5421086" y="2401111"/>
            <a:ext cx="5482619" cy="1480461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ctr">
              <a:buFont typeface="+mj-lt"/>
              <a:buAutoNum type="arabicParenR" startAt="2"/>
            </a:pPr>
            <a:r>
              <a:rPr lang="ru-RU" sz="3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 упражнений в соревновательной форме</a:t>
            </a:r>
            <a:endParaRPr lang="ru-RU" sz="3300" dirty="0"/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78049773-A5D7-4F98-9137-7549AD446701}"/>
              </a:ext>
            </a:extLst>
          </p:cNvPr>
          <p:cNvSpPr txBox="1">
            <a:spLocks/>
          </p:cNvSpPr>
          <p:nvPr/>
        </p:nvSpPr>
        <p:spPr>
          <a:xfrm>
            <a:off x="703397" y="2398004"/>
            <a:ext cx="3884152" cy="1469596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ctr">
              <a:buFont typeface="+mj-lt"/>
              <a:buAutoNum type="arabicParenR"/>
            </a:pPr>
            <a:r>
              <a:rPr lang="ru-RU" sz="3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разучивание техники упражнений</a:t>
            </a:r>
            <a:endParaRPr lang="ru-RU" sz="3300" dirty="0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953ECE67-B642-46D8-AC12-F5B2923D5710}"/>
              </a:ext>
            </a:extLst>
          </p:cNvPr>
          <p:cNvSpPr txBox="1">
            <a:spLocks/>
          </p:cNvSpPr>
          <p:nvPr/>
        </p:nvSpPr>
        <p:spPr>
          <a:xfrm>
            <a:off x="5421083" y="4412654"/>
            <a:ext cx="5482619" cy="592359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33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эмоциональное возбуждение</a:t>
            </a:r>
            <a:endParaRPr lang="ru-RU" sz="3300" dirty="0"/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8D2371BD-D8F8-40DE-84D5-A1BC6BD69BA7}"/>
              </a:ext>
            </a:extLst>
          </p:cNvPr>
          <p:cNvSpPr/>
          <p:nvPr/>
        </p:nvSpPr>
        <p:spPr>
          <a:xfrm>
            <a:off x="2497080" y="3867600"/>
            <a:ext cx="345233" cy="531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68EFAF86-81A9-445F-863C-7035B72C278E}"/>
              </a:ext>
            </a:extLst>
          </p:cNvPr>
          <p:cNvSpPr/>
          <p:nvPr/>
        </p:nvSpPr>
        <p:spPr>
          <a:xfrm>
            <a:off x="7989777" y="3867600"/>
            <a:ext cx="345233" cy="531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: вниз 15">
            <a:extLst>
              <a:ext uri="{FF2B5EF4-FFF2-40B4-BE49-F238E27FC236}">
                <a16:creationId xmlns:a16="http://schemas.microsoft.com/office/drawing/2014/main" id="{75A25686-213F-491C-8747-083F2E01DD3A}"/>
              </a:ext>
            </a:extLst>
          </p:cNvPr>
          <p:cNvSpPr/>
          <p:nvPr/>
        </p:nvSpPr>
        <p:spPr>
          <a:xfrm rot="16200000">
            <a:off x="4831700" y="2724572"/>
            <a:ext cx="345233" cy="83353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186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3AC9263-C48E-41E3-8783-E4A74AD986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877" y="1702060"/>
            <a:ext cx="5479402" cy="553616"/>
          </a:xfr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днообразная физическая деятельность</a:t>
            </a:r>
          </a:p>
        </p:txBody>
      </p:sp>
      <p:sp>
        <p:nvSpPr>
          <p:cNvPr id="9" name="Объект 2">
            <a:extLst>
              <a:ext uri="{FF2B5EF4-FFF2-40B4-BE49-F238E27FC236}">
                <a16:creationId xmlns:a16="http://schemas.microsoft.com/office/drawing/2014/main" id="{DD8B868F-C679-46ED-BDB2-6585F6A87EC2}"/>
              </a:ext>
            </a:extLst>
          </p:cNvPr>
          <p:cNvSpPr txBox="1">
            <a:spLocks/>
          </p:cNvSpPr>
          <p:nvPr/>
        </p:nvSpPr>
        <p:spPr>
          <a:xfrm>
            <a:off x="4423877" y="2696936"/>
            <a:ext cx="1669402" cy="5536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монотония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53F2DD12-6428-450F-AA57-542BFA5FE97E}"/>
              </a:ext>
            </a:extLst>
          </p:cNvPr>
          <p:cNvSpPr txBox="1">
            <a:spLocks/>
          </p:cNvSpPr>
          <p:nvPr/>
        </p:nvSpPr>
        <p:spPr>
          <a:xfrm>
            <a:off x="3627664" y="4578996"/>
            <a:ext cx="3607059" cy="5536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радостные переживания </a:t>
            </a: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: вниз 10">
            <a:extLst>
              <a:ext uri="{FF2B5EF4-FFF2-40B4-BE49-F238E27FC236}">
                <a16:creationId xmlns:a16="http://schemas.microsoft.com/office/drawing/2014/main" id="{9CF8DE5A-C605-457B-979B-F7D549E10D4D}"/>
              </a:ext>
            </a:extLst>
          </p:cNvPr>
          <p:cNvSpPr/>
          <p:nvPr/>
        </p:nvSpPr>
        <p:spPr>
          <a:xfrm>
            <a:off x="2244789" y="2266562"/>
            <a:ext cx="345233" cy="418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: вниз 11">
            <a:extLst>
              <a:ext uri="{FF2B5EF4-FFF2-40B4-BE49-F238E27FC236}">
                <a16:creationId xmlns:a16="http://schemas.microsoft.com/office/drawing/2014/main" id="{75F260EA-FD99-458C-8EDE-520513F2726B}"/>
              </a:ext>
            </a:extLst>
          </p:cNvPr>
          <p:cNvSpPr/>
          <p:nvPr/>
        </p:nvSpPr>
        <p:spPr>
          <a:xfrm>
            <a:off x="5088680" y="2255676"/>
            <a:ext cx="345233" cy="418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Объект 2">
            <a:extLst>
              <a:ext uri="{FF2B5EF4-FFF2-40B4-BE49-F238E27FC236}">
                <a16:creationId xmlns:a16="http://schemas.microsoft.com/office/drawing/2014/main" id="{F8F78D9A-12C1-49F4-A34B-9D5336C52E2E}"/>
              </a:ext>
            </a:extLst>
          </p:cNvPr>
          <p:cNvSpPr txBox="1">
            <a:spLocks/>
          </p:cNvSpPr>
          <p:nvPr/>
        </p:nvSpPr>
        <p:spPr>
          <a:xfrm>
            <a:off x="3056355" y="3611336"/>
            <a:ext cx="4755115" cy="553616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Разнообразие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редств и методов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</p:txBody>
      </p:sp>
      <p:sp>
        <p:nvSpPr>
          <p:cNvPr id="15" name="Объект 2">
            <a:extLst>
              <a:ext uri="{FF2B5EF4-FFF2-40B4-BE49-F238E27FC236}">
                <a16:creationId xmlns:a16="http://schemas.microsoft.com/office/drawing/2014/main" id="{2056229C-D4C0-40E1-9AFF-9128895CAFDC}"/>
              </a:ext>
            </a:extLst>
          </p:cNvPr>
          <p:cNvSpPr txBox="1">
            <a:spLocks/>
          </p:cNvSpPr>
          <p:nvPr/>
        </p:nvSpPr>
        <p:spPr>
          <a:xfrm>
            <a:off x="2301450" y="5546656"/>
            <a:ext cx="6259483" cy="5536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ктивизация познавательной деятельности</a:t>
            </a: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03B8D8ED-DDA2-42BD-9622-67AB68EE81C9}"/>
              </a:ext>
            </a:extLst>
          </p:cNvPr>
          <p:cNvSpPr txBox="1">
            <a:spLocks/>
          </p:cNvSpPr>
          <p:nvPr/>
        </p:nvSpPr>
        <p:spPr>
          <a:xfrm>
            <a:off x="613875" y="2708988"/>
            <a:ext cx="3607059" cy="55361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психическое пресыщение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Объект 2">
            <a:extLst>
              <a:ext uri="{FF2B5EF4-FFF2-40B4-BE49-F238E27FC236}">
                <a16:creationId xmlns:a16="http://schemas.microsoft.com/office/drawing/2014/main" id="{FE0202AA-F69E-4DE0-83E1-A2AB36317275}"/>
              </a:ext>
            </a:extLst>
          </p:cNvPr>
          <p:cNvSpPr txBox="1">
            <a:spLocks/>
          </p:cNvSpPr>
          <p:nvPr/>
        </p:nvSpPr>
        <p:spPr>
          <a:xfrm>
            <a:off x="703397" y="485192"/>
            <a:ext cx="10200305" cy="921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742950" algn="ctr">
              <a:buFont typeface="+mj-lt"/>
              <a:buAutoNum type="arabicPeriod" startAt="3"/>
            </a:pPr>
            <a:r>
              <a:rPr lang="ru-RU" sz="33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Разнообразие </a:t>
            </a:r>
            <a:r>
              <a:rPr lang="ru-RU" sz="33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ru-RU" sz="33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редств и методов</a:t>
            </a:r>
            <a:r>
              <a:rPr lang="ru-RU" sz="33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проведения урока</a:t>
            </a:r>
            <a:endParaRPr lang="ru-RU" sz="3300" i="1" dirty="0"/>
          </a:p>
        </p:txBody>
      </p:sp>
      <p:sp>
        <p:nvSpPr>
          <p:cNvPr id="18" name="Стрелка: вниз 17">
            <a:extLst>
              <a:ext uri="{FF2B5EF4-FFF2-40B4-BE49-F238E27FC236}">
                <a16:creationId xmlns:a16="http://schemas.microsoft.com/office/drawing/2014/main" id="{A78B6734-33C5-442E-A6F2-BA9281A7C14E}"/>
              </a:ext>
            </a:extLst>
          </p:cNvPr>
          <p:cNvSpPr/>
          <p:nvPr/>
        </p:nvSpPr>
        <p:spPr>
          <a:xfrm>
            <a:off x="5258578" y="4164952"/>
            <a:ext cx="345233" cy="418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4E3EED18-091E-472D-8B43-2B20C0C8B044}"/>
              </a:ext>
            </a:extLst>
          </p:cNvPr>
          <p:cNvSpPr/>
          <p:nvPr/>
        </p:nvSpPr>
        <p:spPr>
          <a:xfrm>
            <a:off x="5258576" y="5128334"/>
            <a:ext cx="345233" cy="418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0190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FAB5384-A7AD-499C-B6E2-9034C42D70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554" y="870859"/>
            <a:ext cx="10539989" cy="755779"/>
          </a:xfrm>
          <a:noFill/>
          <a:ln>
            <a:noFill/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3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33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психологически комфортная деятельность детей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B5355B61-3379-4AF0-8EE4-871AE10B3AF9}"/>
              </a:ext>
            </a:extLst>
          </p:cNvPr>
          <p:cNvSpPr txBox="1">
            <a:spLocks/>
          </p:cNvSpPr>
          <p:nvPr/>
        </p:nvSpPr>
        <p:spPr>
          <a:xfrm>
            <a:off x="533554" y="2006083"/>
            <a:ext cx="10200303" cy="3554962"/>
          </a:xfrm>
          <a:prstGeom prst="rect">
            <a:avLst/>
          </a:prstGeom>
          <a:solidFill>
            <a:schemeClr val="bg1">
              <a:lumMod val="95000"/>
            </a:schemeClr>
          </a:solidFill>
          <a:ln w="12700">
            <a:noFill/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 предполагает: </a:t>
            </a: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052EC2C2-D334-42A6-B4B6-2CECC6C629CA}"/>
              </a:ext>
            </a:extLst>
          </p:cNvPr>
          <p:cNvSpPr txBox="1">
            <a:spLocks/>
          </p:cNvSpPr>
          <p:nvPr/>
        </p:nvSpPr>
        <p:spPr>
          <a:xfrm>
            <a:off x="533554" y="2764973"/>
            <a:ext cx="10200303" cy="279607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снятие стрессовых факторов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раскрепощенность,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творческой активности. </a:t>
            </a:r>
          </a:p>
          <a:p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атмосферы безопасности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снятие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эмоционального напряжения у детей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389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>
            <a:extLst>
              <a:ext uri="{FF2B5EF4-FFF2-40B4-BE49-F238E27FC236}">
                <a16:creationId xmlns:a16="http://schemas.microsoft.com/office/drawing/2014/main" id="{D635B012-E22C-43B9-9476-B335FB912427}"/>
              </a:ext>
            </a:extLst>
          </p:cNvPr>
          <p:cNvSpPr txBox="1">
            <a:spLocks/>
          </p:cNvSpPr>
          <p:nvPr/>
        </p:nvSpPr>
        <p:spPr>
          <a:xfrm>
            <a:off x="703398" y="858417"/>
            <a:ext cx="10200308" cy="203177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Упражнения:</a:t>
            </a:r>
            <a:endParaRPr lang="ru-RU" sz="33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26FC72-9EDA-4CF4-A654-EEB5A94767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9550" y="3450637"/>
            <a:ext cx="3881039" cy="1381656"/>
          </a:xfrm>
          <a:ln w="127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«Насосы»</a:t>
            </a:r>
          </a:p>
          <a:p>
            <a:pPr marL="0" indent="0" algn="ct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>
            <a:extLst>
              <a:ext uri="{FF2B5EF4-FFF2-40B4-BE49-F238E27FC236}">
                <a16:creationId xmlns:a16="http://schemas.microsoft.com/office/drawing/2014/main" id="{2692132C-28DF-4C61-93AE-F5944871F8DA}"/>
              </a:ext>
            </a:extLst>
          </p:cNvPr>
          <p:cNvSpPr txBox="1">
            <a:spLocks/>
          </p:cNvSpPr>
          <p:nvPr/>
        </p:nvSpPr>
        <p:spPr>
          <a:xfrm>
            <a:off x="703396" y="1826498"/>
            <a:ext cx="5781199" cy="106369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3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профилактики эмоциональных нарушений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>
            <a:extLst>
              <a:ext uri="{FF2B5EF4-FFF2-40B4-BE49-F238E27FC236}">
                <a16:creationId xmlns:a16="http://schemas.microsoft.com/office/drawing/2014/main" id="{78049773-A5D7-4F98-9137-7549AD446701}"/>
              </a:ext>
            </a:extLst>
          </p:cNvPr>
          <p:cNvSpPr txBox="1">
            <a:spLocks/>
          </p:cNvSpPr>
          <p:nvPr/>
        </p:nvSpPr>
        <p:spPr>
          <a:xfrm>
            <a:off x="7019550" y="1826498"/>
            <a:ext cx="3884152" cy="1063690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3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дыхательные</a:t>
            </a:r>
            <a:endParaRPr lang="ru-RU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953ECE67-B642-46D8-AC12-F5B2923D5710}"/>
              </a:ext>
            </a:extLst>
          </p:cNvPr>
          <p:cNvSpPr txBox="1">
            <a:spLocks/>
          </p:cNvSpPr>
          <p:nvPr/>
        </p:nvSpPr>
        <p:spPr>
          <a:xfrm>
            <a:off x="703396" y="3450637"/>
            <a:ext cx="5781199" cy="1381656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0000" lnSpcReduction="20000"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3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«Ведерко для обид»</a:t>
            </a:r>
          </a:p>
          <a:p>
            <a:pPr marL="0" indent="0" algn="ctr">
              <a:buNone/>
            </a:pPr>
            <a:r>
              <a:rPr lang="ru-RU" sz="3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«Веселая шляпа»</a:t>
            </a:r>
            <a:endParaRPr lang="ru-RU" sz="3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3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Кричалки</a:t>
            </a:r>
            <a:r>
              <a:rPr lang="ru-RU" sz="3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топталки»</a:t>
            </a:r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Arial" pitchFamily="34" charset="0"/>
              <a:buNone/>
            </a:pPr>
            <a:endParaRPr lang="ru-RU" sz="3300" dirty="0"/>
          </a:p>
        </p:txBody>
      </p:sp>
      <p:sp>
        <p:nvSpPr>
          <p:cNvPr id="13" name="Стрелка: вниз 12">
            <a:extLst>
              <a:ext uri="{FF2B5EF4-FFF2-40B4-BE49-F238E27FC236}">
                <a16:creationId xmlns:a16="http://schemas.microsoft.com/office/drawing/2014/main" id="{8D2371BD-D8F8-40DE-84D5-A1BC6BD69BA7}"/>
              </a:ext>
            </a:extLst>
          </p:cNvPr>
          <p:cNvSpPr/>
          <p:nvPr/>
        </p:nvSpPr>
        <p:spPr>
          <a:xfrm>
            <a:off x="3421378" y="2897156"/>
            <a:ext cx="345233" cy="531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: вниз 14">
            <a:extLst>
              <a:ext uri="{FF2B5EF4-FFF2-40B4-BE49-F238E27FC236}">
                <a16:creationId xmlns:a16="http://schemas.microsoft.com/office/drawing/2014/main" id="{68EFAF86-81A9-445F-863C-7035B72C278E}"/>
              </a:ext>
            </a:extLst>
          </p:cNvPr>
          <p:cNvSpPr/>
          <p:nvPr/>
        </p:nvSpPr>
        <p:spPr>
          <a:xfrm>
            <a:off x="8789009" y="2897156"/>
            <a:ext cx="345233" cy="5318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6475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>
            <a:extLst>
              <a:ext uri="{FF2B5EF4-FFF2-40B4-BE49-F238E27FC236}">
                <a16:creationId xmlns:a16="http://schemas.microsoft.com/office/drawing/2014/main" id="{E88A6BD7-7BD1-4978-9B97-F3E72EB17908}"/>
              </a:ext>
            </a:extLst>
          </p:cNvPr>
          <p:cNvSpPr txBox="1">
            <a:spLocks/>
          </p:cNvSpPr>
          <p:nvPr/>
        </p:nvSpPr>
        <p:spPr>
          <a:xfrm>
            <a:off x="819320" y="1502230"/>
            <a:ext cx="9651400" cy="326571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5000"/>
              </a:lnSpc>
              <a:spcBef>
                <a:spcPts val="1400"/>
              </a:spcBef>
              <a:spcAft>
                <a:spcPts val="200"/>
              </a:spcAft>
              <a:buClr>
                <a:schemeClr val="accent1"/>
              </a:buClr>
              <a:buSzPct val="80000"/>
              <a:buFont typeface="Arial" pitchFamily="34" charset="0"/>
              <a:buChar char="•"/>
              <a:defRPr sz="1800" kern="1200" spc="1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300"/>
              </a:spcBef>
              <a:spcAft>
                <a:spcPts val="30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аиболее эффективным методом для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поддержания интереса к занятиям физической культуры </a:t>
            </a: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является игровая деятельность.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Поэтому необходимо включение в деятельность детей игр, заданий, упражнений, игровых приемов, направленных на снятие напряженного состояния и развития коммуникативных навыков ребенка необходимо.</a:t>
            </a:r>
            <a:endParaRPr lang="ru-RU" sz="2400" dirty="0"/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8ABE9096-9C2F-4F13-9596-627A451EFC09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1290040" cy="8864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 spc="-5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Вывод: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321084038"/>
      </p:ext>
    </p:extLst>
  </p:cSld>
  <p:clrMapOvr>
    <a:masterClrMapping/>
  </p:clrMapOvr>
</p:sld>
</file>

<file path=ppt/theme/theme1.xml><?xml version="1.0" encoding="utf-8"?>
<a:theme xmlns:a="http://schemas.openxmlformats.org/drawingml/2006/main" name="Вид">
  <a:themeElements>
    <a:clrScheme name="Вид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Вид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ид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Вид</Template>
  <TotalTime>2195</TotalTime>
  <Words>234</Words>
  <Application>Microsoft Office PowerPoint</Application>
  <PresentationFormat>Широкоэкранный</PresentationFormat>
  <Paragraphs>47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Schoolbook</vt:lpstr>
      <vt:lpstr>Times New Roman</vt:lpstr>
      <vt:lpstr>Wingdings 2</vt:lpstr>
      <vt:lpstr>Вид</vt:lpstr>
      <vt:lpstr>Эмоциональное воспитание средствами физической культуры</vt:lpstr>
      <vt:lpstr>Презентация PowerPoint</vt:lpstr>
      <vt:lpstr>Рекомендации для поддержания положительного отношения слабослышащего ребенка к урокам физкультуры: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Эмоциональное воспитание средствами физической культуры</dc:title>
  <dc:creator>Светлана Ильичева</dc:creator>
  <cp:lastModifiedBy>Светлана Ильичева</cp:lastModifiedBy>
  <cp:revision>8</cp:revision>
  <dcterms:created xsi:type="dcterms:W3CDTF">2021-11-22T21:45:32Z</dcterms:created>
  <dcterms:modified xsi:type="dcterms:W3CDTF">2023-02-05T17:38:03Z</dcterms:modified>
</cp:coreProperties>
</file>