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76" r:id="rId4"/>
    <p:sldId id="277" r:id="rId5"/>
    <p:sldId id="258" r:id="rId6"/>
    <p:sldId id="264" r:id="rId7"/>
    <p:sldId id="259" r:id="rId8"/>
    <p:sldId id="260" r:id="rId9"/>
    <p:sldId id="261" r:id="rId10"/>
    <p:sldId id="262" r:id="rId11"/>
    <p:sldId id="265" r:id="rId12"/>
    <p:sldId id="263" r:id="rId13"/>
    <p:sldId id="266" r:id="rId14"/>
    <p:sldId id="267" r:id="rId15"/>
    <p:sldId id="278" r:id="rId16"/>
    <p:sldId id="268" r:id="rId17"/>
    <p:sldId id="279" r:id="rId18"/>
    <p:sldId id="290" r:id="rId19"/>
    <p:sldId id="269" r:id="rId20"/>
    <p:sldId id="280" r:id="rId21"/>
    <p:sldId id="270" r:id="rId22"/>
    <p:sldId id="291" r:id="rId23"/>
    <p:sldId id="271" r:id="rId24"/>
    <p:sldId id="272" r:id="rId25"/>
    <p:sldId id="281" r:id="rId26"/>
    <p:sldId id="292" r:id="rId27"/>
    <p:sldId id="273" r:id="rId28"/>
    <p:sldId id="282" r:id="rId29"/>
    <p:sldId id="294" r:id="rId30"/>
    <p:sldId id="295" r:id="rId31"/>
    <p:sldId id="274" r:id="rId32"/>
    <p:sldId id="275" r:id="rId33"/>
    <p:sldId id="283" r:id="rId34"/>
    <p:sldId id="284" r:id="rId35"/>
    <p:sldId id="285" r:id="rId36"/>
    <p:sldId id="286" r:id="rId37"/>
    <p:sldId id="287" r:id="rId38"/>
    <p:sldId id="288" r:id="rId39"/>
    <p:sldId id="289" r:id="rId4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38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s://aphorism.ru/authors/garri-simanovich.html" TargetMode="External"/><Relationship Id="rId3" Type="http://schemas.openxmlformats.org/officeDocument/2006/relationships/hyperlink" Target="https://aphorism.ru/authors/vadim-sinjavskijj.html" TargetMode="External"/><Relationship Id="rId7" Type="http://schemas.openxmlformats.org/officeDocument/2006/relationships/hyperlink" Target="https://aphorism.ru/authors/valerijj-krasovskijj.html" TargetMode="External"/><Relationship Id="rId2" Type="http://schemas.openxmlformats.org/officeDocument/2006/relationships/hyperlink" Target="https://aphorism.ru/authors/alexander-vern.html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aphorism.ru/authors/pavel-sharpp.html" TargetMode="External"/><Relationship Id="rId11" Type="http://schemas.openxmlformats.org/officeDocument/2006/relationships/hyperlink" Target="https://aphorism.ru/authors/olga-muraveva.html" TargetMode="External"/><Relationship Id="rId5" Type="http://schemas.openxmlformats.org/officeDocument/2006/relationships/hyperlink" Target="https://aphorism.ru/authors/rejjmond-mortimer.html" TargetMode="External"/><Relationship Id="rId10" Type="http://schemas.openxmlformats.org/officeDocument/2006/relationships/hyperlink" Target="https://aphorism.ru/authors/vjacheslav-sergeechev.html" TargetMode="External"/><Relationship Id="rId4" Type="http://schemas.openxmlformats.org/officeDocument/2006/relationships/hyperlink" Target="https://aphorism.ru/authors/jurijj-zarozhnyjj.html" TargetMode="External"/><Relationship Id="rId9" Type="http://schemas.openxmlformats.org/officeDocument/2006/relationships/hyperlink" Target="https://aphorism.ru/authors/valentin-grudev.html" TargetMode="Externa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en:Self-control" TargetMode="External"/><Relationship Id="rId2" Type="http://schemas.openxmlformats.org/officeDocument/2006/relationships/hyperlink" Target="https://ru.wikipedia.org/wiki/%D0%90%D0%BD%D0%B3%D0%BB%D0%B8%D0%B9%D1%81%D0%BA%D0%B8%D0%B9_%D1%8F%D0%B7%D1%8B%D0%BA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ru.wikipedia.org/wiki/%D0%9F%D1%81%D0%B8%D1%85%D0%B8%D1%87%D0%B5%D1%81%D0%BA%D0%B0%D1%8F_%D1%81%D0%B0%D0%BC%D0%BE%D1%80%D0%B5%D0%B3%D1%83%D0%BB%D1%8F%D1%86%D0%B8%D1%8F" TargetMode="External"/><Relationship Id="rId5" Type="http://schemas.openxmlformats.org/officeDocument/2006/relationships/hyperlink" Target="https://ru.wikipedia.org/wiki/%D0%A7%D0%B5%D0%BB%D0%BE%D0%B2%D0%B5%D0%BA" TargetMode="External"/><Relationship Id="rId4" Type="http://schemas.openxmlformats.org/officeDocument/2006/relationships/hyperlink" Target="https://ru.wikipedia.org/wiki/%D0%92%D0%BE%D0%BB%D1%8F_(%D0%BF%D1%81%D0%B8%D1%85%D0%BE%D0%BB%D0%BE%D0%B3%D0%B8%D1%8F)" TargetMode="Externa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7%D0%B5%D1%84%D0%B8%D1%80%D0%BD%D1%8B%D0%B9_%D1%8D%D0%BA%D1%81%D0%BF%D0%B5%D1%80%D0%B8%D0%BC%D0%B5%D0%BD%D1%82" TargetMode="External"/><Relationship Id="rId2" Type="http://schemas.openxmlformats.org/officeDocument/2006/relationships/hyperlink" Target="https://ru.wikipedia.org/wiki/%D0%9C%D0%B8%D1%88%D0%B5%D0%BB%D1%8C,_%D0%A3%D0%BE%D0%BB%D1%82%D0%B5%D1%80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ru.wikipedia.org/wiki/%D0%A1%D1%82%D1%80%D0%B5%D1%81%D1%81" TargetMode="External"/><Relationship Id="rId5" Type="http://schemas.openxmlformats.org/officeDocument/2006/relationships/hyperlink" Target="https://ru.wikipedia.org/wiki/%D0%98%D0%BD%D0%B4%D0%B5%D0%BA%D1%81_%D0%BC%D0%B0%D1%81%D1%81%D1%8B_%D1%82%D0%B5%D0%BB%D0%B0" TargetMode="External"/><Relationship Id="rId4" Type="http://schemas.openxmlformats.org/officeDocument/2006/relationships/hyperlink" Target="https://ru.wikipedia.org/wiki/%D0%97%D0%B5%D1%84%D0%B8%D1%80_(%D0%BA%D1%83%D0%BB%D0%B8%D0%BD%D0%B0%D1%80%D0%B8%D1%8F)" TargetMode="Externa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8%D0%BD%D0%B4%D0%B8%D0%B2%D0%B8%D0%B4%D1%83%D0%B0%D0%BB%D1%8C%D0%BD%D0%BE%D1%81%D1%82%D1%8C" TargetMode="External"/><Relationship Id="rId7" Type="http://schemas.openxmlformats.org/officeDocument/2006/relationships/hyperlink" Target="https://ru.wikipedia.org/wiki/%D0%92%D0%BE%D1%81%D0%BF%D1%80%D0%B8%D1%8F%D1%82%D0%B8%D0%B5" TargetMode="External"/><Relationship Id="rId2" Type="http://schemas.openxmlformats.org/officeDocument/2006/relationships/hyperlink" Target="https://ru.wikipedia.org/wiki/%D0%90%D0%BD%D0%B3%D0%BB%D0%B8%D0%B9%D1%81%D0%BA%D0%B8%D0%B9_%D1%8F%D0%B7%D1%8B%D0%BA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ru.wikipedia.org/wiki/%D0%92%D0%BD%D0%B8%D0%BC%D0%B0%D0%BD%D0%B8%D0%B5" TargetMode="External"/><Relationship Id="rId5" Type="http://schemas.openxmlformats.org/officeDocument/2006/relationships/hyperlink" Target="https://ru.wikipedia.org/wiki/%D0%9F%D0%B0%D0%BC%D1%8F%D1%82%D1%8C" TargetMode="External"/><Relationship Id="rId4" Type="http://schemas.openxmlformats.org/officeDocument/2006/relationships/hyperlink" Target="https://ru.wikipedia.org/wiki/%D0%A2%D0%B5%D0%BC%D0%BF%D0%B5%D1%80%D0%B0%D0%BC%D0%B5%D0%BD%D1%82" TargetMode="Externa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3314722"/>
          </a:xfrm>
        </p:spPr>
        <p:txBody>
          <a:bodyPr>
            <a:normAutofit/>
          </a:bodyPr>
          <a:lstStyle/>
          <a:p>
            <a:r>
              <a:rPr lang="ru-RU" dirty="0" smtClean="0"/>
              <a:t>Профессионально-этические требования к качествам личности социального работника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4143380"/>
            <a:ext cx="8001056" cy="242889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Выполнила мастер производственного обучения КГБПОУ «Эвенкийский многопрофильный техникум»   </a:t>
            </a:r>
            <a:r>
              <a:rPr lang="ru-RU" dirty="0" err="1" smtClean="0"/>
              <a:t>Байкитский</a:t>
            </a:r>
            <a:r>
              <a:rPr lang="ru-RU" dirty="0" smtClean="0"/>
              <a:t> филиал</a:t>
            </a:r>
          </a:p>
          <a:p>
            <a:r>
              <a:rPr lang="ru-RU" dirty="0" smtClean="0"/>
              <a:t>Масляева </a:t>
            </a:r>
            <a:r>
              <a:rPr lang="ru-RU" smtClean="0"/>
              <a:t>Людмила Викторовна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4291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3.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Рисунок 2" descr="Рисунок 43: Организаторские способности.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71480"/>
            <a:ext cx="9572596" cy="6286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26196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+mn-lt"/>
              </a:rPr>
              <a:t>4.Эмоциональная гибкость  - это процесс, который позволяет вам жить настоящим, понимая, когда нужно или не нужно менять своё поведение, чтобы оставаться в согласии со своими намерениями и ценностями. Вы просто перестаёте цепляться за ненужные переживания.  </a:t>
            </a:r>
            <a:endParaRPr lang="ru-RU" sz="36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6500858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+mn-lt"/>
              </a:rPr>
              <a:t>5. Соблюдение должностной инструкции.</a:t>
            </a:r>
            <a:br>
              <a:rPr lang="ru-RU" sz="3600" dirty="0" smtClean="0">
                <a:latin typeface="+mn-lt"/>
              </a:rPr>
            </a:br>
            <a:r>
              <a:rPr lang="ru-RU" sz="3600" dirty="0" smtClean="0">
                <a:latin typeface="+mn-lt"/>
              </a:rPr>
              <a:t/>
            </a:r>
            <a:br>
              <a:rPr lang="ru-RU" sz="3600" dirty="0" smtClean="0">
                <a:latin typeface="+mn-lt"/>
              </a:rPr>
            </a:br>
            <a:r>
              <a:rPr lang="ru-RU" sz="3600" dirty="0" smtClean="0">
                <a:latin typeface="+mn-lt"/>
              </a:rPr>
              <a:t>Должностная инструкция – это организационно-правовой документ, в котором определяются основные функции, обязанности, права и ответственность сотрудника организации при осуществлении им деятельности в определённой должности.</a:t>
            </a:r>
            <a:endParaRPr lang="ru-RU" sz="36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69072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+mn-lt"/>
              </a:rPr>
              <a:t>Перечень требований предъявляемых к личным качествам  социального работника:</a:t>
            </a:r>
            <a:endParaRPr lang="ru-RU" sz="36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69072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+mn-lt"/>
              </a:rPr>
              <a:t>1. Честность – качество правдивого, добросовестного человека. </a:t>
            </a:r>
            <a:br>
              <a:rPr lang="ru-RU" sz="3600" dirty="0" smtClean="0">
                <a:latin typeface="+mn-lt"/>
              </a:rPr>
            </a:br>
            <a:r>
              <a:rPr lang="ru-RU" sz="3600" dirty="0" smtClean="0">
                <a:latin typeface="+mn-lt"/>
              </a:rPr>
              <a:t/>
            </a:r>
            <a:br>
              <a:rPr lang="ru-RU" sz="3600" dirty="0" smtClean="0">
                <a:latin typeface="+mn-lt"/>
              </a:rPr>
            </a:br>
            <a:r>
              <a:rPr lang="ru-RU" sz="3600" dirty="0" smtClean="0">
                <a:latin typeface="+mn-lt"/>
              </a:rPr>
              <a:t>Честный человек дорожит дружбой,            с уважением относится к людям. </a:t>
            </a:r>
            <a:br>
              <a:rPr lang="ru-RU" sz="3600" dirty="0" smtClean="0">
                <a:latin typeface="+mn-lt"/>
              </a:rPr>
            </a:br>
            <a:r>
              <a:rPr lang="ru-RU" sz="3600" dirty="0" smtClean="0">
                <a:latin typeface="+mn-lt"/>
              </a:rPr>
              <a:t>Он вызывает доверие и уважение окружающих </a:t>
            </a:r>
            <a:endParaRPr lang="ru-RU" sz="36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74638"/>
            <a:ext cx="8715404" cy="6226196"/>
          </a:xfrm>
        </p:spPr>
        <p:txBody>
          <a:bodyPr>
            <a:normAutofit/>
          </a:bodyPr>
          <a:lstStyle/>
          <a:p>
            <a:pPr algn="l"/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Пословицы о честности</a:t>
            </a:r>
            <a:b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1) Кто вчера солгал, тому и завтра не поверят.</a:t>
            </a:r>
            <a:br>
              <a:rPr lang="ru-RU" sz="40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2) Как бы не пряталась ложь, правда её отыщет.</a:t>
            </a:r>
            <a:br>
              <a:rPr lang="ru-RU" sz="40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3) Маленькая ложь за собой большую ведёт.</a:t>
            </a:r>
            <a:br>
              <a:rPr lang="ru-RU" sz="40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4) Ложь дружбу губит.</a:t>
            </a:r>
            <a:endParaRPr lang="ru-RU" sz="4000" b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97634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latin typeface="+mn-lt"/>
              </a:rPr>
              <a:t>2. Совесть – это способность личности осуществлять нравственный самоконтроль за поведением, оценивать свои мысли, чувства и поступки в соответствии с действующими нравственными нормами. </a:t>
            </a:r>
            <a:br>
              <a:rPr lang="ru-RU" sz="3600" dirty="0" smtClean="0">
                <a:latin typeface="+mn-lt"/>
              </a:rPr>
            </a:br>
            <a:r>
              <a:rPr lang="ru-RU" sz="3600" dirty="0" smtClean="0">
                <a:latin typeface="+mn-lt"/>
              </a:rPr>
              <a:t>Совесть – внутренний нравственный «судья» человека, который предостерегает его от поступков, причиняющих неприятности окружающим. Наиболее распространённое проявление совести – стыд. </a:t>
            </a:r>
            <a:endParaRPr lang="ru-RU" sz="36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s://i.ytimg.com/vi/bqWvV9dDpyQ/maxresdefaul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42974" y="0"/>
            <a:ext cx="1040605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memorado.ru/wp-content/uploads/d/0/b/d0b266a64268cf3559c31a87a68774bd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96552" y="0"/>
            <a:ext cx="9753600" cy="73056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28604"/>
            <a:ext cx="9001156" cy="6429396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latin typeface="+mn-lt"/>
              </a:rPr>
              <a:t>3. Объективность – это отсутствие предвзятости, беспристрастное отношение к чему-нибудь; </a:t>
            </a:r>
            <a:br>
              <a:rPr lang="ru-RU" sz="3600" dirty="0" smtClean="0">
                <a:latin typeface="+mn-lt"/>
              </a:rPr>
            </a:br>
            <a:r>
              <a:rPr lang="ru-RU" sz="3600" dirty="0" smtClean="0">
                <a:latin typeface="+mn-lt"/>
              </a:rPr>
              <a:t>это умение беспристрастно воспринимать информацию «на входе» и делать на её основе верные выводы «на выходе»;</a:t>
            </a:r>
            <a:br>
              <a:rPr lang="ru-RU" sz="3600" dirty="0" smtClean="0">
                <a:latin typeface="+mn-lt"/>
              </a:rPr>
            </a:br>
            <a:r>
              <a:rPr lang="ru-RU" sz="3600" dirty="0" smtClean="0">
                <a:latin typeface="+mn-lt"/>
              </a:rPr>
              <a:t>это готовность трезво оценивать как окружающих людей, так и себя и свои поступки;</a:t>
            </a:r>
            <a:br>
              <a:rPr lang="ru-RU" sz="3600" dirty="0" smtClean="0">
                <a:latin typeface="+mn-lt"/>
              </a:rPr>
            </a:br>
            <a:r>
              <a:rPr lang="ru-RU" sz="3600" dirty="0" smtClean="0">
                <a:latin typeface="+mn-lt"/>
              </a:rPr>
              <a:t>это незамутнённость разума, позволяющая верно, непредвзято воспринимать действительность;</a:t>
            </a:r>
            <a:br>
              <a:rPr lang="ru-RU" sz="3600" dirty="0" smtClean="0">
                <a:latin typeface="+mn-lt"/>
              </a:rPr>
            </a:br>
            <a:r>
              <a:rPr lang="ru-RU" sz="3600" dirty="0" smtClean="0">
                <a:latin typeface="+mn-lt"/>
              </a:rPr>
              <a:t>это умение отличать «желаемое» от «действительного» и в своих мыслях, словах и действиях </a:t>
            </a:r>
            <a:r>
              <a:rPr lang="ru-RU" sz="3600" smtClean="0">
                <a:latin typeface="+mn-lt"/>
              </a:rPr>
              <a:t>руководствоваться последним.</a:t>
            </a:r>
            <a:r>
              <a:rPr lang="ru-RU" sz="3600" dirty="0" smtClean="0">
                <a:latin typeface="+mn-lt"/>
              </a:rPr>
              <a:t/>
            </a:r>
            <a:br>
              <a:rPr lang="ru-RU" sz="3600" dirty="0" smtClean="0">
                <a:latin typeface="+mn-lt"/>
              </a:rPr>
            </a:br>
            <a:endParaRPr lang="ru-RU" sz="36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357166"/>
            <a:ext cx="8715436" cy="6143668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Качества социального работника во многом определяют успешность его взаимодействия с клиентом и являются необходимым условием его профессиональной пригодности.  Личность социального работника целостна. Те качества, которые требует от специалиста профессиональная деятельность, не исчезают за пределами учреждения, они присутствуют в его поведении и действиях постоянно. </a:t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kazka-arkhyz.ru/wp-content/uploads/3/d/d/3dd6c189dacdd876f32a0daaf3d3b51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715148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+mn-lt"/>
              </a:rPr>
              <a:t>4. Справедливость – это моральное правило, регулирующее отношения между людьми при распределении благ, наград, наказаний, доходов и т.п.</a:t>
            </a:r>
            <a:endParaRPr lang="ru-RU" sz="36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32656"/>
            <a:ext cx="8208912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Пословицы о справедливости: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Где справедливость, там и правда. </a:t>
            </a:r>
          </a:p>
          <a:p>
            <a:pPr marL="342900" indent="-34290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Сила дружбы в справедливости. </a:t>
            </a:r>
          </a:p>
          <a:p>
            <a:pPr marL="342900" indent="-34290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чужом деле каждый любит справедливость. </a:t>
            </a:r>
          </a:p>
          <a:p>
            <a:pPr marL="342900" indent="-34290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Справедливое слово камень раздробит.</a:t>
            </a:r>
          </a:p>
          <a:p>
            <a:pPr marL="342900" indent="-34290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Где говорят деньги, там спит справедливость. </a:t>
            </a:r>
          </a:p>
          <a:p>
            <a:pPr marL="342900" indent="-34290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Где справедливость, там и правда. </a:t>
            </a:r>
          </a:p>
          <a:p>
            <a:pPr marL="342900" indent="-34290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Молчащий в правом деле подобен кричащему в деле несправедливом.</a:t>
            </a:r>
          </a:p>
          <a:p>
            <a:pPr marL="342900" indent="-34290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Что посеешь, то и пожнешь. </a:t>
            </a:r>
          </a:p>
          <a:p>
            <a:pPr marL="342900" indent="-34290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Как аукнется, так и откликнется.</a:t>
            </a:r>
          </a:p>
          <a:p>
            <a:pPr marL="342900" indent="-34290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Зла за зло не воздавай. </a:t>
            </a:r>
          </a:p>
          <a:p>
            <a:pPr marL="342900" indent="-34290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Каков привет, таков ответ. </a:t>
            </a:r>
          </a:p>
          <a:p>
            <a:pPr marL="342900" indent="-34290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 Сеньке шапка. </a:t>
            </a:r>
          </a:p>
          <a:p>
            <a:pPr marL="342900" indent="-34290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Кто плут, для того сделан кнут. </a:t>
            </a:r>
          </a:p>
          <a:p>
            <a:pPr marL="342900" indent="-34290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Око за око, зуб за зуб.</a:t>
            </a:r>
          </a:p>
          <a:p>
            <a:pPr marL="342900" indent="-34290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Не зато волка бьют, что сер, а за то, что овцу съел. </a:t>
            </a:r>
          </a:p>
          <a:p>
            <a:pPr marL="342900" indent="-34290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 бей Фому за Еремину вину. </a:t>
            </a:r>
          </a:p>
          <a:p>
            <a:pPr marL="342900" indent="-34290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 работе и плата. </a:t>
            </a:r>
          </a:p>
          <a:p>
            <a:pPr marL="342900" indent="-34290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Всяк про правду трубит, да не всяк ее любит.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.pinimg.com/originals/de/fc/e9/defce996947a69f0f06c8c256888150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0"/>
            <a:ext cx="6096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572272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latin typeface="+mn-lt"/>
              </a:rPr>
              <a:t>5. Тактичность – это чувство меры, которую следует соблюдать в разговоре, в личных и служебных отношениях, умение чувствовать границу за которой в результате наших слов и поступков у человека возникает незаслуженная обида, огорчение а иногда и боль. </a:t>
            </a:r>
            <a:br>
              <a:rPr lang="ru-RU" sz="3600" dirty="0" smtClean="0">
                <a:latin typeface="+mn-lt"/>
              </a:rPr>
            </a:br>
            <a:r>
              <a:rPr lang="ru-RU" sz="3600" dirty="0" smtClean="0">
                <a:latin typeface="+mn-lt"/>
              </a:rPr>
              <a:t>Тактичный человек всегда учитывает  конкретные обстоятельства: разницу  возраста,  пола, общественного положения, место разговора, отсутствие или наличие посторонних. </a:t>
            </a:r>
            <a:endParaRPr lang="ru-RU" sz="36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AutoShape 2" descr="https://clubhavana.ru/800/600/https/stihi.ru/pics/2019/11/19/154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8916" name="AutoShape 4" descr="https://clubhavana.ru/800/600/https/stihi.ru/pics/2019/11/19/154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8918" name="AutoShape 6" descr="https://clubhavana.ru/800/600/https/stihi.ru/pics/2019/11/19/154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8920" name="Picture 8" descr="https://cf3.ppt-online.org/files3/slide/w/wFXlqpxV1zQYCc2DJEGH6vbUNrWiK7aktAMjsh/slide-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47675"/>
            <a:ext cx="9429784" cy="73056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Прямоугольник 275"/>
          <p:cNvSpPr/>
          <p:nvPr/>
        </p:nvSpPr>
        <p:spPr>
          <a:xfrm>
            <a:off x="251520" y="188640"/>
            <a:ext cx="8712968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                                       Афоризмы/цитаты/фразы о тактичности</a:t>
            </a:r>
          </a:p>
          <a:p>
            <a:endParaRPr lang="ru-RU" sz="200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Тактичность заключается в том, чтобы не говорить самому непозволительные вещи (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  <a:hlinkClick r:id="rId2"/>
              </a:rPr>
              <a:t>Александр Верн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Такт - это мера человечности в людях. (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  <a:hlinkClick r:id="rId3"/>
              </a:rPr>
              <a:t>Вадим Синявский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 выводите из себя окружающих. (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  <a:hlinkClick r:id="rId4"/>
              </a:rPr>
              <a:t>Юрий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  <a:hlinkClick r:id="rId4"/>
              </a:rPr>
              <a:t>Зарожный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Такт - это искусство заставить других думать, что они знают больше тебя. (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  <a:hlinkClick r:id="rId5"/>
              </a:rPr>
              <a:t>Реймонд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  <a:hlinkClick r:id="rId5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  <a:hlinkClick r:id="rId5"/>
              </a:rPr>
              <a:t>Мортимер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Приличие, как музыка поведения, отсчитывается тактом (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  <a:hlinkClick r:id="rId6"/>
              </a:rPr>
              <a:t>Павел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  <a:hlinkClick r:id="rId6"/>
              </a:rPr>
              <a:t>Шарпп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Такт – это не только способность чувствовать душевные колебания другого человека, но и умение не нарушать их гармонию. (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  <a:hlinkClick r:id="rId7"/>
              </a:rPr>
              <a:t>Валерий Красовский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Раскрывая свой талант неограниченных возможностей, не сужайте границы чужих успехов. (</a:t>
            </a:r>
            <a:r>
              <a:rPr lang="ru-RU" sz="2000" u="sng" dirty="0" smtClean="0">
                <a:latin typeface="Times New Roman" pitchFamily="18" charset="0"/>
                <a:cs typeface="Times New Roman" pitchFamily="18" charset="0"/>
                <a:hlinkClick r:id="rId8"/>
              </a:rPr>
              <a:t>Гарри </a:t>
            </a:r>
            <a:r>
              <a:rPr lang="ru-RU" sz="2000" u="sng" dirty="0" err="1" smtClean="0">
                <a:latin typeface="Times New Roman" pitchFamily="18" charset="0"/>
                <a:cs typeface="Times New Roman" pitchFamily="18" charset="0"/>
                <a:hlinkClick r:id="rId8"/>
              </a:rPr>
              <a:t>Симанович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Из двух умных умнее тот, кто тактичнее. (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  <a:hlinkClick r:id="rId9"/>
              </a:rPr>
              <a:t>Валентин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  <a:hlinkClick r:id="rId9"/>
              </a:rPr>
              <a:t>Грудев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Такт — это искусство быть на равных со всеми, не унижаясь и не унижая. (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  <a:hlinkClick r:id="rId9"/>
              </a:rPr>
              <a:t>Валентин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  <a:hlinkClick r:id="rId9"/>
              </a:rPr>
              <a:t>Грудев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Тактичность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воспитуема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 (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  <a:hlinkClick r:id="rId10"/>
              </a:rPr>
              <a:t>Вячеслав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  <a:hlinkClick r:id="rId10"/>
              </a:rPr>
              <a:t>Сергеечев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 каждого свое чувство такта: у одного - три четверти, у другого - одна вторая (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  <a:hlinkClick r:id="rId11"/>
              </a:rPr>
              <a:t>Ольга Муравьева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Тактичность – искусство профилактики обид. (</a:t>
            </a:r>
            <a:r>
              <a:rPr lang="ru-RU" sz="2000" u="sng" dirty="0" smtClean="0">
                <a:latin typeface="Times New Roman" pitchFamily="18" charset="0"/>
                <a:cs typeface="Times New Roman" pitchFamily="18" charset="0"/>
                <a:hlinkClick r:id="rId7"/>
              </a:rPr>
              <a:t>Валерий Красовский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643710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+mn-lt"/>
              </a:rPr>
              <a:t>6. Устойчивость внимания проявляется в длительности сосредоточения его на объекте. Это свойство внимания зависит от целого ряда причин: от силы нервных процессов, от характера деятельности, от отношения к делу, от сложившихся привычек.</a:t>
            </a:r>
            <a:br>
              <a:rPr lang="ru-RU" sz="3600" dirty="0" smtClean="0">
                <a:latin typeface="+mn-lt"/>
              </a:rPr>
            </a:br>
            <a:r>
              <a:rPr lang="ru-RU" sz="3600" dirty="0" smtClean="0">
                <a:latin typeface="+mn-lt"/>
              </a:rPr>
              <a:t>Свойством, противоположном устойчивости, является отвлечение, которое выражается в колебаниях внимания.   </a:t>
            </a:r>
            <a:endParaRPr lang="ru-RU" sz="36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AutoShape 2" descr="https://i.sunhome.ru/journal/192/povisit-uroven-iq-v2.orig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9940" name="AutoShape 4" descr="https://i.sunhome.ru/journal/192/povisit-uroven-iq-v2.orig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9942" name="Picture 6" descr="https://cf.ppt-online.org/files/slide/j/JprmlSzL2MvkGRQuNK7WO4fesHZ9DTb518B0qU/slide-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2852"/>
            <a:ext cx="9144000" cy="65008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332656"/>
            <a:ext cx="8964488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ea typeface="Gungsuh" pitchFamily="18" charset="-127"/>
                <a:cs typeface="Times New Roman" pitchFamily="18" charset="0"/>
              </a:rPr>
              <a:t>Цитаты про внимание </a:t>
            </a:r>
          </a:p>
          <a:p>
            <a:pPr algn="ctr"/>
            <a:endParaRPr lang="ru-RU" sz="2800" dirty="0" smtClean="0">
              <a:latin typeface="Times New Roman" pitchFamily="18" charset="0"/>
              <a:ea typeface="Gungsuh" pitchFamily="18" charset="-127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ea typeface="Gungsuh" pitchFamily="18" charset="-127"/>
                <a:cs typeface="Times New Roman" pitchFamily="18" charset="0"/>
              </a:rPr>
              <a:t>    (Татаркин Ю.) </a:t>
            </a:r>
            <a:r>
              <a:rPr lang="ru-RU" sz="2800" b="1" dirty="0" smtClean="0">
                <a:latin typeface="Times New Roman" pitchFamily="18" charset="0"/>
                <a:ea typeface="Gungsuh" pitchFamily="18" charset="-127"/>
                <a:cs typeface="Times New Roman" pitchFamily="18" charset="0"/>
              </a:rPr>
              <a:t>Внимание</a:t>
            </a:r>
            <a:r>
              <a:rPr lang="ru-RU" sz="2800" dirty="0" smtClean="0">
                <a:latin typeface="Times New Roman" pitchFamily="18" charset="0"/>
                <a:ea typeface="Gungsuh" pitchFamily="18" charset="-127"/>
                <a:cs typeface="Times New Roman" pitchFamily="18" charset="0"/>
              </a:rPr>
              <a:t> есть дыхание разума. </a:t>
            </a:r>
          </a:p>
          <a:p>
            <a:r>
              <a:rPr lang="ru-RU" sz="2800" dirty="0" smtClean="0">
                <a:latin typeface="Times New Roman" pitchFamily="18" charset="0"/>
                <a:ea typeface="Gungsuh" pitchFamily="18" charset="-127"/>
                <a:cs typeface="Times New Roman" pitchFamily="18" charset="0"/>
              </a:rPr>
              <a:t> (</a:t>
            </a:r>
            <a:r>
              <a:rPr lang="ru-RU" sz="2800" dirty="0" err="1" smtClean="0">
                <a:latin typeface="Times New Roman" pitchFamily="18" charset="0"/>
                <a:ea typeface="Gungsuh" pitchFamily="18" charset="-127"/>
                <a:cs typeface="Times New Roman" pitchFamily="18" charset="0"/>
              </a:rPr>
              <a:t>Жозеф</a:t>
            </a:r>
            <a:r>
              <a:rPr lang="ru-RU" sz="2800" dirty="0" smtClean="0">
                <a:latin typeface="Times New Roman" pitchFamily="18" charset="0"/>
                <a:ea typeface="Gungsuh" pitchFamily="18" charset="-127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ea typeface="Gungsuh" pitchFamily="18" charset="-127"/>
                <a:cs typeface="Times New Roman" pitchFamily="18" charset="0"/>
              </a:rPr>
              <a:t>Жубер</a:t>
            </a:r>
            <a:r>
              <a:rPr lang="ru-RU" sz="2800" dirty="0" smtClean="0">
                <a:latin typeface="Times New Roman" pitchFamily="18" charset="0"/>
                <a:ea typeface="Gungsuh" pitchFamily="18" charset="-127"/>
                <a:cs typeface="Times New Roman" pitchFamily="18" charset="0"/>
              </a:rPr>
              <a:t>) Всё, что не стоит, — не стоит </a:t>
            </a:r>
            <a:r>
              <a:rPr lang="ru-RU" sz="2800" b="1" dirty="0" smtClean="0">
                <a:latin typeface="Times New Roman" pitchFamily="18" charset="0"/>
                <a:ea typeface="Gungsuh" pitchFamily="18" charset="-127"/>
                <a:cs typeface="Times New Roman" pitchFamily="18" charset="0"/>
              </a:rPr>
              <a:t>внимания</a:t>
            </a:r>
            <a:r>
              <a:rPr lang="ru-RU" sz="2800" dirty="0" smtClean="0">
                <a:latin typeface="Times New Roman" pitchFamily="18" charset="0"/>
                <a:ea typeface="Gungsuh" pitchFamily="18" charset="-127"/>
                <a:cs typeface="Times New Roman" pitchFamily="18" charset="0"/>
              </a:rPr>
              <a:t>.       Всё, что внимает, — </a:t>
            </a:r>
            <a:r>
              <a:rPr lang="ru-RU" sz="2800" b="1" dirty="0" smtClean="0">
                <a:latin typeface="Times New Roman" pitchFamily="18" charset="0"/>
                <a:ea typeface="Gungsuh" pitchFamily="18" charset="-127"/>
                <a:cs typeface="Times New Roman" pitchFamily="18" charset="0"/>
              </a:rPr>
              <a:t>внимания</a:t>
            </a:r>
            <a:r>
              <a:rPr lang="ru-RU" sz="2800" dirty="0" smtClean="0">
                <a:latin typeface="Times New Roman" pitchFamily="18" charset="0"/>
                <a:ea typeface="Gungsuh" pitchFamily="18" charset="-127"/>
                <a:cs typeface="Times New Roman" pitchFamily="18" charset="0"/>
              </a:rPr>
              <a:t> стоит.</a:t>
            </a:r>
          </a:p>
          <a:p>
            <a:r>
              <a:rPr lang="ru-RU" sz="2800" dirty="0" smtClean="0">
                <a:latin typeface="Times New Roman" pitchFamily="18" charset="0"/>
                <a:ea typeface="Gungsuh" pitchFamily="18" charset="-127"/>
                <a:cs typeface="Times New Roman" pitchFamily="18" charset="0"/>
              </a:rPr>
              <a:t>  (Пауло Коэльо) </a:t>
            </a:r>
            <a:r>
              <a:rPr lang="ru-RU" sz="2800" b="1" dirty="0" smtClean="0">
                <a:latin typeface="Times New Roman" pitchFamily="18" charset="0"/>
                <a:ea typeface="Gungsuh" pitchFamily="18" charset="-127"/>
                <a:cs typeface="Times New Roman" pitchFamily="18" charset="0"/>
              </a:rPr>
              <a:t>Внимание</a:t>
            </a:r>
            <a:r>
              <a:rPr lang="ru-RU" sz="2800" dirty="0" smtClean="0">
                <a:latin typeface="Times New Roman" pitchFamily="18" charset="0"/>
                <a:ea typeface="Gungsuh" pitchFamily="18" charset="-127"/>
                <a:cs typeface="Times New Roman" pitchFamily="18" charset="0"/>
              </a:rPr>
              <a:t>, которое не пытаешься   привлечь, самое ценное. </a:t>
            </a:r>
          </a:p>
          <a:p>
            <a:r>
              <a:rPr lang="ru-RU" sz="2800" dirty="0" smtClean="0">
                <a:latin typeface="Times New Roman" pitchFamily="18" charset="0"/>
                <a:ea typeface="Gungsuh" pitchFamily="18" charset="-127"/>
                <a:cs typeface="Times New Roman" pitchFamily="18" charset="0"/>
              </a:rPr>
              <a:t>  (У. Шекспир) </a:t>
            </a:r>
            <a:r>
              <a:rPr lang="ru-RU" sz="2800" b="1" dirty="0" smtClean="0">
                <a:latin typeface="Times New Roman" pitchFamily="18" charset="0"/>
                <a:ea typeface="Gungsuh" pitchFamily="18" charset="-127"/>
                <a:cs typeface="Times New Roman" pitchFamily="18" charset="0"/>
              </a:rPr>
              <a:t>Внимание</a:t>
            </a:r>
            <a:r>
              <a:rPr lang="ru-RU" sz="2800" dirty="0" smtClean="0">
                <a:latin typeface="Times New Roman" pitchFamily="18" charset="0"/>
                <a:ea typeface="Gungsuh" pitchFamily="18" charset="-127"/>
                <a:cs typeface="Times New Roman" pitchFamily="18" charset="0"/>
              </a:rPr>
              <a:t> — вот материал, из которого   сделана память, а память — аккумулятор человеческого гения.</a:t>
            </a:r>
          </a:p>
          <a:p>
            <a:r>
              <a:rPr lang="ru-RU" sz="2800" dirty="0" smtClean="0">
                <a:latin typeface="Times New Roman" pitchFamily="18" charset="0"/>
                <a:ea typeface="Gungsuh" pitchFamily="18" charset="-127"/>
                <a:cs typeface="Times New Roman" pitchFamily="18" charset="0"/>
              </a:rPr>
              <a:t>   (В. Паустовский) Самая капризная штука на земле — это </a:t>
            </a:r>
            <a:r>
              <a:rPr lang="ru-RU" sz="2800" b="1" dirty="0" smtClean="0">
                <a:latin typeface="Times New Roman" pitchFamily="18" charset="0"/>
                <a:ea typeface="Gungsuh" pitchFamily="18" charset="-127"/>
                <a:cs typeface="Times New Roman" pitchFamily="18" charset="0"/>
              </a:rPr>
              <a:t>внимание</a:t>
            </a:r>
            <a:r>
              <a:rPr lang="ru-RU" sz="2800" dirty="0" smtClean="0">
                <a:latin typeface="Times New Roman" pitchFamily="18" charset="0"/>
                <a:ea typeface="Gungsuh" pitchFamily="18" charset="-127"/>
                <a:cs typeface="Times New Roman" pitchFamily="18" charset="0"/>
              </a:rPr>
              <a:t>. Его никогда не бывает столько, сколько нужно.</a:t>
            </a:r>
            <a:endParaRPr lang="ru-RU" sz="2800" dirty="0">
              <a:latin typeface="Times New Roman" pitchFamily="18" charset="0"/>
              <a:ea typeface="Gungsuh" pitchFamily="18" charset="-127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26196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1"/>
                </a:solidFill>
                <a:latin typeface="+mn-lt"/>
              </a:rPr>
              <a:t>Наш стиль – наше лицо!</a:t>
            </a:r>
            <a:br>
              <a:rPr lang="ru-RU" sz="3200" dirty="0" smtClean="0">
                <a:solidFill>
                  <a:schemeClr val="tx1"/>
                </a:solidFill>
                <a:latin typeface="+mn-lt"/>
              </a:rPr>
            </a:br>
            <a:r>
              <a:rPr lang="ru-RU" sz="3200" dirty="0" smtClean="0">
                <a:solidFill>
                  <a:schemeClr val="tx1"/>
                </a:solidFill>
                <a:latin typeface="+mn-lt"/>
              </a:rPr>
              <a:t>В подборе внешнего вида следует придерживаться  принципов:</a:t>
            </a:r>
            <a:br>
              <a:rPr lang="ru-RU" sz="3200" dirty="0" smtClean="0">
                <a:solidFill>
                  <a:schemeClr val="tx1"/>
                </a:solidFill>
                <a:latin typeface="+mn-lt"/>
              </a:rPr>
            </a:br>
            <a:r>
              <a:rPr lang="ru-RU" sz="3200" dirty="0" smtClean="0">
                <a:solidFill>
                  <a:schemeClr val="tx1"/>
                </a:solidFill>
                <a:latin typeface="+mn-lt"/>
              </a:rPr>
              <a:t>- общепринятый деловой стиль;</a:t>
            </a:r>
            <a:br>
              <a:rPr lang="ru-RU" sz="3200" dirty="0" smtClean="0">
                <a:solidFill>
                  <a:schemeClr val="tx1"/>
                </a:solidFill>
                <a:latin typeface="+mn-lt"/>
              </a:rPr>
            </a:br>
            <a:r>
              <a:rPr lang="ru-RU" sz="3200" dirty="0" smtClean="0">
                <a:solidFill>
                  <a:schemeClr val="tx1"/>
                </a:solidFill>
                <a:latin typeface="+mn-lt"/>
              </a:rPr>
              <a:t>- умеренный макияж;</a:t>
            </a:r>
            <a:br>
              <a:rPr lang="ru-RU" sz="3200" dirty="0" smtClean="0">
                <a:solidFill>
                  <a:schemeClr val="tx1"/>
                </a:solidFill>
                <a:latin typeface="+mn-lt"/>
              </a:rPr>
            </a:br>
            <a:r>
              <a:rPr lang="ru-RU" sz="3200" dirty="0" smtClean="0">
                <a:solidFill>
                  <a:schemeClr val="tx1"/>
                </a:solidFill>
                <a:latin typeface="+mn-lt"/>
              </a:rPr>
              <a:t>- аккуратная причёска;</a:t>
            </a:r>
            <a:br>
              <a:rPr lang="ru-RU" sz="3200" dirty="0" smtClean="0">
                <a:solidFill>
                  <a:schemeClr val="tx1"/>
                </a:solidFill>
                <a:latin typeface="+mn-lt"/>
              </a:rPr>
            </a:br>
            <a:r>
              <a:rPr lang="ru-RU" sz="3200" dirty="0" smtClean="0">
                <a:solidFill>
                  <a:schemeClr val="tx1"/>
                </a:solidFill>
                <a:latin typeface="+mn-lt"/>
              </a:rPr>
              <a:t>грамотный выбор аксессуаров;</a:t>
            </a:r>
            <a:br>
              <a:rPr lang="ru-RU" sz="3200" dirty="0" smtClean="0">
                <a:solidFill>
                  <a:schemeClr val="tx1"/>
                </a:solidFill>
                <a:latin typeface="+mn-lt"/>
              </a:rPr>
            </a:br>
            <a:r>
              <a:rPr lang="ru-RU" sz="3200" dirty="0" smtClean="0">
                <a:solidFill>
                  <a:schemeClr val="tx1"/>
                </a:solidFill>
                <a:latin typeface="+mn-lt"/>
              </a:rPr>
              <a:t>- чистая аккуратная обувь;</a:t>
            </a:r>
            <a:br>
              <a:rPr lang="ru-RU" sz="3200" dirty="0" smtClean="0">
                <a:solidFill>
                  <a:schemeClr val="tx1"/>
                </a:solidFill>
                <a:latin typeface="+mn-lt"/>
              </a:rPr>
            </a:br>
            <a:r>
              <a:rPr lang="ru-RU" sz="3200" dirty="0" smtClean="0">
                <a:solidFill>
                  <a:schemeClr val="tx1"/>
                </a:solidFill>
                <a:latin typeface="+mn-lt"/>
              </a:rPr>
              <a:t>- неброский макияж;</a:t>
            </a:r>
            <a:br>
              <a:rPr lang="ru-RU" sz="3200" dirty="0" smtClean="0">
                <a:solidFill>
                  <a:schemeClr val="tx1"/>
                </a:solidFill>
                <a:latin typeface="+mn-lt"/>
              </a:rPr>
            </a:br>
            <a:r>
              <a:rPr lang="ru-RU" sz="3200" dirty="0" smtClean="0">
                <a:solidFill>
                  <a:schemeClr val="tx1"/>
                </a:solidFill>
                <a:latin typeface="+mn-lt"/>
              </a:rPr>
              <a:t>- сдержанный </a:t>
            </a:r>
            <a:r>
              <a:rPr lang="ru-RU" sz="3200" dirty="0" err="1" smtClean="0">
                <a:solidFill>
                  <a:schemeClr val="tx1"/>
                </a:solidFill>
                <a:latin typeface="+mn-lt"/>
              </a:rPr>
              <a:t>парфюм</a:t>
            </a:r>
            <a:r>
              <a:rPr lang="ru-RU" sz="3200" dirty="0" smtClean="0">
                <a:solidFill>
                  <a:schemeClr val="tx1"/>
                </a:solidFill>
                <a:latin typeface="+mn-lt"/>
              </a:rPr>
              <a:t>.</a:t>
            </a:r>
            <a:br>
              <a:rPr lang="ru-RU" sz="3200" dirty="0" smtClean="0">
                <a:solidFill>
                  <a:schemeClr val="tx1"/>
                </a:solidFill>
                <a:latin typeface="+mn-lt"/>
              </a:rPr>
            </a:br>
            <a:endParaRPr lang="ru-RU" sz="3200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16632"/>
            <a:ext cx="8964488" cy="72943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Развитие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внимательности — важная составляющая процесса воспитания, а в дальнейшем одно из направлений личностного роста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Внимательность часто рассматривают как навык, который можно и нужно тренировать.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Упражнения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 внимательность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Внимательность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— это совокупность двух умений: 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1) концентрации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внимания — умения длительного фокусирования на выполняемой задаче без отвлечения на посторонние факторы;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2) осознавания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— умения полностью охватить картину происходящего и выбрать то, на чем стоит сконцентрироваться. 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Развить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умение концентрироваться помогают различные упражнения, например: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Шаги.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Хороший и доступный метод развития концентрации, суть которого состоит в подсчете шагов. Все очень просто — вы идете и считаете шаги. Раз, два, три, … Можно досчитать до 10 и начать сначала. В это время вы концентрируетесь только на подсчете шагов. Это упражнение можно выполнять по несколько раз в день. Через 21 день вы заметите, что стали лучше концентрироваться во время выполнения своих задач. За три недели ваш мозг приучается делать одно действие в единицу времени.</a:t>
            </a:r>
          </a:p>
          <a:p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Свеча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Вечером вы берете обычную восковую свечу. Зажигаете ее в полной темноте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                15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минут вы смотрите на свечу и думаете только о ней: о пламени, о том, как оно колышется от дуновения ветра и т.д. Если не получается выполнить упражнение сразу, начните с 5 минут, постепенно увеличивая время в течение которого вы концентрируетесь на свече.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572560" cy="6643710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+mn-lt"/>
              </a:rPr>
              <a:t>7. Наблюдательность – это умение подмечать характерные, но мало заметные особенности предметов и явлений.</a:t>
            </a:r>
            <a:br>
              <a:rPr lang="ru-RU" sz="3600" dirty="0" smtClean="0">
                <a:latin typeface="+mn-lt"/>
              </a:rPr>
            </a:br>
            <a:r>
              <a:rPr lang="ru-RU" sz="3600" dirty="0" smtClean="0">
                <a:latin typeface="+mn-lt"/>
              </a:rPr>
              <a:t>Наблюдательность приобретается в процессе систематических занятий любимым делом и поэтому связана с развитием профессиональных интересов личности. </a:t>
            </a:r>
            <a:endParaRPr lang="ru-RU" sz="36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https://ysia.ru/wp-content/uploads/2019/03/post-3938729-0-43276600-14357399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57166"/>
            <a:ext cx="9144000" cy="57864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54758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3200" dirty="0" smtClean="0"/>
              <a:t>8. </a:t>
            </a:r>
            <a:r>
              <a:rPr lang="ru-RU" sz="3600" b="1" dirty="0" err="1" smtClean="0"/>
              <a:t>Самоконтро́ль</a:t>
            </a:r>
            <a:r>
              <a:rPr lang="ru-RU" sz="3600" dirty="0" smtClean="0"/>
              <a:t> (</a:t>
            </a:r>
            <a:r>
              <a:rPr lang="ru-RU" sz="3600" dirty="0" smtClean="0">
                <a:hlinkClick r:id="rId2" tooltip="Английский язык"/>
              </a:rPr>
              <a:t>англ.</a:t>
            </a:r>
            <a:r>
              <a:rPr lang="ru-RU" sz="3600" dirty="0" smtClean="0"/>
              <a:t> </a:t>
            </a:r>
            <a:r>
              <a:rPr lang="ru-RU" sz="3600" i="1" dirty="0" err="1" smtClean="0">
                <a:hlinkClick r:id="rId3" tooltip="w:en:Self-control"/>
              </a:rPr>
              <a:t>Self-control</a:t>
            </a:r>
            <a:r>
              <a:rPr lang="ru-RU" sz="3600" dirty="0" smtClean="0"/>
              <a:t>) — способность контролировать свои эмоции, мысли и поведение. Самоконтроль основывается на </a:t>
            </a:r>
            <a:r>
              <a:rPr lang="ru-RU" sz="3600" dirty="0" smtClean="0">
                <a:hlinkClick r:id="rId4" tooltip="Воля (психология)"/>
              </a:rPr>
              <a:t>воле</a:t>
            </a:r>
            <a:r>
              <a:rPr lang="ru-RU" sz="3600" dirty="0" smtClean="0"/>
              <a:t> — высшей психической функции, определяющей способность </a:t>
            </a:r>
            <a:r>
              <a:rPr lang="ru-RU" sz="3600" dirty="0" smtClean="0">
                <a:hlinkClick r:id="rId5" tooltip="Человек"/>
              </a:rPr>
              <a:t>человека</a:t>
            </a:r>
            <a:r>
              <a:rPr lang="ru-RU" sz="3600" dirty="0" smtClean="0"/>
              <a:t> принимать осознанные решения и претворять их в жизнь. Самоконтроль тесно связан с понятием </a:t>
            </a:r>
            <a:r>
              <a:rPr lang="ru-RU" sz="3600" dirty="0" smtClean="0">
                <a:hlinkClick r:id="rId6" tooltip="Психическая саморегуляция"/>
              </a:rPr>
              <a:t>психической </a:t>
            </a:r>
            <a:r>
              <a:rPr lang="ru-RU" sz="3600" dirty="0" err="1" smtClean="0">
                <a:hlinkClick r:id="rId6" tooltip="Психическая саморегуляция"/>
              </a:rPr>
              <a:t>саморегуляции</a:t>
            </a:r>
            <a:r>
              <a:rPr lang="ru-RU" sz="3600" dirty="0" smtClean="0"/>
              <a:t>. Самоконтроль является важнейшим элементом в способности человека достигать поставленных целей. </a:t>
            </a:r>
            <a:r>
              <a:rPr lang="ru-RU" sz="2000" dirty="0" smtClean="0"/>
              <a:t> 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Эксперимент </a:t>
            </a:r>
            <a:r>
              <a:rPr lang="ru-RU" sz="2400" dirty="0" err="1" smtClean="0"/>
              <a:t>Уолтера</a:t>
            </a:r>
            <a:r>
              <a:rPr lang="ru-RU" sz="2400" dirty="0" smtClean="0"/>
              <a:t> Мишеля</a:t>
            </a:r>
            <a:br>
              <a:rPr lang="ru-RU" sz="2400" dirty="0" smtClean="0"/>
            </a:br>
            <a:r>
              <a:rPr lang="ru-RU" sz="2400" dirty="0" smtClean="0"/>
              <a:t>В 1960-х </a:t>
            </a:r>
            <a:r>
              <a:rPr lang="ru-RU" sz="2400" dirty="0" err="1" smtClean="0">
                <a:hlinkClick r:id="rId2" tooltip="Мишель, Уолтер"/>
              </a:rPr>
              <a:t>Уолтер</a:t>
            </a:r>
            <a:r>
              <a:rPr lang="ru-RU" sz="2400" dirty="0" smtClean="0">
                <a:hlinkClick r:id="rId2" tooltip="Мишель, Уолтер"/>
              </a:rPr>
              <a:t> Мишель</a:t>
            </a:r>
            <a:r>
              <a:rPr lang="ru-RU" sz="2400" dirty="0" smtClean="0"/>
              <a:t> провёл среди детей тест, который назвал «</a:t>
            </a:r>
            <a:r>
              <a:rPr lang="ru-RU" sz="2400" dirty="0" smtClean="0">
                <a:hlinkClick r:id="rId3" tooltip="Зефирный эксперимент"/>
              </a:rPr>
              <a:t>зефирным тестом</a:t>
            </a:r>
            <a:r>
              <a:rPr lang="ru-RU" sz="2400" dirty="0" smtClean="0"/>
              <a:t>». В ходе теста четырёхлетним детям давали по куску </a:t>
            </a:r>
            <a:r>
              <a:rPr lang="ru-RU" sz="2400" dirty="0" smtClean="0">
                <a:hlinkClick r:id="rId4" tooltip="Зефир (кулинария)"/>
              </a:rPr>
              <a:t>зефира</a:t>
            </a:r>
            <a:r>
              <a:rPr lang="ru-RU" sz="2400" dirty="0" smtClean="0"/>
              <a:t> и просили их думать о том, какой он сладкий. Ребёнку предлагалось либо съесть кусок сразу, либо подождать 15 минут и тогда получить дополнительный кусок.</a:t>
            </a:r>
            <a:br>
              <a:rPr lang="ru-RU" sz="2400" dirty="0" smtClean="0"/>
            </a:br>
            <a:r>
              <a:rPr lang="ru-RU" sz="2400" dirty="0" smtClean="0"/>
              <a:t>В течение следующих 40 лет Мишель наблюдал за жизненными успехами участников теста, проводил психологические тесты, сравнивал их учебные и карьерные достижения, личную жизнь, измерял </a:t>
            </a:r>
            <a:r>
              <a:rPr lang="ru-RU" sz="2400" dirty="0" smtClean="0">
                <a:hlinkClick r:id="rId5" tooltip="Индекс массы тела"/>
              </a:rPr>
              <a:t>индекс массы тела</a:t>
            </a:r>
            <a:r>
              <a:rPr lang="ru-RU" sz="2400" dirty="0" smtClean="0"/>
              <a:t>. В 2006 году, закончив исследования, Мишель заключил, что у поддавшихся искушению уровень </a:t>
            </a:r>
            <a:r>
              <a:rPr lang="ru-RU" sz="2400" dirty="0" smtClean="0">
                <a:hlinkClick r:id="rId6" tooltip="Стресс"/>
              </a:rPr>
              <a:t>стресса</a:t>
            </a:r>
            <a:r>
              <a:rPr lang="ru-RU" sz="2400" dirty="0" smtClean="0"/>
              <a:t>, зависимостей, эмоциональных и межличностных проблем был в среднем намного выше, чем у тех, кто не съел зефир сразу. На основании результатов эксперимента Мишель сделал вывод, что самоконтроль играет важнейшую роль в долгосрочном предсказании успехов и качества жизни человека.</a:t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9. Обучаемость</a:t>
            </a:r>
            <a:r>
              <a:rPr lang="ru-RU" sz="3200" dirty="0" smtClean="0"/>
              <a:t> (</a:t>
            </a:r>
            <a:r>
              <a:rPr lang="ru-RU" sz="3200" dirty="0" smtClean="0">
                <a:hlinkClick r:id="rId2" tooltip="Английский язык"/>
              </a:rPr>
              <a:t>англ.</a:t>
            </a:r>
            <a:r>
              <a:rPr lang="ru-RU" sz="3200" dirty="0" smtClean="0"/>
              <a:t> </a:t>
            </a:r>
            <a:r>
              <a:rPr lang="ru-RU" sz="3200" i="1" dirty="0" err="1" smtClean="0"/>
              <a:t>docility</a:t>
            </a:r>
            <a:r>
              <a:rPr lang="ru-RU" sz="3200" i="1" dirty="0" smtClean="0"/>
              <a:t>, </a:t>
            </a:r>
            <a:r>
              <a:rPr lang="ru-RU" sz="3200" i="1" dirty="0" err="1" smtClean="0"/>
              <a:t>educational</a:t>
            </a:r>
            <a:r>
              <a:rPr lang="ru-RU" sz="3200" i="1" dirty="0" smtClean="0"/>
              <a:t> </a:t>
            </a:r>
            <a:r>
              <a:rPr lang="ru-RU" sz="3200" i="1" dirty="0" err="1" smtClean="0"/>
              <a:t>ability</a:t>
            </a:r>
            <a:r>
              <a:rPr lang="ru-RU" sz="3200" i="1" dirty="0" smtClean="0"/>
              <a:t>, </a:t>
            </a:r>
            <a:r>
              <a:rPr lang="ru-RU" sz="3200" i="1" dirty="0" err="1" smtClean="0"/>
              <a:t>learning</a:t>
            </a:r>
            <a:r>
              <a:rPr lang="ru-RU" sz="3200" i="1" dirty="0" smtClean="0"/>
              <a:t> </a:t>
            </a:r>
            <a:r>
              <a:rPr lang="ru-RU" sz="3200" i="1" dirty="0" err="1" smtClean="0"/>
              <a:t>ability</a:t>
            </a:r>
            <a:r>
              <a:rPr lang="ru-RU" sz="3200" dirty="0" smtClean="0"/>
              <a:t>) — способность человека к целенаправленному освоению знаний, во время которого учитываются его </a:t>
            </a:r>
            <a:r>
              <a:rPr lang="ru-RU" sz="3200" dirty="0" smtClean="0">
                <a:hlinkClick r:id="rId3" tooltip="Индивидуальность"/>
              </a:rPr>
              <a:t>индивидуальные особенности</a:t>
            </a:r>
            <a:r>
              <a:rPr lang="ru-RU" sz="3200" dirty="0" smtClean="0"/>
              <a:t>, такие как: тип </a:t>
            </a:r>
            <a:r>
              <a:rPr lang="ru-RU" sz="3200" dirty="0" smtClean="0">
                <a:hlinkClick r:id="rId4" tooltip="Темперамент"/>
              </a:rPr>
              <a:t>темперамента</a:t>
            </a:r>
            <a:r>
              <a:rPr lang="ru-RU" sz="3200" dirty="0" smtClean="0"/>
              <a:t>, степень развития </a:t>
            </a:r>
            <a:r>
              <a:rPr lang="ru-RU" sz="3200" dirty="0" smtClean="0">
                <a:hlinkClick r:id="rId5" tooltip="Память"/>
              </a:rPr>
              <a:t>памяти</a:t>
            </a:r>
            <a:r>
              <a:rPr lang="ru-RU" sz="3200" dirty="0" smtClean="0"/>
              <a:t>, </a:t>
            </a:r>
            <a:r>
              <a:rPr lang="ru-RU" sz="3200" dirty="0" smtClean="0">
                <a:hlinkClick r:id="rId6" tooltip="Внимание"/>
              </a:rPr>
              <a:t>внимания</a:t>
            </a:r>
            <a:r>
              <a:rPr lang="ru-RU" sz="3200" dirty="0" smtClean="0"/>
              <a:t> и </a:t>
            </a:r>
            <a:r>
              <a:rPr lang="ru-RU" sz="3200" dirty="0" smtClean="0">
                <a:hlinkClick r:id="rId7" tooltip="Восприятие"/>
              </a:rPr>
              <a:t>восприятия</a:t>
            </a:r>
            <a:r>
              <a:rPr lang="ru-RU" sz="3200" dirty="0" smtClean="0"/>
              <a:t>. Сочетание данных характеристик напрямую влияет на успешность ребёнка. Обучаемость является относительно устойчивым, сложным и динамичным свойством личности, который отражается в быстроте и лёгкости приобретения новых умений и навыков в процессе обучения.</a:t>
            </a:r>
            <a:endParaRPr lang="ru-RU" sz="3200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rmAutofit fontScale="90000"/>
          </a:bodyPr>
          <a:lstStyle/>
          <a:p>
            <a:r>
              <a:rPr lang="ru-RU" sz="1400" b="1" dirty="0" smtClean="0"/>
              <a:t/>
            </a:r>
            <a:br>
              <a:rPr lang="ru-RU" sz="1400" b="1" dirty="0" smtClean="0"/>
            </a:br>
            <a:r>
              <a:rPr lang="ru-RU" sz="1400" b="1" dirty="0" smtClean="0"/>
              <a:t/>
            </a:r>
            <a:br>
              <a:rPr lang="ru-RU" sz="1400" b="1" dirty="0" smtClean="0"/>
            </a:br>
            <a:r>
              <a:rPr lang="ru-RU" sz="1400" b="1" dirty="0" smtClean="0"/>
              <a:t/>
            </a:r>
            <a:br>
              <a:rPr lang="ru-RU" sz="1400" b="1" dirty="0" smtClean="0"/>
            </a:br>
            <a:r>
              <a:rPr lang="ru-RU" sz="1400" b="1" dirty="0" smtClean="0"/>
              <a:t/>
            </a:r>
            <a:br>
              <a:rPr lang="ru-RU" sz="1400" b="1" dirty="0" smtClean="0"/>
            </a:br>
            <a:r>
              <a:rPr lang="ru-RU" sz="1400" b="1" dirty="0" smtClean="0"/>
              <a:t/>
            </a:r>
            <a:br>
              <a:rPr lang="ru-RU" sz="1400" b="1" dirty="0" smtClean="0"/>
            </a:br>
            <a:r>
              <a:rPr lang="ru-RU" sz="1400" b="1" dirty="0" smtClean="0"/>
              <a:t/>
            </a:r>
            <a:br>
              <a:rPr lang="ru-RU" sz="1400" b="1" dirty="0" smtClean="0"/>
            </a:br>
            <a:r>
              <a:rPr lang="ru-RU" sz="1400" b="1" dirty="0" smtClean="0"/>
              <a:t/>
            </a:r>
            <a:br>
              <a:rPr lang="ru-RU" sz="1400" b="1" dirty="0" smtClean="0"/>
            </a:br>
            <a:r>
              <a:rPr lang="ru-RU" sz="1400" b="1" dirty="0" smtClean="0"/>
              <a:t/>
            </a:r>
            <a:br>
              <a:rPr lang="ru-RU" sz="1400" b="1" dirty="0" smtClean="0"/>
            </a:br>
            <a:r>
              <a:rPr lang="ru-RU" sz="1400" b="1" dirty="0" smtClean="0"/>
              <a:t/>
            </a:r>
            <a:br>
              <a:rPr lang="ru-RU" sz="1400" b="1" dirty="0" smtClean="0"/>
            </a:br>
            <a:r>
              <a:rPr lang="ru-RU" sz="1400" b="1" dirty="0" smtClean="0"/>
              <a:t/>
            </a:r>
            <a:br>
              <a:rPr lang="ru-RU" sz="1400" b="1" dirty="0" smtClean="0"/>
            </a:br>
            <a:r>
              <a:rPr lang="ru-RU" sz="1400" b="1" dirty="0" smtClean="0"/>
              <a:t/>
            </a:r>
            <a:br>
              <a:rPr lang="ru-RU" sz="1400" b="1" dirty="0" smtClean="0"/>
            </a:br>
            <a:r>
              <a:rPr lang="ru-RU" sz="1400" b="1" dirty="0" smtClean="0"/>
              <a:t/>
            </a:r>
            <a:br>
              <a:rPr lang="ru-RU" sz="1400" b="1" dirty="0" smtClean="0"/>
            </a:br>
            <a:r>
              <a:rPr lang="ru-RU" sz="1400" b="1" dirty="0" smtClean="0"/>
              <a:t/>
            </a:r>
            <a:br>
              <a:rPr lang="ru-RU" sz="1400" b="1" dirty="0" smtClean="0"/>
            </a:br>
            <a:r>
              <a:rPr lang="ru-RU" sz="1400" b="1" dirty="0" smtClean="0"/>
              <a:t/>
            </a:r>
            <a:br>
              <a:rPr lang="ru-RU" sz="1400" b="1" dirty="0" smtClean="0"/>
            </a:br>
            <a:r>
              <a:rPr lang="ru-RU" sz="1400" b="1" dirty="0" smtClean="0"/>
              <a:t/>
            </a:r>
            <a:br>
              <a:rPr lang="ru-RU" sz="1400" b="1" dirty="0" smtClean="0"/>
            </a:br>
            <a:r>
              <a:rPr lang="ru-RU" sz="1400" b="1" dirty="0" smtClean="0"/>
              <a:t/>
            </a:r>
            <a:br>
              <a:rPr lang="ru-RU" sz="1400" b="1" dirty="0" smtClean="0"/>
            </a:br>
            <a:r>
              <a:rPr lang="ru-RU" sz="2200" b="1" dirty="0" smtClean="0"/>
              <a:t>На первом месте должно быть воспитание, а потом образование. Иначе... </a:t>
            </a:r>
            <a:br>
              <a:rPr lang="ru-RU" sz="2200" b="1" dirty="0" smtClean="0"/>
            </a:b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>«Однажды один профессор физико-математического факультета с намерением преподать студентам запоминающийся на всю жизнь урок написал на доске большую цифру 1 и, посмотрев на студентов, объяснил: "Это ваша человечность, - самое необходимое в жизни качество." </a:t>
            </a:r>
            <a:br>
              <a:rPr lang="ru-RU" sz="2200" b="1" dirty="0" smtClean="0"/>
            </a:br>
            <a:r>
              <a:rPr lang="ru-RU" sz="2200" b="1" dirty="0" smtClean="0"/>
              <a:t>Затем, рядом с цифрой 1 написал 0 и сказал: "А это ваши достижения, которые с человечностью увеличили вас в 10 раз". Еще один 0 - опыт, с которым человек стал "100". И так добавлял 0 за 0 - осторожность, любовь, успех... "Каждый добавленный 0 в 10 раз облагораживает человека", - сказал профессор.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b="1" dirty="0" smtClean="0"/>
              <a:t>Вдруг он стёр цифру 1, стоящую в начале ряда цифр. На доске остались некчёмные, ничего не значащие нули...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 </a:t>
            </a:r>
            <a:br>
              <a:rPr lang="ru-RU" sz="2200" dirty="0" smtClean="0"/>
            </a:br>
            <a:r>
              <a:rPr lang="ru-RU" sz="2200" b="1" dirty="0" smtClean="0"/>
              <a:t>Профессор продолжил: "Если у вас не будет человечности, остальное ничего не стоит".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 </a:t>
            </a:r>
            <a:br>
              <a:rPr lang="ru-RU" sz="1400" dirty="0" smtClean="0"/>
            </a:br>
            <a:r>
              <a:rPr lang="ru-RU" sz="1400" dirty="0" smtClean="0"/>
              <a:t> </a:t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 </a:t>
            </a:r>
            <a:br>
              <a:rPr lang="ru-RU" sz="1400" dirty="0" smtClean="0"/>
            </a:br>
            <a:r>
              <a:rPr lang="ru-RU" sz="1400" dirty="0" smtClean="0"/>
              <a:t> </a:t>
            </a:r>
            <a:br>
              <a:rPr lang="ru-RU" sz="1400" dirty="0" smtClean="0"/>
            </a:br>
            <a:r>
              <a:rPr lang="ru-RU" sz="1400" dirty="0" smtClean="0"/>
              <a:t> </a:t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 </a:t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 </a:t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1400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635798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64" name="Picture 4" descr="C:\Users\СПО\Downloads\1389280238_16971433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https://sun9-52.userapi.com/c637817/v637817463/1c8f7/nwjjgglXTw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28604"/>
            <a:ext cx="9144000" cy="62865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26130"/>
          </a:xfrm>
        </p:spPr>
        <p:txBody>
          <a:bodyPr>
            <a:normAutofit/>
          </a:bodyPr>
          <a:lstStyle/>
          <a:p>
            <a:r>
              <a:rPr lang="ru-RU" dirty="0" smtClean="0"/>
              <a:t>Будем прежде всего людьми.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Спасибо за внимание.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btc.ac.uk/wp-content/uploads/2018/09/Anthea-Kerslake-School_Health-and-Social-Care-reszi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57222" y="0"/>
            <a:ext cx="10633047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572560" cy="6226196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Изучение научных трудов, посвященных проблеме роли образа социального работника при осуществлении им профессиональных обязанностей, позволяет провести разделение требований к такому работнику по направленности: </a:t>
            </a:r>
            <a:br>
              <a:rPr lang="ru-RU" sz="2800" dirty="0" smtClean="0"/>
            </a:br>
            <a:r>
              <a:rPr lang="ru-RU" sz="2800" dirty="0" smtClean="0"/>
              <a:t>Профессиональные качества: образованность; компетентность;</a:t>
            </a:r>
            <a:br>
              <a:rPr lang="ru-RU" sz="2800" dirty="0" smtClean="0"/>
            </a:br>
            <a:r>
              <a:rPr lang="ru-RU" sz="2800" dirty="0" smtClean="0"/>
              <a:t>организационные способности; социальная активность; отсутствие склонности к нарушению должностных инструкций; гибкость в принятии решений. </a:t>
            </a:r>
            <a:br>
              <a:rPr lang="ru-RU" sz="2800" dirty="0" smtClean="0"/>
            </a:br>
            <a:r>
              <a:rPr lang="ru-RU" sz="2800" dirty="0" smtClean="0"/>
              <a:t> Личностные качества: законопослушность; гуманистическая направленность личности; коммуникативные навыки; ответственность; эмоциональная/психологическая устойчивость; самоконтроль; обучаемость.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83320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+mn-lt"/>
              </a:rPr>
              <a:t>Перечень требований предъявляемых к специальности </a:t>
            </a:r>
            <a:br>
              <a:rPr lang="ru-RU" sz="4000" dirty="0" smtClean="0">
                <a:latin typeface="+mn-lt"/>
              </a:rPr>
            </a:br>
            <a:r>
              <a:rPr lang="ru-RU" sz="4000" dirty="0" smtClean="0">
                <a:latin typeface="+mn-lt"/>
              </a:rPr>
              <a:t>социальный  работник:</a:t>
            </a:r>
            <a:endParaRPr lang="ru-RU" sz="40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83320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+mn-lt"/>
              </a:rPr>
              <a:t>1. Образование – это </a:t>
            </a:r>
            <a:br>
              <a:rPr lang="ru-RU" sz="3600" dirty="0" smtClean="0">
                <a:latin typeface="+mn-lt"/>
              </a:rPr>
            </a:br>
            <a:r>
              <a:rPr lang="ru-RU" sz="3600" b="0" dirty="0" smtClean="0">
                <a:latin typeface="+mn-lt"/>
              </a:rPr>
              <a:t>с</a:t>
            </a:r>
            <a:r>
              <a:rPr lang="ru-RU" sz="3600" b="0" dirty="0" smtClean="0"/>
              <a:t>истема воспитания и обучения личности, а также совокупность приобретаемых знаний, умений, навыков, ценностных установок, функций, опыта деятельности и компетенций. В широком смысле слова, образование - процесс или продукт формирования ума, характера и физических способностей личности.</a:t>
            </a:r>
            <a:endParaRPr lang="ru-RU" sz="36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0"/>
            <a:ext cx="8786874" cy="6858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2. </a:t>
            </a:r>
            <a:r>
              <a:rPr lang="ru-RU" sz="4000" dirty="0" smtClean="0">
                <a:latin typeface="+mn-lt"/>
              </a:rPr>
              <a:t>Компетентность</a:t>
            </a:r>
            <a:r>
              <a:rPr lang="ru-RU" sz="4000" b="0" dirty="0" smtClean="0">
                <a:latin typeface="+mn-lt"/>
              </a:rPr>
              <a:t> </a:t>
            </a:r>
            <a:r>
              <a:rPr lang="ru-RU" sz="4000" dirty="0" smtClean="0">
                <a:latin typeface="+mn-lt"/>
              </a:rPr>
              <a:t>— это </a:t>
            </a:r>
            <a:r>
              <a:rPr lang="ru-RU" sz="4000" b="0" dirty="0" smtClean="0">
                <a:latin typeface="+mn-lt"/>
              </a:rPr>
              <a:t> </a:t>
            </a:r>
            <a:r>
              <a:rPr lang="ru-RU" sz="4000" dirty="0" smtClean="0">
                <a:latin typeface="+mn-lt"/>
              </a:rPr>
              <a:t>наличие</a:t>
            </a:r>
            <a:r>
              <a:rPr lang="ru-RU" sz="4000" b="0" dirty="0" smtClean="0">
                <a:latin typeface="+mn-lt"/>
              </a:rPr>
              <a:t> </a:t>
            </a:r>
            <a:r>
              <a:rPr lang="ru-RU" sz="4000" dirty="0" smtClean="0">
                <a:latin typeface="+mn-lt"/>
              </a:rPr>
              <a:t>знаний,</a:t>
            </a:r>
            <a:r>
              <a:rPr lang="ru-RU" sz="4000" b="0" dirty="0" smtClean="0">
                <a:latin typeface="+mn-lt"/>
              </a:rPr>
              <a:t> </a:t>
            </a:r>
            <a:r>
              <a:rPr lang="ru-RU" sz="4000" dirty="0" smtClean="0">
                <a:latin typeface="+mn-lt"/>
              </a:rPr>
              <a:t>опыта</a:t>
            </a:r>
            <a:r>
              <a:rPr lang="ru-RU" sz="4000" b="0" dirty="0" smtClean="0">
                <a:latin typeface="+mn-lt"/>
              </a:rPr>
              <a:t> </a:t>
            </a:r>
            <a:r>
              <a:rPr lang="ru-RU" sz="4000" dirty="0" smtClean="0">
                <a:latin typeface="+mn-lt"/>
              </a:rPr>
              <a:t>и</a:t>
            </a:r>
            <a:r>
              <a:rPr lang="ru-RU" sz="4000" b="0" dirty="0" smtClean="0">
                <a:latin typeface="+mn-lt"/>
              </a:rPr>
              <a:t> </a:t>
            </a:r>
            <a:r>
              <a:rPr lang="ru-RU" sz="4000" dirty="0" smtClean="0">
                <a:latin typeface="+mn-lt"/>
              </a:rPr>
              <a:t>навыков,</a:t>
            </a:r>
            <a:r>
              <a:rPr lang="ru-RU" sz="4000" b="0" dirty="0" smtClean="0">
                <a:latin typeface="+mn-lt"/>
              </a:rPr>
              <a:t>        </a:t>
            </a:r>
            <a:r>
              <a:rPr lang="ru-RU" sz="4000" dirty="0" smtClean="0">
                <a:latin typeface="+mn-lt"/>
              </a:rPr>
              <a:t>нужных</a:t>
            </a:r>
            <a:r>
              <a:rPr lang="ru-RU" sz="4000" b="0" dirty="0" smtClean="0">
                <a:latin typeface="+mn-lt"/>
              </a:rPr>
              <a:t> </a:t>
            </a:r>
            <a:r>
              <a:rPr lang="ru-RU" sz="4000" dirty="0" smtClean="0">
                <a:latin typeface="+mn-lt"/>
              </a:rPr>
              <a:t>для</a:t>
            </a:r>
            <a:r>
              <a:rPr lang="ru-RU" sz="4000" b="0" dirty="0" smtClean="0">
                <a:latin typeface="+mn-lt"/>
              </a:rPr>
              <a:t> </a:t>
            </a:r>
            <a:r>
              <a:rPr lang="ru-RU" sz="4000" dirty="0" smtClean="0">
                <a:latin typeface="+mn-lt"/>
              </a:rPr>
              <a:t>эффективной</a:t>
            </a:r>
            <a:r>
              <a:rPr lang="ru-RU" sz="4000" b="0" dirty="0" smtClean="0">
                <a:latin typeface="+mn-lt"/>
              </a:rPr>
              <a:t> </a:t>
            </a:r>
            <a:r>
              <a:rPr lang="ru-RU" sz="4000" dirty="0" smtClean="0">
                <a:latin typeface="+mn-lt"/>
              </a:rPr>
              <a:t>деятельности</a:t>
            </a:r>
            <a:r>
              <a:rPr lang="ru-RU" sz="4000" b="0" dirty="0" smtClean="0">
                <a:latin typeface="+mn-lt"/>
              </a:rPr>
              <a:t> </a:t>
            </a:r>
            <a:r>
              <a:rPr lang="ru-RU" sz="4000" dirty="0" smtClean="0">
                <a:latin typeface="+mn-lt"/>
              </a:rPr>
              <a:t>в</a:t>
            </a:r>
            <a:r>
              <a:rPr lang="ru-RU" sz="4000" b="0" dirty="0" smtClean="0">
                <a:latin typeface="+mn-lt"/>
              </a:rPr>
              <a:t>    </a:t>
            </a:r>
            <a:r>
              <a:rPr lang="ru-RU" sz="4000" dirty="0" smtClean="0">
                <a:latin typeface="+mn-lt"/>
              </a:rPr>
              <a:t>заданной</a:t>
            </a:r>
            <a:r>
              <a:rPr lang="ru-RU" sz="4000" b="0" dirty="0" smtClean="0">
                <a:latin typeface="+mn-lt"/>
              </a:rPr>
              <a:t> </a:t>
            </a:r>
            <a:r>
              <a:rPr lang="ru-RU" sz="4000" dirty="0" smtClean="0">
                <a:latin typeface="+mn-lt"/>
              </a:rPr>
              <a:t>предметной</a:t>
            </a:r>
            <a:r>
              <a:rPr lang="ru-RU" sz="4000" b="0" dirty="0" smtClean="0">
                <a:latin typeface="+mn-lt"/>
              </a:rPr>
              <a:t> </a:t>
            </a:r>
            <a:r>
              <a:rPr lang="ru-RU" sz="4000" dirty="0" smtClean="0">
                <a:latin typeface="+mn-lt"/>
              </a:rPr>
              <a:t>области</a:t>
            </a:r>
            <a:r>
              <a:rPr lang="ru-RU" sz="4000" b="0" dirty="0" smtClean="0">
                <a:latin typeface="+mn-lt"/>
              </a:rPr>
              <a:t>.</a:t>
            </a:r>
            <a:br>
              <a:rPr lang="ru-RU" sz="4000" b="0" dirty="0" smtClean="0">
                <a:latin typeface="+mn-lt"/>
              </a:rPr>
            </a:br>
            <a:r>
              <a:rPr lang="ru-RU" sz="4000" b="0" dirty="0" smtClean="0">
                <a:latin typeface="+mn-lt"/>
              </a:rPr>
              <a:t>Компетентность (лат. </a:t>
            </a:r>
            <a:r>
              <a:rPr lang="ru-RU" sz="4000" b="0" dirty="0" err="1" smtClean="0">
                <a:latin typeface="+mn-lt"/>
              </a:rPr>
              <a:t>competens</a:t>
            </a:r>
            <a:r>
              <a:rPr lang="ru-RU" sz="4000" b="0" dirty="0" smtClean="0">
                <a:latin typeface="+mn-lt"/>
              </a:rPr>
              <a:t> — подходящий, соответствующий, надлежащий, способный, знающий) — качество человека, обладающего всесторонними знаниями в какой-либо области и мнение которого поэтому является веским, авторитетным.</a:t>
            </a:r>
            <a:r>
              <a:rPr lang="ru-RU" b="0" dirty="0" smtClean="0"/>
              <a:t/>
            </a:r>
            <a:br>
              <a:rPr lang="ru-RU" b="0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>
            <a:normAutofit/>
          </a:bodyPr>
          <a:lstStyle/>
          <a:p>
            <a:endParaRPr lang="ru-RU" sz="3600" dirty="0">
              <a:latin typeface="+mn-lt"/>
            </a:endParaRPr>
          </a:p>
        </p:txBody>
      </p:sp>
      <p:pic>
        <p:nvPicPr>
          <p:cNvPr id="1026" name="Picture 2" descr="C:\Users\СПО\Downloads\slide-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001156" cy="65008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1076</TotalTime>
  <Words>566</Words>
  <Application>Microsoft Office PowerPoint</Application>
  <PresentationFormat>Экран (4:3)</PresentationFormat>
  <Paragraphs>78</Paragraphs>
  <Slides>39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39</vt:i4>
      </vt:variant>
    </vt:vector>
  </HeadingPairs>
  <TitlesOfParts>
    <vt:vector size="40" baseType="lpstr">
      <vt:lpstr>Тема Office</vt:lpstr>
      <vt:lpstr>Профессионально-этические требования к качествам личности социального работника</vt:lpstr>
      <vt:lpstr>Качества социального работника во многом определяют успешность его взаимодействия с клиентом и являются необходимым условием его профессиональной пригодности.  Личность социального работника целостна. Те качества, которые требует от специалиста профессиональная деятельность, не исчезают за пределами учреждения, они присутствуют в его поведении и действиях постоянно.  </vt:lpstr>
      <vt:lpstr>Наш стиль – наше лицо! В подборе внешнего вида следует придерживаться  принципов: - общепринятый деловой стиль; - умеренный макияж; - аккуратная причёска; грамотный выбор аксессуаров; - чистая аккуратная обувь; - неброский макияж; - сдержанный парфюм. </vt:lpstr>
      <vt:lpstr>Слайд 4</vt:lpstr>
      <vt:lpstr>Изучение научных трудов, посвященных проблеме роли образа социального работника при осуществлении им профессиональных обязанностей, позволяет провести разделение требований к такому работнику по направленности:  Профессиональные качества: образованность; компетентность; организационные способности; социальная активность; отсутствие склонности к нарушению должностных инструкций; гибкость в принятии решений.   Личностные качества: законопослушность; гуманистическая направленность личности; коммуникативные навыки; ответственность; эмоциональная/психологическая устойчивость; самоконтроль; обучаемость.</vt:lpstr>
      <vt:lpstr>Перечень требований предъявляемых к специальности  социальный  работник:</vt:lpstr>
      <vt:lpstr>1. Образование – это  система воспитания и обучения личности, а также совокупность приобретаемых знаний, умений, навыков, ценностных установок, функций, опыта деятельности и компетенций. В широком смысле слова, образование - процесс или продукт формирования ума, характера и физических способностей личности.</vt:lpstr>
      <vt:lpstr> 2. Компетентность — это  наличие знаний, опыта и навыков,        нужных для эффективной деятельности в    заданной предметной области. Компетентность (лат. competens — подходящий, соответствующий, надлежащий, способный, знающий) — качество человека, обладающего всесторонними знаниями в какой-либо области и мнение которого поэтому является веским, авторитетным. </vt:lpstr>
      <vt:lpstr>Слайд 9</vt:lpstr>
      <vt:lpstr> 3. </vt:lpstr>
      <vt:lpstr>4.Эмоциональная гибкость  - это процесс, который позволяет вам жить настоящим, понимая, когда нужно или не нужно менять своё поведение, чтобы оставаться в согласии со своими намерениями и ценностями. Вы просто перестаёте цепляться за ненужные переживания.  </vt:lpstr>
      <vt:lpstr>5. Соблюдение должностной инструкции.  Должностная инструкция – это организационно-правовой документ, в котором определяются основные функции, обязанности, права и ответственность сотрудника организации при осуществлении им деятельности в определённой должности.</vt:lpstr>
      <vt:lpstr>Перечень требований предъявляемых к личным качествам  социального работника:</vt:lpstr>
      <vt:lpstr>1. Честность – качество правдивого, добросовестного человека.   Честный человек дорожит дружбой,            с уважением относится к людям.  Он вызывает доверие и уважение окружающих </vt:lpstr>
      <vt:lpstr>            Пословицы о честности  1) Кто вчера солгал, тому и завтра не поверят. 2) Как бы не пряталась ложь, правда её отыщет. 3) Маленькая ложь за собой большую ведёт. 4) Ложь дружбу губит.</vt:lpstr>
      <vt:lpstr>2. Совесть – это способность личности осуществлять нравственный самоконтроль за поведением, оценивать свои мысли, чувства и поступки в соответствии с действующими нравственными нормами.  Совесть – внутренний нравственный «судья» человека, который предостерегает его от поступков, причиняющих неприятности окружающим. Наиболее распространённое проявление совести – стыд. </vt:lpstr>
      <vt:lpstr>Слайд 17</vt:lpstr>
      <vt:lpstr>Слайд 18</vt:lpstr>
      <vt:lpstr>3. Объективность – это отсутствие предвзятости, беспристрастное отношение к чему-нибудь;  это умение беспристрастно воспринимать информацию «на входе» и делать на её основе верные выводы «на выходе»; это готовность трезво оценивать как окружающих людей, так и себя и свои поступки; это незамутнённость разума, позволяющая верно, непредвзято воспринимать действительность; это умение отличать «желаемое» от «действительного» и в своих мыслях, словах и действиях руководствоваться последним. </vt:lpstr>
      <vt:lpstr>Слайд 20</vt:lpstr>
      <vt:lpstr>4. Справедливость – это моральное правило, регулирующее отношения между людьми при распределении благ, наград, наказаний, доходов и т.п.</vt:lpstr>
      <vt:lpstr>Слайд 22</vt:lpstr>
      <vt:lpstr>Слайд 23</vt:lpstr>
      <vt:lpstr>5. Тактичность – это чувство меры, которую следует соблюдать в разговоре, в личных и служебных отношениях, умение чувствовать границу за которой в результате наших слов и поступков у человека возникает незаслуженная обида, огорчение а иногда и боль.  Тактичный человек всегда учитывает  конкретные обстоятельства: разницу  возраста,  пола, общественного положения, место разговора, отсутствие или наличие посторонних. </vt:lpstr>
      <vt:lpstr>Слайд 25</vt:lpstr>
      <vt:lpstr>Слайд 26</vt:lpstr>
      <vt:lpstr>6. Устойчивость внимания проявляется в длительности сосредоточения его на объекте. Это свойство внимания зависит от целого ряда причин: от силы нервных процессов, от характера деятельности, от отношения к делу, от сложившихся привычек. Свойством, противоположном устойчивости, является отвлечение, которое выражается в колебаниях внимания.   </vt:lpstr>
      <vt:lpstr>Слайд 28</vt:lpstr>
      <vt:lpstr>Слайд 29</vt:lpstr>
      <vt:lpstr>Слайд 30</vt:lpstr>
      <vt:lpstr>7. Наблюдательность – это умение подмечать характерные, но мало заметные особенности предметов и явлений. Наблюдательность приобретается в процессе систематических занятий любимым делом и поэтому связана с развитием профессиональных интересов личности. </vt:lpstr>
      <vt:lpstr>Слайд 32</vt:lpstr>
      <vt:lpstr> 8. Самоконтро́ль (англ. Self-control) — способность контролировать свои эмоции, мысли и поведение. Самоконтроль основывается на воле — высшей психической функции, определяющей способность человека принимать осознанные решения и претворять их в жизнь. Самоконтроль тесно связан с понятием психической саморегуляции. Самоконтроль является важнейшим элементом в способности человека достигать поставленных целей.  </vt:lpstr>
      <vt:lpstr>Эксперимент Уолтера Мишеля В 1960-х Уолтер Мишель провёл среди детей тест, который назвал «зефирным тестом». В ходе теста четырёхлетним детям давали по куску зефира и просили их думать о том, какой он сладкий. Ребёнку предлагалось либо съесть кусок сразу, либо подождать 15 минут и тогда получить дополнительный кусок. В течение следующих 40 лет Мишель наблюдал за жизненными успехами участников теста, проводил психологические тесты, сравнивал их учебные и карьерные достижения, личную жизнь, измерял индекс массы тела. В 2006 году, закончив исследования, Мишель заключил, что у поддавшихся искушению уровень стресса, зависимостей, эмоциональных и межличностных проблем был в среднем намного выше, чем у тех, кто не съел зефир сразу. На основании результатов эксперимента Мишель сделал вывод, что самоконтроль играет важнейшую роль в долгосрочном предсказании успехов и качества жизни человека. </vt:lpstr>
      <vt:lpstr>9. Обучаемость (англ. docility, educational ability, learning ability) — способность человека к целенаправленному освоению знаний, во время которого учитываются его индивидуальные особенности, такие как: тип темперамента, степень развития памяти, внимания и восприятия. Сочетание данных характеристик напрямую влияет на успешность ребёнка. Обучаемость является относительно устойчивым, сложным и динамичным свойством личности, который отражается в быстроте и лёгкости приобретения новых умений и навыков в процессе обучения.</vt:lpstr>
      <vt:lpstr>                На первом месте должно быть воспитание, а потом образование. Иначе...   «Однажды один профессор физико-математического факультета с намерением преподать студентам запоминающийся на всю жизнь урок написал на доске большую цифру 1 и, посмотрев на студентов, объяснил: "Это ваша человечность, - самое необходимое в жизни качество."  Затем, рядом с цифрой 1 написал 0 и сказал: "А это ваши достижения, которые с человечностью увеличили вас в 10 раз". Еще один 0 - опыт, с которым человек стал "100". И так добавлял 0 за 0 - осторожность, любовь, успех... "Каждый добавленный 0 в 10 раз облагораживает человека", - сказал профессор.   Вдруг он стёр цифру 1, стоящую в начале ряда цифр. На доске остались некчёмные, ничего не значащие нули...   Профессор продолжил: "Если у вас не будет человечности, остальное ничего не стоит".                        </vt:lpstr>
      <vt:lpstr>Слайд 37</vt:lpstr>
      <vt:lpstr>Слайд 38</vt:lpstr>
      <vt:lpstr>Будем прежде всего людьми.  Спасибо за внимание.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Профессионально-этические требования к качествам личности социального работника</dc:title>
  <dc:creator>СПО</dc:creator>
  <cp:lastModifiedBy>СПО</cp:lastModifiedBy>
  <cp:revision>98</cp:revision>
  <dcterms:created xsi:type="dcterms:W3CDTF">2022-06-27T10:02:51Z</dcterms:created>
  <dcterms:modified xsi:type="dcterms:W3CDTF">2022-12-29T08:06:28Z</dcterms:modified>
</cp:coreProperties>
</file>