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62"/>
  </p:notesMasterIdLst>
  <p:handoutMasterIdLst>
    <p:handoutMasterId r:id="rId63"/>
  </p:handoutMasterIdLst>
  <p:sldIdLst>
    <p:sldId id="340" r:id="rId3"/>
    <p:sldId id="343" r:id="rId4"/>
    <p:sldId id="256" r:id="rId5"/>
    <p:sldId id="262" r:id="rId6"/>
    <p:sldId id="257" r:id="rId7"/>
    <p:sldId id="287" r:id="rId8"/>
    <p:sldId id="288" r:id="rId9"/>
    <p:sldId id="289" r:id="rId10"/>
    <p:sldId id="290" r:id="rId11"/>
    <p:sldId id="291" r:id="rId12"/>
    <p:sldId id="292" r:id="rId13"/>
    <p:sldId id="293" r:id="rId14"/>
    <p:sldId id="294" r:id="rId15"/>
    <p:sldId id="295" r:id="rId16"/>
    <p:sldId id="296" r:id="rId17"/>
    <p:sldId id="297" r:id="rId18"/>
    <p:sldId id="298" r:id="rId19"/>
    <p:sldId id="299" r:id="rId20"/>
    <p:sldId id="300" r:id="rId21"/>
    <p:sldId id="301" r:id="rId22"/>
    <p:sldId id="302" r:id="rId23"/>
    <p:sldId id="303" r:id="rId24"/>
    <p:sldId id="304" r:id="rId25"/>
    <p:sldId id="305" r:id="rId26"/>
    <p:sldId id="306" r:id="rId27"/>
    <p:sldId id="307" r:id="rId28"/>
    <p:sldId id="308" r:id="rId29"/>
    <p:sldId id="309" r:id="rId30"/>
    <p:sldId id="310" r:id="rId31"/>
    <p:sldId id="311" r:id="rId32"/>
    <p:sldId id="312" r:id="rId33"/>
    <p:sldId id="313" r:id="rId34"/>
    <p:sldId id="314" r:id="rId35"/>
    <p:sldId id="315" r:id="rId36"/>
    <p:sldId id="316" r:id="rId37"/>
    <p:sldId id="317" r:id="rId38"/>
    <p:sldId id="318" r:id="rId39"/>
    <p:sldId id="319" r:id="rId40"/>
    <p:sldId id="320" r:id="rId41"/>
    <p:sldId id="321" r:id="rId42"/>
    <p:sldId id="322" r:id="rId43"/>
    <p:sldId id="323" r:id="rId44"/>
    <p:sldId id="324" r:id="rId45"/>
    <p:sldId id="325" r:id="rId46"/>
    <p:sldId id="326" r:id="rId47"/>
    <p:sldId id="327" r:id="rId48"/>
    <p:sldId id="328" r:id="rId49"/>
    <p:sldId id="329" r:id="rId50"/>
    <p:sldId id="330" r:id="rId51"/>
    <p:sldId id="331" r:id="rId52"/>
    <p:sldId id="332" r:id="rId53"/>
    <p:sldId id="333" r:id="rId54"/>
    <p:sldId id="334" r:id="rId55"/>
    <p:sldId id="335" r:id="rId56"/>
    <p:sldId id="336" r:id="rId57"/>
    <p:sldId id="337" r:id="rId58"/>
    <p:sldId id="338" r:id="rId59"/>
    <p:sldId id="339" r:id="rId60"/>
    <p:sldId id="342" r:id="rId6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609" autoAdjust="0"/>
    <p:restoredTop sz="94721" autoAdjust="0"/>
  </p:normalViewPr>
  <p:slideViewPr>
    <p:cSldViewPr snapToGrid="0" showGuides="1">
      <p:cViewPr>
        <p:scale>
          <a:sx n="66" d="100"/>
          <a:sy n="66" d="100"/>
        </p:scale>
        <p:origin x="-426" y="-2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42" y="3615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5" d="100"/>
          <a:sy n="85" d="100"/>
        </p:scale>
        <p:origin x="157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47117E-D58A-422A-A81B-362E9F2EA265}" type="datetimeFigureOut">
              <a:rPr lang="ru-RU" smtClean="0"/>
              <a:pPr/>
              <a:t>25.09.2022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438575-B761-4121-A7E4-457BB626566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39646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552672-2D72-42C2-B0B5-4CADDCB794C9}" type="datetimeFigureOut">
              <a:rPr lang="ru-RU" noProof="0" smtClean="0"/>
              <a:pPr/>
              <a:t>25.09.2022</a:t>
            </a:fld>
            <a:endParaRPr lang="ru-RU" noProof="0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dirty="0" smtClean="0"/>
              <a:t>Образец текста</a:t>
            </a:r>
          </a:p>
          <a:p>
            <a:pPr lvl="1"/>
            <a:r>
              <a:rPr lang="ru-RU" noProof="0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 уровень</a:t>
            </a:r>
          </a:p>
          <a:p>
            <a:pPr lvl="3"/>
            <a:r>
              <a:rPr lang="ru-RU" noProof="0" dirty="0" smtClean="0"/>
              <a:t>Четвертый уровень</a:t>
            </a:r>
          </a:p>
          <a:p>
            <a:pPr lvl="4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4BA502-DDEA-4552-B72A-9C62FF6620C8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1521340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Настольная игр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7"/>
          <p:cNvSpPr>
            <a:spLocks noGrp="1"/>
          </p:cNvSpPr>
          <p:nvPr>
            <p:ph type="body" sz="quarter" idx="13" hasCustomPrompt="1"/>
          </p:nvPr>
        </p:nvSpPr>
        <p:spPr>
          <a:xfrm>
            <a:off x="332703" y="357393"/>
            <a:ext cx="2099258" cy="914400"/>
          </a:xfr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sz="2400" b="0" i="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Категория</a:t>
            </a:r>
            <a:r>
              <a:rPr lang="ru-RU" noProof="0" dirty="0" smtClean="0"/>
              <a:t> 1</a:t>
            </a:r>
            <a:endParaRPr lang="ru-RU" noProof="0" dirty="0"/>
          </a:p>
        </p:txBody>
      </p:sp>
      <p:sp>
        <p:nvSpPr>
          <p:cNvPr id="40" name="Текст 7"/>
          <p:cNvSpPr>
            <a:spLocks noGrp="1"/>
          </p:cNvSpPr>
          <p:nvPr>
            <p:ph type="body" sz="quarter" idx="18" hasCustomPrompt="1"/>
          </p:nvPr>
        </p:nvSpPr>
        <p:spPr>
          <a:xfrm>
            <a:off x="332703" y="1516491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noProof="0" dirty="0" smtClean="0"/>
              <a:t>пункт</a:t>
            </a:r>
          </a:p>
        </p:txBody>
      </p:sp>
      <p:sp>
        <p:nvSpPr>
          <p:cNvPr id="45" name="Текст 7"/>
          <p:cNvSpPr>
            <a:spLocks noGrp="1"/>
          </p:cNvSpPr>
          <p:nvPr>
            <p:ph type="body" sz="quarter" idx="23" hasCustomPrompt="1"/>
          </p:nvPr>
        </p:nvSpPr>
        <p:spPr>
          <a:xfrm>
            <a:off x="332703" y="2533920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50" name="Текст 7"/>
          <p:cNvSpPr>
            <a:spLocks noGrp="1"/>
          </p:cNvSpPr>
          <p:nvPr>
            <p:ph type="body" sz="quarter" idx="28" hasCustomPrompt="1"/>
          </p:nvPr>
        </p:nvSpPr>
        <p:spPr>
          <a:xfrm>
            <a:off x="332703" y="3551349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55" name="Текст 7"/>
          <p:cNvSpPr>
            <a:spLocks noGrp="1"/>
          </p:cNvSpPr>
          <p:nvPr>
            <p:ph type="body" sz="quarter" idx="33" hasCustomPrompt="1"/>
          </p:nvPr>
        </p:nvSpPr>
        <p:spPr>
          <a:xfrm>
            <a:off x="332703" y="4568778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60" name="Текст 7"/>
          <p:cNvSpPr>
            <a:spLocks noGrp="1"/>
          </p:cNvSpPr>
          <p:nvPr>
            <p:ph type="body" sz="quarter" idx="38" hasCustomPrompt="1"/>
          </p:nvPr>
        </p:nvSpPr>
        <p:spPr>
          <a:xfrm>
            <a:off x="332703" y="5586207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36" name="Текст 7"/>
          <p:cNvSpPr>
            <a:spLocks noGrp="1"/>
          </p:cNvSpPr>
          <p:nvPr>
            <p:ph type="body" sz="quarter" idx="14" hasCustomPrompt="1"/>
          </p:nvPr>
        </p:nvSpPr>
        <p:spPr>
          <a:xfrm>
            <a:off x="2689537" y="357393"/>
            <a:ext cx="2099258" cy="914400"/>
          </a:xfr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sz="2400" b="0" i="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Категория</a:t>
            </a:r>
            <a:r>
              <a:rPr lang="ru-RU" noProof="0" dirty="0" smtClean="0"/>
              <a:t> 2</a:t>
            </a:r>
            <a:endParaRPr lang="ru-RU" noProof="0" dirty="0"/>
          </a:p>
        </p:txBody>
      </p:sp>
      <p:sp>
        <p:nvSpPr>
          <p:cNvPr id="41" name="Текст 7"/>
          <p:cNvSpPr>
            <a:spLocks noGrp="1"/>
          </p:cNvSpPr>
          <p:nvPr>
            <p:ph type="body" sz="quarter" idx="19" hasCustomPrompt="1"/>
          </p:nvPr>
        </p:nvSpPr>
        <p:spPr>
          <a:xfrm>
            <a:off x="2689537" y="1516491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46" name="Текст 7"/>
          <p:cNvSpPr>
            <a:spLocks noGrp="1"/>
          </p:cNvSpPr>
          <p:nvPr>
            <p:ph type="body" sz="quarter" idx="24" hasCustomPrompt="1"/>
          </p:nvPr>
        </p:nvSpPr>
        <p:spPr>
          <a:xfrm>
            <a:off x="2689537" y="2533920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51" name="Текст 7"/>
          <p:cNvSpPr>
            <a:spLocks noGrp="1"/>
          </p:cNvSpPr>
          <p:nvPr>
            <p:ph type="body" sz="quarter" idx="29" hasCustomPrompt="1"/>
          </p:nvPr>
        </p:nvSpPr>
        <p:spPr>
          <a:xfrm>
            <a:off x="2689537" y="3551349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56" name="Текст 7"/>
          <p:cNvSpPr>
            <a:spLocks noGrp="1"/>
          </p:cNvSpPr>
          <p:nvPr>
            <p:ph type="body" sz="quarter" idx="34" hasCustomPrompt="1"/>
          </p:nvPr>
        </p:nvSpPr>
        <p:spPr>
          <a:xfrm>
            <a:off x="2689537" y="4568778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61" name="Текст 7"/>
          <p:cNvSpPr>
            <a:spLocks noGrp="1"/>
          </p:cNvSpPr>
          <p:nvPr>
            <p:ph type="body" sz="quarter" idx="39" hasCustomPrompt="1"/>
          </p:nvPr>
        </p:nvSpPr>
        <p:spPr>
          <a:xfrm>
            <a:off x="2689537" y="5586207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37" name="Текст 7"/>
          <p:cNvSpPr>
            <a:spLocks noGrp="1"/>
          </p:cNvSpPr>
          <p:nvPr>
            <p:ph type="body" sz="quarter" idx="15" hasCustomPrompt="1"/>
          </p:nvPr>
        </p:nvSpPr>
        <p:spPr>
          <a:xfrm>
            <a:off x="5046371" y="357393"/>
            <a:ext cx="2099258" cy="914400"/>
          </a:xfrm>
          <a:solidFill>
            <a:schemeClr val="accent3"/>
          </a:solidFill>
          <a:ln>
            <a:solidFill>
              <a:schemeClr val="accent3"/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sz="2400" b="0" i="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Категория </a:t>
            </a:r>
            <a:r>
              <a:rPr lang="ru-RU" noProof="0" dirty="0" smtClean="0"/>
              <a:t>3</a:t>
            </a:r>
            <a:endParaRPr lang="ru-RU" noProof="0" dirty="0"/>
          </a:p>
        </p:txBody>
      </p:sp>
      <p:sp>
        <p:nvSpPr>
          <p:cNvPr id="42" name="Текст 7"/>
          <p:cNvSpPr>
            <a:spLocks noGrp="1"/>
          </p:cNvSpPr>
          <p:nvPr>
            <p:ph type="body" sz="quarter" idx="20" hasCustomPrompt="1"/>
          </p:nvPr>
        </p:nvSpPr>
        <p:spPr>
          <a:xfrm>
            <a:off x="5046371" y="1516491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47" name="Текст 7"/>
          <p:cNvSpPr>
            <a:spLocks noGrp="1"/>
          </p:cNvSpPr>
          <p:nvPr>
            <p:ph type="body" sz="quarter" idx="25" hasCustomPrompt="1"/>
          </p:nvPr>
        </p:nvSpPr>
        <p:spPr>
          <a:xfrm>
            <a:off x="5046371" y="2533920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52" name="Текст 7"/>
          <p:cNvSpPr>
            <a:spLocks noGrp="1"/>
          </p:cNvSpPr>
          <p:nvPr>
            <p:ph type="body" sz="quarter" idx="30" hasCustomPrompt="1"/>
          </p:nvPr>
        </p:nvSpPr>
        <p:spPr>
          <a:xfrm>
            <a:off x="5046371" y="3551349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57" name="Текст 7"/>
          <p:cNvSpPr>
            <a:spLocks noGrp="1"/>
          </p:cNvSpPr>
          <p:nvPr>
            <p:ph type="body" sz="quarter" idx="35" hasCustomPrompt="1"/>
          </p:nvPr>
        </p:nvSpPr>
        <p:spPr>
          <a:xfrm>
            <a:off x="5046371" y="4568778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62" name="Текст 7"/>
          <p:cNvSpPr>
            <a:spLocks noGrp="1"/>
          </p:cNvSpPr>
          <p:nvPr>
            <p:ph type="body" sz="quarter" idx="40" hasCustomPrompt="1"/>
          </p:nvPr>
        </p:nvSpPr>
        <p:spPr>
          <a:xfrm>
            <a:off x="5046371" y="5586207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38" name="Текст 7"/>
          <p:cNvSpPr>
            <a:spLocks noGrp="1"/>
          </p:cNvSpPr>
          <p:nvPr>
            <p:ph type="body" sz="quarter" idx="16" hasCustomPrompt="1"/>
          </p:nvPr>
        </p:nvSpPr>
        <p:spPr>
          <a:xfrm>
            <a:off x="7403205" y="357393"/>
            <a:ext cx="2099258" cy="914400"/>
          </a:xfrm>
          <a:solidFill>
            <a:schemeClr val="accent4"/>
          </a:solidFill>
          <a:ln>
            <a:solidFill>
              <a:schemeClr val="accent4"/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sz="2400" b="0" i="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Категория</a:t>
            </a:r>
            <a:r>
              <a:rPr lang="ru-RU" noProof="0" dirty="0" smtClean="0"/>
              <a:t> 4</a:t>
            </a:r>
            <a:endParaRPr lang="ru-RU" noProof="0" dirty="0"/>
          </a:p>
        </p:txBody>
      </p:sp>
      <p:sp>
        <p:nvSpPr>
          <p:cNvPr id="43" name="Текст 7"/>
          <p:cNvSpPr>
            <a:spLocks noGrp="1"/>
          </p:cNvSpPr>
          <p:nvPr>
            <p:ph type="body" sz="quarter" idx="21" hasCustomPrompt="1"/>
          </p:nvPr>
        </p:nvSpPr>
        <p:spPr>
          <a:xfrm>
            <a:off x="7403205" y="1516491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48" name="Текст 7"/>
          <p:cNvSpPr>
            <a:spLocks noGrp="1"/>
          </p:cNvSpPr>
          <p:nvPr>
            <p:ph type="body" sz="quarter" idx="26" hasCustomPrompt="1"/>
          </p:nvPr>
        </p:nvSpPr>
        <p:spPr>
          <a:xfrm>
            <a:off x="7403205" y="2533920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53" name="Текст 7"/>
          <p:cNvSpPr>
            <a:spLocks noGrp="1"/>
          </p:cNvSpPr>
          <p:nvPr>
            <p:ph type="body" sz="quarter" idx="31" hasCustomPrompt="1"/>
          </p:nvPr>
        </p:nvSpPr>
        <p:spPr>
          <a:xfrm>
            <a:off x="7403205" y="3551349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58" name="Текст 7"/>
          <p:cNvSpPr>
            <a:spLocks noGrp="1"/>
          </p:cNvSpPr>
          <p:nvPr>
            <p:ph type="body" sz="quarter" idx="36" hasCustomPrompt="1"/>
          </p:nvPr>
        </p:nvSpPr>
        <p:spPr>
          <a:xfrm>
            <a:off x="7403205" y="4568778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63" name="Текст 7"/>
          <p:cNvSpPr>
            <a:spLocks noGrp="1"/>
          </p:cNvSpPr>
          <p:nvPr>
            <p:ph type="body" sz="quarter" idx="41" hasCustomPrompt="1"/>
          </p:nvPr>
        </p:nvSpPr>
        <p:spPr>
          <a:xfrm>
            <a:off x="7403205" y="5586207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39" name="Текст 7"/>
          <p:cNvSpPr>
            <a:spLocks noGrp="1"/>
          </p:cNvSpPr>
          <p:nvPr>
            <p:ph type="body" sz="quarter" idx="17" hasCustomPrompt="1"/>
          </p:nvPr>
        </p:nvSpPr>
        <p:spPr>
          <a:xfrm>
            <a:off x="9760039" y="357393"/>
            <a:ext cx="2099258" cy="914400"/>
          </a:xfrm>
          <a:solidFill>
            <a:schemeClr val="accent5"/>
          </a:solidFill>
          <a:ln>
            <a:solidFill>
              <a:schemeClr val="accent5"/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sz="2400" b="0" i="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Категория</a:t>
            </a:r>
            <a:r>
              <a:rPr lang="ru-RU" noProof="0" dirty="0" smtClean="0"/>
              <a:t> 5</a:t>
            </a:r>
            <a:endParaRPr lang="ru-RU" noProof="0" dirty="0"/>
          </a:p>
        </p:txBody>
      </p:sp>
      <p:sp>
        <p:nvSpPr>
          <p:cNvPr id="44" name="Текст 7"/>
          <p:cNvSpPr>
            <a:spLocks noGrp="1"/>
          </p:cNvSpPr>
          <p:nvPr>
            <p:ph type="body" sz="quarter" idx="22" hasCustomPrompt="1"/>
          </p:nvPr>
        </p:nvSpPr>
        <p:spPr>
          <a:xfrm>
            <a:off x="9760039" y="1516491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49" name="Текст 7"/>
          <p:cNvSpPr>
            <a:spLocks noGrp="1"/>
          </p:cNvSpPr>
          <p:nvPr>
            <p:ph type="body" sz="quarter" idx="27" hasCustomPrompt="1"/>
          </p:nvPr>
        </p:nvSpPr>
        <p:spPr>
          <a:xfrm>
            <a:off x="9760039" y="2533920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54" name="Текст 7"/>
          <p:cNvSpPr>
            <a:spLocks noGrp="1"/>
          </p:cNvSpPr>
          <p:nvPr>
            <p:ph type="body" sz="quarter" idx="32" hasCustomPrompt="1"/>
          </p:nvPr>
        </p:nvSpPr>
        <p:spPr>
          <a:xfrm>
            <a:off x="9760039" y="3551349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59" name="Текст 7"/>
          <p:cNvSpPr>
            <a:spLocks noGrp="1"/>
          </p:cNvSpPr>
          <p:nvPr>
            <p:ph type="body" sz="quarter" idx="37" hasCustomPrompt="1"/>
          </p:nvPr>
        </p:nvSpPr>
        <p:spPr>
          <a:xfrm>
            <a:off x="9760039" y="4568778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64" name="Текст 7"/>
          <p:cNvSpPr>
            <a:spLocks noGrp="1"/>
          </p:cNvSpPr>
          <p:nvPr>
            <p:ph type="body" sz="quarter" idx="42" hasCustomPrompt="1"/>
          </p:nvPr>
        </p:nvSpPr>
        <p:spPr>
          <a:xfrm>
            <a:off x="9760039" y="5586207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33" name="Инструкции"/>
          <p:cNvSpPr/>
          <p:nvPr userDrawn="1"/>
        </p:nvSpPr>
        <p:spPr>
          <a:xfrm>
            <a:off x="12307833" y="0"/>
            <a:ext cx="1853339" cy="68580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 данной игровой панели можно ввести собственные категории и значения в баллах.</a:t>
            </a:r>
          </a:p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Введите вопросы и ответы в предоставленных слайдах.</a:t>
            </a:r>
          </a:p>
          <a:p>
            <a:pPr marL="0" marR="0" indent="0" algn="l" defTabSz="91440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 режиме слайд-шоу нажмите поле с числовым значением для перехода к соответствующему вопросу,</a:t>
            </a:r>
            <a:r>
              <a:rPr lang="ru-RU" sz="1600" b="0" i="0" baseline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 а затем </a:t>
            </a: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нажмите еще раз</a:t>
            </a:r>
            <a:r>
              <a:rPr lang="ru-RU" sz="1600" b="0" i="0" baseline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 для перехода на слайд ответа</a:t>
            </a: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. </a:t>
            </a:r>
          </a:p>
          <a:p>
            <a:pPr marL="0" marR="0" indent="0" algn="l" defTabSz="91440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Нажмите левый треугольник для возвращения на данный слайд игровой панели. </a:t>
            </a:r>
            <a:endParaRPr lang="ru-RU" sz="1600" b="0" i="0" noProof="0" dirty="0">
              <a:solidFill>
                <a:srgbClr val="7F7F7F"/>
              </a:solidFill>
              <a:latin typeface="Calibri Light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30760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атегория 3: отве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В"/>
          <p:cNvSpPr txBox="1"/>
          <p:nvPr userDrawn="1"/>
        </p:nvSpPr>
        <p:spPr>
          <a:xfrm rot="16200000">
            <a:off x="-2011120" y="1813076"/>
            <a:ext cx="5749803" cy="212365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just" defTabSz="914400">
              <a:buNone/>
            </a:pPr>
            <a:r>
              <a:rPr lang="ru-RU" sz="13800" b="0" i="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rbel"/>
                <a:ea typeface="+mn-ea"/>
                <a:cs typeface="Arial"/>
              </a:rPr>
              <a:t>Ответ</a:t>
            </a:r>
            <a:endParaRPr lang="ru-RU" sz="13800" b="0" i="0" noProof="0" dirty="0">
              <a:solidFill>
                <a:schemeClr val="bg1">
                  <a:lumMod val="85000"/>
                  <a:lumOff val="15000"/>
                </a:schemeClr>
              </a:solidFill>
              <a:latin typeface="Corbel"/>
              <a:ea typeface="+mn-ea"/>
              <a:cs typeface="Arial"/>
            </a:endParaRPr>
          </a:p>
        </p:txBody>
      </p:sp>
      <p:sp>
        <p:nvSpPr>
          <p:cNvPr id="8" name="Вопрос"/>
          <p:cNvSpPr>
            <a:spLocks noGrp="1"/>
          </p:cNvSpPr>
          <p:nvPr>
            <p:ph type="body" sz="quarter" idx="13" hasCustomPrompt="1"/>
          </p:nvPr>
        </p:nvSpPr>
        <p:spPr>
          <a:xfrm>
            <a:off x="1841679" y="1873957"/>
            <a:ext cx="8885530" cy="2001892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3200" baseline="0"/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Введите ответ.</a:t>
            </a:r>
            <a:endParaRPr lang="ru-RU" noProof="0" dirty="0"/>
          </a:p>
        </p:txBody>
      </p:sp>
      <p:sp>
        <p:nvSpPr>
          <p:cNvPr id="2" name="Прямоугольник 1"/>
          <p:cNvSpPr/>
          <p:nvPr userDrawn="1"/>
        </p:nvSpPr>
        <p:spPr bwMode="invGray">
          <a:xfrm>
            <a:off x="0" y="5749805"/>
            <a:ext cx="12192000" cy="110819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пункт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9109424" y="5900385"/>
            <a:ext cx="2852388" cy="781394"/>
          </a:xfrm>
        </p:spPr>
        <p:txBody>
          <a:bodyPr anchor="ctr">
            <a:noAutofit/>
          </a:bodyPr>
          <a:lstStyle>
            <a:lvl1pPr marL="0" indent="0" algn="r">
              <a:spcBef>
                <a:spcPts val="0"/>
              </a:spcBef>
              <a:buNone/>
              <a:defRPr sz="4800" baseline="0">
                <a:solidFill>
                  <a:schemeClr val="tx1">
                    <a:alpha val="63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err="1" smtClean="0"/>
              <a:t>пункт</a:t>
            </a:r>
            <a:endParaRPr lang="ru-RU" noProof="0" dirty="0"/>
          </a:p>
        </p:txBody>
      </p:sp>
      <p:sp>
        <p:nvSpPr>
          <p:cNvPr id="10" name="Назад к игре">
            <a:hlinkClick r:id="rId2" action="ppaction://hlinksldjump"/>
          </p:cNvPr>
          <p:cNvSpPr/>
          <p:nvPr userDrawn="1"/>
        </p:nvSpPr>
        <p:spPr bwMode="invGray">
          <a:xfrm rot="16200000">
            <a:off x="169030" y="5941115"/>
            <a:ext cx="795528" cy="685800"/>
          </a:xfrm>
          <a:prstGeom prst="triangle">
            <a:avLst/>
          </a:prstGeom>
          <a:solidFill>
            <a:srgbClr val="FFFFFF">
              <a:alpha val="13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Инструкции"/>
          <p:cNvSpPr/>
          <p:nvPr userDrawn="1"/>
        </p:nvSpPr>
        <p:spPr>
          <a:xfrm>
            <a:off x="12307833" y="0"/>
            <a:ext cx="1853339" cy="68580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Введите вместо заполнителей вопросы и ответы. В нижней части можно добавить для каждого вопроса значение в баллах для справки.</a:t>
            </a:r>
          </a:p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 режиме слайд-шоу нажмите значок треугольника, чтобы вернуться к слайду игровой панели. </a:t>
            </a:r>
            <a:endParaRPr lang="ru-RU" sz="1600" b="0" i="0" noProof="0" dirty="0">
              <a:solidFill>
                <a:srgbClr val="7F7F7F"/>
              </a:solidFill>
              <a:latin typeface="Calibri Light"/>
              <a:ea typeface="+mn-ea"/>
              <a:cs typeface="Calibri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 hasCustomPrompt="1"/>
          </p:nvPr>
        </p:nvSpPr>
        <p:spPr>
          <a:xfrm>
            <a:off x="1001068" y="5894272"/>
            <a:ext cx="7969542" cy="781394"/>
          </a:xfrm>
        </p:spPr>
        <p:txBody>
          <a:bodyPr/>
          <a:lstStyle>
            <a:lvl1pPr>
              <a:defRPr>
                <a:solidFill>
                  <a:schemeClr val="tx1">
                    <a:alpha val="63000"/>
                  </a:schemeClr>
                </a:solidFill>
              </a:defRPr>
            </a:lvl1pPr>
          </a:lstStyle>
          <a:p>
            <a:r>
              <a:rPr lang="ru-RU" noProof="0" dirty="0" smtClean="0"/>
              <a:t>Категория 3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721660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атегория 4: разделител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 bwMode="invGray">
          <a:xfrm>
            <a:off x="0" y="3372365"/>
            <a:ext cx="12192000" cy="187488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Заголовок 3"/>
          <p:cNvSpPr>
            <a:spLocks noGrp="1"/>
          </p:cNvSpPr>
          <p:nvPr>
            <p:ph type="title" hasCustomPrompt="1"/>
          </p:nvPr>
        </p:nvSpPr>
        <p:spPr>
          <a:xfrm>
            <a:off x="1133588" y="3522944"/>
            <a:ext cx="10828224" cy="1583628"/>
          </a:xfrm>
        </p:spPr>
        <p:txBody>
          <a:bodyPr>
            <a:normAutofit/>
          </a:bodyPr>
          <a:lstStyle>
            <a:lvl1pPr>
              <a:defRPr sz="5400" baseline="0">
                <a:solidFill>
                  <a:schemeClr val="tx1"/>
                </a:solidFill>
              </a:defRPr>
            </a:lvl1pPr>
          </a:lstStyle>
          <a:p>
            <a:r>
              <a:rPr lang="ru-RU" noProof="0" dirty="0" smtClean="0"/>
              <a:t>Категория </a:t>
            </a:r>
            <a:r>
              <a:rPr lang="en-US" noProof="0" dirty="0" smtClean="0"/>
              <a:t>4</a:t>
            </a:r>
            <a:r>
              <a:rPr lang="ru-RU" noProof="0" dirty="0" smtClean="0"/>
              <a:t>: разделительный слайд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730655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атегория 4: вопрос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В"/>
          <p:cNvSpPr txBox="1"/>
          <p:nvPr userDrawn="1"/>
        </p:nvSpPr>
        <p:spPr>
          <a:xfrm rot="16200000">
            <a:off x="-2011120" y="1990047"/>
            <a:ext cx="5749803" cy="17697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just" defTabSz="914400">
              <a:buNone/>
            </a:pPr>
            <a:r>
              <a:rPr lang="ru-RU" sz="11500" b="0" i="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rbel"/>
                <a:ea typeface="+mn-ea"/>
                <a:cs typeface="Arial"/>
              </a:rPr>
              <a:t>Вопрос</a:t>
            </a:r>
            <a:endParaRPr lang="ru-RU" sz="11500" b="0" i="0" noProof="0" dirty="0">
              <a:solidFill>
                <a:schemeClr val="bg1">
                  <a:lumMod val="85000"/>
                  <a:lumOff val="15000"/>
                </a:schemeClr>
              </a:solidFill>
              <a:latin typeface="Corbel"/>
              <a:ea typeface="+mn-ea"/>
              <a:cs typeface="Arial"/>
            </a:endParaRPr>
          </a:p>
        </p:txBody>
      </p:sp>
      <p:sp>
        <p:nvSpPr>
          <p:cNvPr id="8" name="Вопрос"/>
          <p:cNvSpPr>
            <a:spLocks noGrp="1"/>
          </p:cNvSpPr>
          <p:nvPr>
            <p:ph type="body" sz="quarter" idx="13" hasCustomPrompt="1"/>
          </p:nvPr>
        </p:nvSpPr>
        <p:spPr>
          <a:xfrm>
            <a:off x="1841679" y="1873957"/>
            <a:ext cx="8885530" cy="2001892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3200" baseline="0"/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Введите вопрос здесь.</a:t>
            </a:r>
          </a:p>
        </p:txBody>
      </p:sp>
      <p:sp>
        <p:nvSpPr>
          <p:cNvPr id="2" name="Прямоугольник 1"/>
          <p:cNvSpPr/>
          <p:nvPr userDrawn="1"/>
        </p:nvSpPr>
        <p:spPr bwMode="invGray">
          <a:xfrm>
            <a:off x="0" y="5749805"/>
            <a:ext cx="12192000" cy="110819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пункт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9109425" y="5900384"/>
            <a:ext cx="1897666" cy="781394"/>
          </a:xfrm>
        </p:spPr>
        <p:txBody>
          <a:bodyPr anchor="ctr">
            <a:noAutofit/>
          </a:bodyPr>
          <a:lstStyle>
            <a:lvl1pPr marL="0" indent="0" algn="r">
              <a:spcBef>
                <a:spcPts val="0"/>
              </a:spcBef>
              <a:buNone/>
              <a:defRPr sz="4800" baseline="0">
                <a:solidFill>
                  <a:schemeClr val="tx1">
                    <a:alpha val="63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err="1" smtClean="0"/>
              <a:t>пункт</a:t>
            </a:r>
            <a:endParaRPr lang="ru-RU" noProof="0" dirty="0"/>
          </a:p>
        </p:txBody>
      </p:sp>
      <p:sp>
        <p:nvSpPr>
          <p:cNvPr id="10" name="Назад к игре">
            <a:hlinkClick r:id="rId2" action="ppaction://hlinksldjump"/>
          </p:cNvPr>
          <p:cNvSpPr/>
          <p:nvPr userDrawn="1"/>
        </p:nvSpPr>
        <p:spPr bwMode="invGray">
          <a:xfrm rot="16200000">
            <a:off x="169030" y="5941115"/>
            <a:ext cx="795528" cy="685800"/>
          </a:xfrm>
          <a:prstGeom prst="triangle">
            <a:avLst/>
          </a:prstGeom>
          <a:solidFill>
            <a:srgbClr val="FFFFFF">
              <a:alpha val="13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Инструкции"/>
          <p:cNvSpPr/>
          <p:nvPr userDrawn="1"/>
        </p:nvSpPr>
        <p:spPr>
          <a:xfrm>
            <a:off x="12307833" y="0"/>
            <a:ext cx="1853339" cy="68580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Введите вместо заполнителей вопросы и ответы. В нижней части можно добавить для каждого вопроса значение в баллах для справки.</a:t>
            </a:r>
          </a:p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 режиме слайд-шоу нажмите значок треугольника, чтобы вернуться к слайду игровой панели. </a:t>
            </a:r>
            <a:endParaRPr lang="ru-RU" sz="1600" b="0" i="0" noProof="0" dirty="0">
              <a:solidFill>
                <a:srgbClr val="7F7F7F"/>
              </a:solidFill>
              <a:latin typeface="Calibri Light"/>
              <a:ea typeface="+mn-ea"/>
              <a:cs typeface="Calibri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 hasCustomPrompt="1"/>
          </p:nvPr>
        </p:nvSpPr>
        <p:spPr>
          <a:xfrm>
            <a:off x="1001068" y="5902293"/>
            <a:ext cx="7969542" cy="781394"/>
          </a:xfrm>
        </p:spPr>
        <p:txBody>
          <a:bodyPr/>
          <a:lstStyle>
            <a:lvl1pPr>
              <a:defRPr>
                <a:solidFill>
                  <a:schemeClr val="tx1">
                    <a:alpha val="63000"/>
                  </a:schemeClr>
                </a:solidFill>
              </a:defRPr>
            </a:lvl1pPr>
          </a:lstStyle>
          <a:p>
            <a:r>
              <a:rPr lang="ru-RU" noProof="0" dirty="0" smtClean="0"/>
              <a:t>Категория 4</a:t>
            </a:r>
            <a:endParaRPr lang="ru-RU" noProof="0" dirty="0"/>
          </a:p>
        </p:txBody>
      </p:sp>
      <p:sp>
        <p:nvSpPr>
          <p:cNvPr id="12" name="Назад к игре">
            <a:hlinkClick r:id="" action="ppaction://hlinkshowjump?jump=nextslide"/>
          </p:cNvPr>
          <p:cNvSpPr/>
          <p:nvPr userDrawn="1"/>
        </p:nvSpPr>
        <p:spPr bwMode="invGray">
          <a:xfrm rot="5400000" flipH="1">
            <a:off x="11220383" y="5941115"/>
            <a:ext cx="795528" cy="685800"/>
          </a:xfrm>
          <a:prstGeom prst="triangle">
            <a:avLst/>
          </a:prstGeom>
          <a:solidFill>
            <a:srgbClr val="FFFFFF">
              <a:alpha val="13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9610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атегория 4: отве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В"/>
          <p:cNvSpPr txBox="1"/>
          <p:nvPr userDrawn="1"/>
        </p:nvSpPr>
        <p:spPr>
          <a:xfrm rot="16200000">
            <a:off x="-2011120" y="1813076"/>
            <a:ext cx="5749803" cy="212365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just" defTabSz="914400">
              <a:buNone/>
            </a:pPr>
            <a:r>
              <a:rPr lang="ru-RU" sz="13800" b="0" i="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rbel"/>
                <a:ea typeface="+mn-ea"/>
                <a:cs typeface="Arial"/>
              </a:rPr>
              <a:t>Ответ</a:t>
            </a:r>
            <a:endParaRPr lang="ru-RU" sz="13800" b="0" i="0" noProof="0" dirty="0">
              <a:solidFill>
                <a:schemeClr val="bg1">
                  <a:lumMod val="85000"/>
                  <a:lumOff val="15000"/>
                </a:schemeClr>
              </a:solidFill>
              <a:latin typeface="Corbel"/>
              <a:ea typeface="+mn-ea"/>
              <a:cs typeface="Arial"/>
            </a:endParaRPr>
          </a:p>
        </p:txBody>
      </p:sp>
      <p:sp>
        <p:nvSpPr>
          <p:cNvPr id="8" name="Вопрос"/>
          <p:cNvSpPr>
            <a:spLocks noGrp="1"/>
          </p:cNvSpPr>
          <p:nvPr>
            <p:ph type="body" sz="quarter" idx="13" hasCustomPrompt="1"/>
          </p:nvPr>
        </p:nvSpPr>
        <p:spPr>
          <a:xfrm>
            <a:off x="1841679" y="1873957"/>
            <a:ext cx="8885530" cy="2001892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3200" baseline="0"/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Введите ответ.</a:t>
            </a:r>
            <a:endParaRPr lang="ru-RU" noProof="0" dirty="0"/>
          </a:p>
        </p:txBody>
      </p:sp>
      <p:sp>
        <p:nvSpPr>
          <p:cNvPr id="2" name="Прямоугольник 1"/>
          <p:cNvSpPr/>
          <p:nvPr userDrawn="1"/>
        </p:nvSpPr>
        <p:spPr bwMode="invGray">
          <a:xfrm>
            <a:off x="0" y="5749805"/>
            <a:ext cx="12192000" cy="110819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пункт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9109424" y="5900385"/>
            <a:ext cx="2852388" cy="781394"/>
          </a:xfrm>
        </p:spPr>
        <p:txBody>
          <a:bodyPr anchor="ctr">
            <a:noAutofit/>
          </a:bodyPr>
          <a:lstStyle>
            <a:lvl1pPr marL="0" indent="0" algn="r">
              <a:spcBef>
                <a:spcPts val="0"/>
              </a:spcBef>
              <a:buNone/>
              <a:defRPr sz="4800" baseline="0">
                <a:solidFill>
                  <a:schemeClr val="tx1">
                    <a:alpha val="63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err="1" smtClean="0"/>
              <a:t>пункт</a:t>
            </a:r>
            <a:endParaRPr lang="ru-RU" noProof="0" dirty="0"/>
          </a:p>
        </p:txBody>
      </p:sp>
      <p:sp>
        <p:nvSpPr>
          <p:cNvPr id="10" name="Назад к игре">
            <a:hlinkClick r:id="rId2" action="ppaction://hlinksldjump"/>
          </p:cNvPr>
          <p:cNvSpPr/>
          <p:nvPr userDrawn="1"/>
        </p:nvSpPr>
        <p:spPr bwMode="invGray">
          <a:xfrm rot="16200000">
            <a:off x="169030" y="5941115"/>
            <a:ext cx="795528" cy="685800"/>
          </a:xfrm>
          <a:prstGeom prst="triangle">
            <a:avLst/>
          </a:prstGeom>
          <a:solidFill>
            <a:srgbClr val="FFFFFF">
              <a:alpha val="13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Инструкции"/>
          <p:cNvSpPr/>
          <p:nvPr userDrawn="1"/>
        </p:nvSpPr>
        <p:spPr>
          <a:xfrm>
            <a:off x="12307833" y="0"/>
            <a:ext cx="1853339" cy="68580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Введите вместо заполнителей вопросы и ответы. В нижней части можно добавить для каждого вопроса значение в баллах для справки.</a:t>
            </a:r>
          </a:p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 режиме слайд-шоу нажмите значок треугольника, чтобы вернуться к слайду игровой панели. </a:t>
            </a:r>
            <a:endParaRPr lang="ru-RU" sz="1600" b="0" i="0" noProof="0" dirty="0">
              <a:solidFill>
                <a:srgbClr val="7F7F7F"/>
              </a:solidFill>
              <a:latin typeface="Calibri Light"/>
              <a:ea typeface="+mn-ea"/>
              <a:cs typeface="Calibri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 hasCustomPrompt="1"/>
          </p:nvPr>
        </p:nvSpPr>
        <p:spPr>
          <a:xfrm>
            <a:off x="1001068" y="5905185"/>
            <a:ext cx="7969542" cy="781394"/>
          </a:xfrm>
        </p:spPr>
        <p:txBody>
          <a:bodyPr/>
          <a:lstStyle>
            <a:lvl1pPr>
              <a:defRPr>
                <a:solidFill>
                  <a:schemeClr val="tx1">
                    <a:alpha val="63000"/>
                  </a:schemeClr>
                </a:solidFill>
              </a:defRPr>
            </a:lvl1pPr>
          </a:lstStyle>
          <a:p>
            <a:r>
              <a:rPr lang="ru-RU" noProof="0" dirty="0" smtClean="0"/>
              <a:t>Категория 4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960869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атегория 5: разделител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 bwMode="invGray">
          <a:xfrm>
            <a:off x="0" y="3372365"/>
            <a:ext cx="12192000" cy="187488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Заголовок 3"/>
          <p:cNvSpPr>
            <a:spLocks noGrp="1"/>
          </p:cNvSpPr>
          <p:nvPr>
            <p:ph type="title" hasCustomPrompt="1"/>
          </p:nvPr>
        </p:nvSpPr>
        <p:spPr>
          <a:xfrm>
            <a:off x="1133588" y="3522944"/>
            <a:ext cx="10828224" cy="1583628"/>
          </a:xfrm>
        </p:spPr>
        <p:txBody>
          <a:bodyPr>
            <a:normAutofit/>
          </a:bodyPr>
          <a:lstStyle>
            <a:lvl1pPr>
              <a:defRPr sz="5400" baseline="0">
                <a:solidFill>
                  <a:schemeClr val="tx1"/>
                </a:solidFill>
              </a:defRPr>
            </a:lvl1pPr>
          </a:lstStyle>
          <a:p>
            <a:r>
              <a:rPr lang="ru-RU" noProof="0" dirty="0" smtClean="0"/>
              <a:t>Категория </a:t>
            </a:r>
            <a:r>
              <a:rPr lang="en-US" noProof="0" dirty="0" smtClean="0"/>
              <a:t>5</a:t>
            </a:r>
            <a:r>
              <a:rPr lang="ru-RU" noProof="0" dirty="0" smtClean="0"/>
              <a:t>: разделительный слайд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971966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атегория 5: вопрос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В"/>
          <p:cNvSpPr txBox="1"/>
          <p:nvPr userDrawn="1"/>
        </p:nvSpPr>
        <p:spPr>
          <a:xfrm rot="16200000">
            <a:off x="-2011120" y="1990047"/>
            <a:ext cx="5749803" cy="17697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just" defTabSz="914400">
              <a:buNone/>
            </a:pPr>
            <a:r>
              <a:rPr lang="ru-RU" sz="11500" b="0" i="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rbel"/>
                <a:ea typeface="+mn-ea"/>
                <a:cs typeface="Arial"/>
              </a:rPr>
              <a:t>Вопрос</a:t>
            </a:r>
            <a:endParaRPr lang="ru-RU" sz="11500" b="0" i="0" noProof="0" dirty="0">
              <a:solidFill>
                <a:schemeClr val="bg1">
                  <a:lumMod val="85000"/>
                  <a:lumOff val="15000"/>
                </a:schemeClr>
              </a:solidFill>
              <a:latin typeface="Corbel"/>
              <a:ea typeface="+mn-ea"/>
              <a:cs typeface="Arial"/>
            </a:endParaRPr>
          </a:p>
        </p:txBody>
      </p:sp>
      <p:sp>
        <p:nvSpPr>
          <p:cNvPr id="8" name="Вопрос"/>
          <p:cNvSpPr>
            <a:spLocks noGrp="1"/>
          </p:cNvSpPr>
          <p:nvPr>
            <p:ph type="body" sz="quarter" idx="13" hasCustomPrompt="1"/>
          </p:nvPr>
        </p:nvSpPr>
        <p:spPr>
          <a:xfrm>
            <a:off x="1841679" y="1873957"/>
            <a:ext cx="8885530" cy="2001892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3200" baseline="0"/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Введите вопрос здесь.</a:t>
            </a:r>
          </a:p>
        </p:txBody>
      </p:sp>
      <p:sp>
        <p:nvSpPr>
          <p:cNvPr id="2" name="Прямоугольник 1"/>
          <p:cNvSpPr/>
          <p:nvPr userDrawn="1"/>
        </p:nvSpPr>
        <p:spPr bwMode="invGray">
          <a:xfrm>
            <a:off x="0" y="5749805"/>
            <a:ext cx="12192000" cy="110819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пункт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9109425" y="5900384"/>
            <a:ext cx="1897666" cy="781394"/>
          </a:xfrm>
        </p:spPr>
        <p:txBody>
          <a:bodyPr anchor="ctr">
            <a:noAutofit/>
          </a:bodyPr>
          <a:lstStyle>
            <a:lvl1pPr marL="0" indent="0" algn="r">
              <a:spcBef>
                <a:spcPts val="0"/>
              </a:spcBef>
              <a:buNone/>
              <a:defRPr sz="4800" baseline="0">
                <a:solidFill>
                  <a:schemeClr val="tx1">
                    <a:alpha val="63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10" name="Назад к игре">
            <a:hlinkClick r:id="rId2" action="ppaction://hlinksldjump"/>
          </p:cNvPr>
          <p:cNvSpPr/>
          <p:nvPr userDrawn="1"/>
        </p:nvSpPr>
        <p:spPr bwMode="invGray">
          <a:xfrm rot="16200000">
            <a:off x="169030" y="5941115"/>
            <a:ext cx="795528" cy="685800"/>
          </a:xfrm>
          <a:prstGeom prst="triangle">
            <a:avLst/>
          </a:prstGeom>
          <a:solidFill>
            <a:srgbClr val="FFFFFF">
              <a:alpha val="13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Инструкции"/>
          <p:cNvSpPr/>
          <p:nvPr userDrawn="1"/>
        </p:nvSpPr>
        <p:spPr>
          <a:xfrm>
            <a:off x="12307833" y="0"/>
            <a:ext cx="1853339" cy="68580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Введите вместо заполнителей вопросы и ответы. В нижней части можно добавить для каждого вопроса значение в баллах для справки.</a:t>
            </a:r>
          </a:p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 режиме слайд-шоу нажмите значок треугольника, чтобы вернуться к слайду игровой панели. </a:t>
            </a:r>
            <a:endParaRPr lang="ru-RU" sz="1600" b="0" i="0" noProof="0" dirty="0">
              <a:solidFill>
                <a:srgbClr val="7F7F7F"/>
              </a:solidFill>
              <a:latin typeface="Calibri Light"/>
              <a:ea typeface="+mn-ea"/>
              <a:cs typeface="Calibri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 hasCustomPrompt="1"/>
          </p:nvPr>
        </p:nvSpPr>
        <p:spPr>
          <a:xfrm>
            <a:off x="1001068" y="5894272"/>
            <a:ext cx="7969542" cy="781394"/>
          </a:xfrm>
        </p:spPr>
        <p:txBody>
          <a:bodyPr/>
          <a:lstStyle>
            <a:lvl1pPr>
              <a:defRPr>
                <a:solidFill>
                  <a:schemeClr val="tx1">
                    <a:alpha val="63000"/>
                  </a:schemeClr>
                </a:solidFill>
              </a:defRPr>
            </a:lvl1pPr>
          </a:lstStyle>
          <a:p>
            <a:r>
              <a:rPr lang="ru-RU" noProof="0" dirty="0" smtClean="0"/>
              <a:t>Категория 5</a:t>
            </a:r>
            <a:endParaRPr lang="ru-RU" noProof="0" dirty="0"/>
          </a:p>
        </p:txBody>
      </p:sp>
      <p:sp>
        <p:nvSpPr>
          <p:cNvPr id="12" name="Назад к игре">
            <a:hlinkClick r:id="" action="ppaction://hlinkshowjump?jump=nextslide"/>
          </p:cNvPr>
          <p:cNvSpPr/>
          <p:nvPr userDrawn="1"/>
        </p:nvSpPr>
        <p:spPr bwMode="invGray">
          <a:xfrm rot="5400000" flipH="1">
            <a:off x="11220383" y="5941115"/>
            <a:ext cx="795528" cy="685800"/>
          </a:xfrm>
          <a:prstGeom prst="triangle">
            <a:avLst/>
          </a:prstGeom>
          <a:solidFill>
            <a:srgbClr val="FFFFFF">
              <a:alpha val="13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5406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атегория 5: отве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В"/>
          <p:cNvSpPr txBox="1"/>
          <p:nvPr userDrawn="1"/>
        </p:nvSpPr>
        <p:spPr>
          <a:xfrm rot="16200000">
            <a:off x="-2011120" y="1813076"/>
            <a:ext cx="5749803" cy="212365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just" defTabSz="914400">
              <a:buNone/>
            </a:pPr>
            <a:r>
              <a:rPr lang="ru-RU" sz="13800" b="0" i="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rbel"/>
                <a:ea typeface="+mn-ea"/>
                <a:cs typeface="Arial"/>
              </a:rPr>
              <a:t>Ответ</a:t>
            </a:r>
            <a:endParaRPr lang="ru-RU" sz="13800" b="0" i="0" noProof="0" dirty="0">
              <a:solidFill>
                <a:schemeClr val="bg1">
                  <a:lumMod val="85000"/>
                  <a:lumOff val="15000"/>
                </a:schemeClr>
              </a:solidFill>
              <a:latin typeface="Corbel"/>
              <a:ea typeface="+mn-ea"/>
              <a:cs typeface="Arial"/>
            </a:endParaRPr>
          </a:p>
        </p:txBody>
      </p:sp>
      <p:sp>
        <p:nvSpPr>
          <p:cNvPr id="8" name="Вопрос"/>
          <p:cNvSpPr>
            <a:spLocks noGrp="1"/>
          </p:cNvSpPr>
          <p:nvPr>
            <p:ph type="body" sz="quarter" idx="13" hasCustomPrompt="1"/>
          </p:nvPr>
        </p:nvSpPr>
        <p:spPr>
          <a:xfrm>
            <a:off x="1841679" y="1873957"/>
            <a:ext cx="8885530" cy="2001892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3200" baseline="0"/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Введите ответ.</a:t>
            </a:r>
            <a:endParaRPr lang="ru-RU" noProof="0" dirty="0"/>
          </a:p>
        </p:txBody>
      </p:sp>
      <p:sp>
        <p:nvSpPr>
          <p:cNvPr id="2" name="Прямоугольник 1"/>
          <p:cNvSpPr/>
          <p:nvPr userDrawn="1"/>
        </p:nvSpPr>
        <p:spPr bwMode="invGray">
          <a:xfrm>
            <a:off x="0" y="5749805"/>
            <a:ext cx="12192000" cy="110819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пункт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9109424" y="5900385"/>
            <a:ext cx="2852388" cy="781394"/>
          </a:xfrm>
        </p:spPr>
        <p:txBody>
          <a:bodyPr anchor="ctr"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4800" baseline="0">
                <a:solidFill>
                  <a:schemeClr val="tx1">
                    <a:alpha val="63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noProof="0" dirty="0" smtClean="0"/>
              <a:t>пункт</a:t>
            </a:r>
          </a:p>
        </p:txBody>
      </p:sp>
      <p:sp>
        <p:nvSpPr>
          <p:cNvPr id="10" name="Назад к игре">
            <a:hlinkClick r:id="rId2" action="ppaction://hlinksldjump"/>
          </p:cNvPr>
          <p:cNvSpPr/>
          <p:nvPr userDrawn="1"/>
        </p:nvSpPr>
        <p:spPr bwMode="invGray">
          <a:xfrm rot="16200000">
            <a:off x="169030" y="5941115"/>
            <a:ext cx="795528" cy="685800"/>
          </a:xfrm>
          <a:prstGeom prst="triangle">
            <a:avLst/>
          </a:prstGeom>
          <a:solidFill>
            <a:srgbClr val="FFFFFF">
              <a:alpha val="13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Инструкции"/>
          <p:cNvSpPr/>
          <p:nvPr userDrawn="1"/>
        </p:nvSpPr>
        <p:spPr>
          <a:xfrm>
            <a:off x="12307833" y="0"/>
            <a:ext cx="1853339" cy="68580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Введите вместо заполнителей вопросы и ответы. В нижней части можно добавить для каждого вопроса значение в баллах для справки.</a:t>
            </a:r>
          </a:p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 режиме слайд-шоу нажмите значок треугольника, чтобы вернуться к слайду игровой панели. </a:t>
            </a:r>
            <a:endParaRPr lang="ru-RU" sz="1600" b="0" i="0" noProof="0" dirty="0">
              <a:solidFill>
                <a:srgbClr val="7F7F7F"/>
              </a:solidFill>
              <a:latin typeface="Calibri Light"/>
              <a:ea typeface="+mn-ea"/>
              <a:cs typeface="Calibri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 hasCustomPrompt="1"/>
          </p:nvPr>
        </p:nvSpPr>
        <p:spPr>
          <a:xfrm>
            <a:off x="1001068" y="5892364"/>
            <a:ext cx="7969542" cy="781394"/>
          </a:xfrm>
        </p:spPr>
        <p:txBody>
          <a:bodyPr/>
          <a:lstStyle>
            <a:lvl1pPr>
              <a:defRPr>
                <a:solidFill>
                  <a:schemeClr val="tx1">
                    <a:alpha val="63000"/>
                  </a:schemeClr>
                </a:solidFill>
              </a:defRPr>
            </a:lvl1pPr>
          </a:lstStyle>
          <a:p>
            <a:r>
              <a:rPr lang="ru-RU" dirty="0" smtClean="0"/>
              <a:t>Категория</a:t>
            </a:r>
            <a:r>
              <a:rPr lang="ru-RU" noProof="0" dirty="0" smtClean="0"/>
              <a:t> 5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933521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74A04-D6BD-4E70-805F-B926094D014A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DFBDF-5F16-4347-A8DE-54C97EFFAF0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48794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атегория 1: разделител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 bwMode="invGray">
          <a:xfrm>
            <a:off x="0" y="3372365"/>
            <a:ext cx="12192000" cy="187488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Заголовок 3"/>
          <p:cNvSpPr>
            <a:spLocks noGrp="1"/>
          </p:cNvSpPr>
          <p:nvPr>
            <p:ph type="title" hasCustomPrompt="1"/>
          </p:nvPr>
        </p:nvSpPr>
        <p:spPr>
          <a:xfrm>
            <a:off x="1133588" y="3522944"/>
            <a:ext cx="10828224" cy="1583628"/>
          </a:xfrm>
        </p:spPr>
        <p:txBody>
          <a:bodyPr>
            <a:normAutofit/>
          </a:bodyPr>
          <a:lstStyle>
            <a:lvl1pPr>
              <a:defRPr sz="5400" baseline="0">
                <a:solidFill>
                  <a:schemeClr val="tx1"/>
                </a:solidFill>
              </a:defRPr>
            </a:lvl1pPr>
          </a:lstStyle>
          <a:p>
            <a:r>
              <a:rPr lang="ru-RU" noProof="0" dirty="0" smtClean="0"/>
              <a:t>Категория </a:t>
            </a:r>
            <a:r>
              <a:rPr lang="en-US" noProof="0" dirty="0" smtClean="0"/>
              <a:t>1</a:t>
            </a:r>
            <a:r>
              <a:rPr lang="ru-RU" noProof="0" dirty="0" smtClean="0"/>
              <a:t>: разделительный слайд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15712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атегория 1: вопрос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В"/>
          <p:cNvSpPr txBox="1"/>
          <p:nvPr userDrawn="1"/>
        </p:nvSpPr>
        <p:spPr>
          <a:xfrm rot="16200000">
            <a:off x="-2011120" y="1990047"/>
            <a:ext cx="5749803" cy="17697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just" defTabSz="914400">
              <a:buNone/>
            </a:pPr>
            <a:r>
              <a:rPr lang="ru-RU" sz="11500" b="0" i="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rbel"/>
                <a:ea typeface="+mn-ea"/>
                <a:cs typeface="Arial"/>
              </a:rPr>
              <a:t>Вопрос</a:t>
            </a:r>
            <a:endParaRPr lang="ru-RU" sz="11500" b="0" i="0" noProof="0" dirty="0">
              <a:solidFill>
                <a:schemeClr val="bg1">
                  <a:lumMod val="85000"/>
                  <a:lumOff val="15000"/>
                </a:schemeClr>
              </a:solidFill>
              <a:latin typeface="Corbel"/>
              <a:ea typeface="+mn-ea"/>
              <a:cs typeface="Arial"/>
            </a:endParaRPr>
          </a:p>
        </p:txBody>
      </p:sp>
      <p:sp>
        <p:nvSpPr>
          <p:cNvPr id="8" name="Вопрос"/>
          <p:cNvSpPr>
            <a:spLocks noGrp="1"/>
          </p:cNvSpPr>
          <p:nvPr>
            <p:ph type="body" sz="quarter" idx="13" hasCustomPrompt="1"/>
          </p:nvPr>
        </p:nvSpPr>
        <p:spPr>
          <a:xfrm>
            <a:off x="1841679" y="1873957"/>
            <a:ext cx="8885530" cy="2001892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3200" baseline="0"/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Введите вопрос здесь.</a:t>
            </a:r>
          </a:p>
        </p:txBody>
      </p:sp>
      <p:sp>
        <p:nvSpPr>
          <p:cNvPr id="2" name="Прямоугольник 1"/>
          <p:cNvSpPr/>
          <p:nvPr userDrawn="1"/>
        </p:nvSpPr>
        <p:spPr bwMode="invGray">
          <a:xfrm>
            <a:off x="0" y="5749805"/>
            <a:ext cx="12192000" cy="110819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пункт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9109425" y="5900384"/>
            <a:ext cx="1897666" cy="781394"/>
          </a:xfrm>
        </p:spPr>
        <p:txBody>
          <a:bodyPr anchor="ctr">
            <a:noAutofit/>
          </a:bodyPr>
          <a:lstStyle>
            <a:lvl1pPr marL="0" indent="0" algn="r">
              <a:spcBef>
                <a:spcPts val="0"/>
              </a:spcBef>
              <a:buNone/>
              <a:defRPr sz="4800" baseline="0">
                <a:solidFill>
                  <a:schemeClr val="tx1">
                    <a:alpha val="63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10" name="Назад к игре">
            <a:hlinkClick r:id="rId2" action="ppaction://hlinksldjump"/>
          </p:cNvPr>
          <p:cNvSpPr/>
          <p:nvPr userDrawn="1"/>
        </p:nvSpPr>
        <p:spPr bwMode="invGray">
          <a:xfrm rot="16200000">
            <a:off x="169030" y="5941115"/>
            <a:ext cx="795528" cy="685800"/>
          </a:xfrm>
          <a:prstGeom prst="triangle">
            <a:avLst/>
          </a:prstGeom>
          <a:solidFill>
            <a:srgbClr val="FFFFFF">
              <a:alpha val="13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Инструкции"/>
          <p:cNvSpPr/>
          <p:nvPr userDrawn="1"/>
        </p:nvSpPr>
        <p:spPr>
          <a:xfrm>
            <a:off x="12307833" y="0"/>
            <a:ext cx="1853339" cy="68580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Введите вместо заполнителей вопросы и ответы. В нижней части можно добавить для каждого вопроса значение в баллах для справки.</a:t>
            </a:r>
          </a:p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 режиме слайд-шоу нажмите левый треугольник, чтобы вернуться к слайду игровой панели. </a:t>
            </a:r>
            <a:endParaRPr lang="ru-RU" sz="1600" b="0" i="0" noProof="0" dirty="0">
              <a:solidFill>
                <a:srgbClr val="7F7F7F"/>
              </a:solidFill>
              <a:latin typeface="Calibri Light"/>
              <a:ea typeface="+mn-ea"/>
              <a:cs typeface="Calibri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 hasCustomPrompt="1"/>
          </p:nvPr>
        </p:nvSpPr>
        <p:spPr>
          <a:xfrm>
            <a:off x="1001068" y="5913206"/>
            <a:ext cx="7969542" cy="781394"/>
          </a:xfrm>
        </p:spPr>
        <p:txBody>
          <a:bodyPr/>
          <a:lstStyle>
            <a:lvl1pPr>
              <a:defRPr lang="en-US" sz="2400" b="0" i="0" baseline="0" smtClean="0">
                <a:solidFill>
                  <a:schemeClr val="tx1"/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ru-RU" noProof="0" dirty="0" smtClean="0"/>
              <a:t>Категория 1</a:t>
            </a:r>
            <a:endParaRPr lang="ru-RU" noProof="0" dirty="0"/>
          </a:p>
        </p:txBody>
      </p:sp>
      <p:sp>
        <p:nvSpPr>
          <p:cNvPr id="14" name="Назад к игре">
            <a:hlinkClick r:id="" action="ppaction://hlinkshowjump?jump=nextslide"/>
          </p:cNvPr>
          <p:cNvSpPr/>
          <p:nvPr userDrawn="1"/>
        </p:nvSpPr>
        <p:spPr bwMode="invGray">
          <a:xfrm rot="5400000" flipH="1">
            <a:off x="11220383" y="5941115"/>
            <a:ext cx="795528" cy="685800"/>
          </a:xfrm>
          <a:prstGeom prst="triangle">
            <a:avLst/>
          </a:prstGeom>
          <a:solidFill>
            <a:srgbClr val="FFFFFF">
              <a:alpha val="13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8229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атегория 1: отве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В"/>
          <p:cNvSpPr txBox="1"/>
          <p:nvPr userDrawn="1"/>
        </p:nvSpPr>
        <p:spPr>
          <a:xfrm rot="16200000">
            <a:off x="-2011120" y="1813076"/>
            <a:ext cx="5749803" cy="212365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just" defTabSz="914400">
              <a:buNone/>
            </a:pPr>
            <a:r>
              <a:rPr lang="ru-RU" sz="13800" b="0" i="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rbel"/>
                <a:ea typeface="+mn-ea"/>
                <a:cs typeface="Arial"/>
              </a:rPr>
              <a:t>Ответ</a:t>
            </a:r>
            <a:endParaRPr lang="ru-RU" sz="13800" b="0" i="0" noProof="0" dirty="0">
              <a:solidFill>
                <a:schemeClr val="bg1">
                  <a:lumMod val="85000"/>
                  <a:lumOff val="15000"/>
                </a:schemeClr>
              </a:solidFill>
              <a:latin typeface="Corbel"/>
              <a:ea typeface="+mn-ea"/>
              <a:cs typeface="Arial"/>
            </a:endParaRPr>
          </a:p>
        </p:txBody>
      </p:sp>
      <p:sp>
        <p:nvSpPr>
          <p:cNvPr id="8" name="Вопрос"/>
          <p:cNvSpPr>
            <a:spLocks noGrp="1"/>
          </p:cNvSpPr>
          <p:nvPr>
            <p:ph type="body" sz="quarter" idx="13" hasCustomPrompt="1"/>
          </p:nvPr>
        </p:nvSpPr>
        <p:spPr>
          <a:xfrm>
            <a:off x="1841679" y="1873957"/>
            <a:ext cx="8885530" cy="2001892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3200" baseline="0"/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Введите ответ.</a:t>
            </a:r>
            <a:endParaRPr lang="ru-RU" noProof="0" dirty="0"/>
          </a:p>
        </p:txBody>
      </p:sp>
      <p:sp>
        <p:nvSpPr>
          <p:cNvPr id="2" name="Прямоугольник 1"/>
          <p:cNvSpPr/>
          <p:nvPr userDrawn="1"/>
        </p:nvSpPr>
        <p:spPr bwMode="invGray">
          <a:xfrm>
            <a:off x="0" y="5749805"/>
            <a:ext cx="12192000" cy="110819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пункт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9109424" y="5900385"/>
            <a:ext cx="2852388" cy="781394"/>
          </a:xfrm>
        </p:spPr>
        <p:txBody>
          <a:bodyPr anchor="ctr"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4800" baseline="0">
                <a:solidFill>
                  <a:schemeClr val="tx1">
                    <a:alpha val="63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noProof="0" dirty="0" smtClean="0"/>
              <a:t>пункт</a:t>
            </a:r>
          </a:p>
        </p:txBody>
      </p:sp>
      <p:sp>
        <p:nvSpPr>
          <p:cNvPr id="10" name="Назад к игре">
            <a:hlinkClick r:id="rId2" action="ppaction://hlinksldjump"/>
          </p:cNvPr>
          <p:cNvSpPr/>
          <p:nvPr userDrawn="1"/>
        </p:nvSpPr>
        <p:spPr bwMode="invGray">
          <a:xfrm rot="16200000">
            <a:off x="169030" y="5941115"/>
            <a:ext cx="795528" cy="685800"/>
          </a:xfrm>
          <a:prstGeom prst="triangle">
            <a:avLst/>
          </a:prstGeom>
          <a:solidFill>
            <a:srgbClr val="FFFFFF">
              <a:alpha val="13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Инструкции"/>
          <p:cNvSpPr/>
          <p:nvPr userDrawn="1"/>
        </p:nvSpPr>
        <p:spPr>
          <a:xfrm>
            <a:off x="12307833" y="0"/>
            <a:ext cx="1853339" cy="68580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Введите вместо заполнителей вопросы и ответы. В нижней части можно добавить для каждого вопроса значение в баллах для справки.</a:t>
            </a:r>
          </a:p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 режиме слайд-шоу нажмите значок треугольника, чтобы вернуться к слайду игровой панели. </a:t>
            </a:r>
            <a:endParaRPr lang="ru-RU" sz="1600" b="0" i="0" noProof="0" dirty="0">
              <a:solidFill>
                <a:srgbClr val="7F7F7F"/>
              </a:solidFill>
              <a:latin typeface="Calibri Light"/>
              <a:ea typeface="+mn-ea"/>
              <a:cs typeface="Calibri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 hasCustomPrompt="1"/>
          </p:nvPr>
        </p:nvSpPr>
        <p:spPr>
          <a:xfrm>
            <a:off x="1001068" y="5908406"/>
            <a:ext cx="7969542" cy="781394"/>
          </a:xfrm>
        </p:spPr>
        <p:txBody>
          <a:bodyPr/>
          <a:lstStyle>
            <a:lvl1pPr>
              <a:defRPr lang="ru-RU" sz="2400" b="0" i="0" baseline="0" noProof="0" smtClean="0">
                <a:solidFill>
                  <a:schemeClr val="tx1"/>
                </a:solidFill>
              </a:defRPr>
            </a:lvl1pPr>
          </a:lstStyle>
          <a:p>
            <a:r>
              <a:rPr lang="ru-RU" noProof="0" dirty="0" smtClean="0"/>
              <a:t>Категория 1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319601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атегория 2: разделител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 bwMode="invGray">
          <a:xfrm>
            <a:off x="0" y="3372365"/>
            <a:ext cx="12192000" cy="187488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Заголовок 3"/>
          <p:cNvSpPr>
            <a:spLocks noGrp="1"/>
          </p:cNvSpPr>
          <p:nvPr>
            <p:ph type="title" hasCustomPrompt="1"/>
          </p:nvPr>
        </p:nvSpPr>
        <p:spPr>
          <a:xfrm>
            <a:off x="1133588" y="3522944"/>
            <a:ext cx="10828224" cy="1583628"/>
          </a:xfrm>
        </p:spPr>
        <p:txBody>
          <a:bodyPr>
            <a:normAutofit/>
          </a:bodyPr>
          <a:lstStyle>
            <a:lvl1pPr>
              <a:defRPr sz="5400" baseline="0">
                <a:solidFill>
                  <a:schemeClr val="tx1"/>
                </a:solidFill>
              </a:defRPr>
            </a:lvl1pPr>
          </a:lstStyle>
          <a:p>
            <a:r>
              <a:rPr lang="ru-RU" noProof="0" dirty="0" smtClean="0"/>
              <a:t>Категория 2: разделительный слайд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317110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атегория 2: вопрос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В"/>
          <p:cNvSpPr txBox="1"/>
          <p:nvPr userDrawn="1"/>
        </p:nvSpPr>
        <p:spPr>
          <a:xfrm rot="16200000">
            <a:off x="-2011120" y="1990047"/>
            <a:ext cx="5749803" cy="17697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just" defTabSz="914400">
              <a:buNone/>
            </a:pPr>
            <a:r>
              <a:rPr lang="ru-RU" sz="11500" b="0" i="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rbel"/>
                <a:ea typeface="+mn-ea"/>
                <a:cs typeface="Arial"/>
              </a:rPr>
              <a:t>Вопрос</a:t>
            </a:r>
            <a:endParaRPr lang="ru-RU" sz="11500" b="0" i="0" noProof="0" dirty="0">
              <a:solidFill>
                <a:schemeClr val="bg1">
                  <a:lumMod val="85000"/>
                  <a:lumOff val="15000"/>
                </a:schemeClr>
              </a:solidFill>
              <a:latin typeface="Corbel"/>
              <a:ea typeface="+mn-ea"/>
              <a:cs typeface="Arial"/>
            </a:endParaRPr>
          </a:p>
        </p:txBody>
      </p:sp>
      <p:sp>
        <p:nvSpPr>
          <p:cNvPr id="8" name="Вопрос"/>
          <p:cNvSpPr>
            <a:spLocks noGrp="1"/>
          </p:cNvSpPr>
          <p:nvPr>
            <p:ph type="body" sz="quarter" idx="13" hasCustomPrompt="1"/>
          </p:nvPr>
        </p:nvSpPr>
        <p:spPr>
          <a:xfrm>
            <a:off x="1841679" y="1873957"/>
            <a:ext cx="8885530" cy="2001892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3200" baseline="0"/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Введите вопрос здесь.</a:t>
            </a:r>
          </a:p>
        </p:txBody>
      </p:sp>
      <p:sp>
        <p:nvSpPr>
          <p:cNvPr id="2" name="Прямоугольник 1"/>
          <p:cNvSpPr/>
          <p:nvPr userDrawn="1"/>
        </p:nvSpPr>
        <p:spPr bwMode="invGray">
          <a:xfrm>
            <a:off x="0" y="5749805"/>
            <a:ext cx="12192000" cy="110819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пункт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9109425" y="5900384"/>
            <a:ext cx="1897666" cy="781394"/>
          </a:xfrm>
        </p:spPr>
        <p:txBody>
          <a:bodyPr anchor="ctr">
            <a:noAutofit/>
          </a:bodyPr>
          <a:lstStyle>
            <a:lvl1pPr marL="0" indent="0" algn="r">
              <a:spcBef>
                <a:spcPts val="0"/>
              </a:spcBef>
              <a:buNone/>
              <a:defRPr sz="4800" baseline="0">
                <a:solidFill>
                  <a:schemeClr val="tx1">
                    <a:alpha val="63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err="1" smtClean="0"/>
              <a:t>пункт</a:t>
            </a:r>
            <a:endParaRPr lang="ru-RU" noProof="0" dirty="0"/>
          </a:p>
        </p:txBody>
      </p:sp>
      <p:sp>
        <p:nvSpPr>
          <p:cNvPr id="10" name="Назад к игре">
            <a:hlinkClick r:id="rId2" action="ppaction://hlinksldjump"/>
          </p:cNvPr>
          <p:cNvSpPr/>
          <p:nvPr userDrawn="1"/>
        </p:nvSpPr>
        <p:spPr bwMode="invGray">
          <a:xfrm rot="16200000">
            <a:off x="169030" y="5941115"/>
            <a:ext cx="795528" cy="685800"/>
          </a:xfrm>
          <a:prstGeom prst="triangle">
            <a:avLst/>
          </a:prstGeom>
          <a:solidFill>
            <a:srgbClr val="FFFFFF">
              <a:alpha val="13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Инструкции"/>
          <p:cNvSpPr/>
          <p:nvPr userDrawn="1"/>
        </p:nvSpPr>
        <p:spPr>
          <a:xfrm>
            <a:off x="12307833" y="0"/>
            <a:ext cx="1853339" cy="68580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Введите вместо заполнителей вопросы и ответы. В нижней части можно добавить для каждого вопроса значение в баллах для справки.</a:t>
            </a:r>
          </a:p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 режиме слайд-шоу нажмите значок треугольника, чтобы вернуться к слайду игровой панели. </a:t>
            </a:r>
            <a:endParaRPr lang="ru-RU" sz="1600" b="0" i="0" noProof="0" dirty="0">
              <a:solidFill>
                <a:srgbClr val="7F7F7F"/>
              </a:solidFill>
              <a:latin typeface="Calibri Light"/>
              <a:ea typeface="+mn-ea"/>
              <a:cs typeface="Calibri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 hasCustomPrompt="1"/>
          </p:nvPr>
        </p:nvSpPr>
        <p:spPr>
          <a:xfrm>
            <a:off x="1001068" y="5886251"/>
            <a:ext cx="7969542" cy="781394"/>
          </a:xfrm>
        </p:spPr>
        <p:txBody>
          <a:bodyPr/>
          <a:lstStyle>
            <a:lvl1pPr>
              <a:defRPr>
                <a:solidFill>
                  <a:schemeClr val="tx1">
                    <a:alpha val="63000"/>
                  </a:schemeClr>
                </a:solidFill>
              </a:defRPr>
            </a:lvl1pPr>
          </a:lstStyle>
          <a:p>
            <a:r>
              <a:rPr lang="ru-RU" noProof="0" dirty="0" smtClean="0"/>
              <a:t>Категория 2</a:t>
            </a:r>
            <a:endParaRPr lang="ru-RU" noProof="0" dirty="0"/>
          </a:p>
        </p:txBody>
      </p:sp>
      <p:sp>
        <p:nvSpPr>
          <p:cNvPr id="12" name="Назад к игре">
            <a:hlinkClick r:id="" action="ppaction://hlinkshowjump?jump=nextslide"/>
          </p:cNvPr>
          <p:cNvSpPr/>
          <p:nvPr userDrawn="1"/>
        </p:nvSpPr>
        <p:spPr bwMode="invGray">
          <a:xfrm rot="5400000" flipH="1">
            <a:off x="11220383" y="5941115"/>
            <a:ext cx="795528" cy="685800"/>
          </a:xfrm>
          <a:prstGeom prst="triangle">
            <a:avLst/>
          </a:prstGeom>
          <a:solidFill>
            <a:srgbClr val="FFFFFF">
              <a:alpha val="13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7391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атегория 2: отве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В"/>
          <p:cNvSpPr txBox="1"/>
          <p:nvPr userDrawn="1"/>
        </p:nvSpPr>
        <p:spPr>
          <a:xfrm rot="16200000">
            <a:off x="-2011120" y="1813076"/>
            <a:ext cx="5749803" cy="212365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just" defTabSz="914400">
              <a:buNone/>
            </a:pPr>
            <a:r>
              <a:rPr lang="ru-RU" sz="13800" b="0" i="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rbel"/>
                <a:ea typeface="+mn-ea"/>
                <a:cs typeface="Arial"/>
              </a:rPr>
              <a:t>Ответ</a:t>
            </a:r>
            <a:endParaRPr lang="ru-RU" sz="13800" b="0" i="0" noProof="0" dirty="0">
              <a:solidFill>
                <a:schemeClr val="bg1">
                  <a:lumMod val="85000"/>
                  <a:lumOff val="15000"/>
                </a:schemeClr>
              </a:solidFill>
              <a:latin typeface="Corbel"/>
              <a:ea typeface="+mn-ea"/>
              <a:cs typeface="Arial"/>
            </a:endParaRPr>
          </a:p>
        </p:txBody>
      </p:sp>
      <p:sp>
        <p:nvSpPr>
          <p:cNvPr id="8" name="Вопрос"/>
          <p:cNvSpPr>
            <a:spLocks noGrp="1"/>
          </p:cNvSpPr>
          <p:nvPr>
            <p:ph type="body" sz="quarter" idx="13" hasCustomPrompt="1"/>
          </p:nvPr>
        </p:nvSpPr>
        <p:spPr>
          <a:xfrm>
            <a:off x="1841679" y="1873957"/>
            <a:ext cx="8885530" cy="2001892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3200" baseline="0"/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Введите ответ.</a:t>
            </a:r>
            <a:endParaRPr lang="ru-RU" noProof="0" dirty="0"/>
          </a:p>
        </p:txBody>
      </p:sp>
      <p:sp>
        <p:nvSpPr>
          <p:cNvPr id="2" name="Прямоугольник 1"/>
          <p:cNvSpPr/>
          <p:nvPr userDrawn="1"/>
        </p:nvSpPr>
        <p:spPr bwMode="invGray">
          <a:xfrm>
            <a:off x="0" y="5749805"/>
            <a:ext cx="12192000" cy="110819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пункт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9109424" y="5900385"/>
            <a:ext cx="2852388" cy="781394"/>
          </a:xfrm>
        </p:spPr>
        <p:txBody>
          <a:bodyPr anchor="ctr">
            <a:noAutofit/>
          </a:bodyPr>
          <a:lstStyle>
            <a:lvl1pPr marL="0" indent="0" algn="r">
              <a:spcBef>
                <a:spcPts val="0"/>
              </a:spcBef>
              <a:buNone/>
              <a:defRPr sz="4800" baseline="0">
                <a:solidFill>
                  <a:schemeClr val="tx1">
                    <a:alpha val="63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err="1" smtClean="0"/>
              <a:t>пункт</a:t>
            </a:r>
            <a:endParaRPr lang="ru-RU" noProof="0" dirty="0"/>
          </a:p>
        </p:txBody>
      </p:sp>
      <p:sp>
        <p:nvSpPr>
          <p:cNvPr id="10" name="Назад к игре">
            <a:hlinkClick r:id="rId2" action="ppaction://hlinksldjump"/>
          </p:cNvPr>
          <p:cNvSpPr/>
          <p:nvPr userDrawn="1"/>
        </p:nvSpPr>
        <p:spPr bwMode="invGray">
          <a:xfrm rot="16200000">
            <a:off x="169030" y="5941115"/>
            <a:ext cx="795528" cy="685800"/>
          </a:xfrm>
          <a:prstGeom prst="triangle">
            <a:avLst/>
          </a:prstGeom>
          <a:solidFill>
            <a:srgbClr val="FFFFFF">
              <a:alpha val="13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Инструкции"/>
          <p:cNvSpPr/>
          <p:nvPr userDrawn="1"/>
        </p:nvSpPr>
        <p:spPr>
          <a:xfrm>
            <a:off x="12307833" y="0"/>
            <a:ext cx="1853339" cy="68580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Введите вместо заполнителей вопросы и ответы. В нижней части можно добавить для каждого вопроса значение в баллах для справки.</a:t>
            </a:r>
          </a:p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 режиме слайд-шоу нажмите значок треугольника, чтобы вернуться к слайду игровой панели. </a:t>
            </a:r>
            <a:endParaRPr lang="ru-RU" sz="1600" b="0" i="0" noProof="0" dirty="0">
              <a:solidFill>
                <a:srgbClr val="7F7F7F"/>
              </a:solidFill>
              <a:latin typeface="Calibri Light"/>
              <a:ea typeface="+mn-ea"/>
              <a:cs typeface="Calibri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 hasCustomPrompt="1"/>
          </p:nvPr>
        </p:nvSpPr>
        <p:spPr>
          <a:xfrm>
            <a:off x="1001068" y="5884343"/>
            <a:ext cx="7969542" cy="781394"/>
          </a:xfrm>
        </p:spPr>
        <p:txBody>
          <a:bodyPr/>
          <a:lstStyle>
            <a:lvl1pPr>
              <a:defRPr>
                <a:solidFill>
                  <a:schemeClr val="tx1">
                    <a:alpha val="63000"/>
                  </a:schemeClr>
                </a:solidFill>
              </a:defRPr>
            </a:lvl1pPr>
          </a:lstStyle>
          <a:p>
            <a:r>
              <a:rPr lang="ru-RU" noProof="0" dirty="0" smtClean="0"/>
              <a:t>Категория 2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503755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атегория 3: разделител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 bwMode="invGray">
          <a:xfrm>
            <a:off x="0" y="3372365"/>
            <a:ext cx="12192000" cy="187488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Заголовок 3"/>
          <p:cNvSpPr>
            <a:spLocks noGrp="1"/>
          </p:cNvSpPr>
          <p:nvPr>
            <p:ph type="title" hasCustomPrompt="1"/>
          </p:nvPr>
        </p:nvSpPr>
        <p:spPr>
          <a:xfrm>
            <a:off x="1133588" y="3522944"/>
            <a:ext cx="10828224" cy="1583628"/>
          </a:xfrm>
        </p:spPr>
        <p:txBody>
          <a:bodyPr>
            <a:normAutofit/>
          </a:bodyPr>
          <a:lstStyle>
            <a:lvl1pPr>
              <a:defRPr sz="5400" baseline="0">
                <a:solidFill>
                  <a:schemeClr val="tx1"/>
                </a:solidFill>
              </a:defRPr>
            </a:lvl1pPr>
          </a:lstStyle>
          <a:p>
            <a:r>
              <a:rPr lang="ru-RU" noProof="0" dirty="0" smtClean="0"/>
              <a:t>Категория </a:t>
            </a:r>
            <a:r>
              <a:rPr lang="en-US" noProof="0" dirty="0" smtClean="0"/>
              <a:t>3</a:t>
            </a:r>
            <a:r>
              <a:rPr lang="ru-RU" noProof="0" dirty="0" smtClean="0"/>
              <a:t>: разделительный слайд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015985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атегория 3: вопрос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В"/>
          <p:cNvSpPr txBox="1"/>
          <p:nvPr userDrawn="1"/>
        </p:nvSpPr>
        <p:spPr>
          <a:xfrm rot="16200000">
            <a:off x="-2011120" y="1990047"/>
            <a:ext cx="5749803" cy="17697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just" defTabSz="914400">
              <a:buNone/>
            </a:pPr>
            <a:r>
              <a:rPr lang="ru-RU" sz="11500" b="0" i="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rbel"/>
                <a:ea typeface="+mn-ea"/>
                <a:cs typeface="Arial"/>
              </a:rPr>
              <a:t>Вопрос</a:t>
            </a:r>
            <a:endParaRPr lang="ru-RU" sz="11500" b="0" i="0" noProof="0" dirty="0">
              <a:solidFill>
                <a:schemeClr val="bg1">
                  <a:lumMod val="85000"/>
                  <a:lumOff val="15000"/>
                </a:schemeClr>
              </a:solidFill>
              <a:latin typeface="Corbel"/>
              <a:ea typeface="+mn-ea"/>
              <a:cs typeface="Arial"/>
            </a:endParaRPr>
          </a:p>
        </p:txBody>
      </p:sp>
      <p:sp>
        <p:nvSpPr>
          <p:cNvPr id="8" name="Вопрос"/>
          <p:cNvSpPr>
            <a:spLocks noGrp="1"/>
          </p:cNvSpPr>
          <p:nvPr>
            <p:ph type="body" sz="quarter" idx="13" hasCustomPrompt="1"/>
          </p:nvPr>
        </p:nvSpPr>
        <p:spPr>
          <a:xfrm>
            <a:off x="1841679" y="1873957"/>
            <a:ext cx="8885530" cy="2001892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3200" baseline="0"/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Введите вопрос здесь.</a:t>
            </a:r>
          </a:p>
        </p:txBody>
      </p:sp>
      <p:sp>
        <p:nvSpPr>
          <p:cNvPr id="2" name="Прямоугольник 1"/>
          <p:cNvSpPr/>
          <p:nvPr userDrawn="1"/>
        </p:nvSpPr>
        <p:spPr bwMode="invGray">
          <a:xfrm>
            <a:off x="0" y="5749805"/>
            <a:ext cx="12192000" cy="110819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пункт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9109425" y="5900384"/>
            <a:ext cx="1897666" cy="781394"/>
          </a:xfrm>
        </p:spPr>
        <p:txBody>
          <a:bodyPr anchor="ctr">
            <a:noAutofit/>
          </a:bodyPr>
          <a:lstStyle>
            <a:lvl1pPr marL="0" indent="0" algn="r">
              <a:spcBef>
                <a:spcPts val="0"/>
              </a:spcBef>
              <a:buNone/>
              <a:defRPr sz="4800" baseline="0">
                <a:solidFill>
                  <a:schemeClr val="tx1">
                    <a:alpha val="63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err="1" smtClean="0"/>
              <a:t>пункт</a:t>
            </a:r>
            <a:endParaRPr lang="ru-RU" noProof="0" dirty="0"/>
          </a:p>
        </p:txBody>
      </p:sp>
      <p:sp>
        <p:nvSpPr>
          <p:cNvPr id="10" name="Назад к игре">
            <a:hlinkClick r:id="rId2" action="ppaction://hlinksldjump"/>
          </p:cNvPr>
          <p:cNvSpPr/>
          <p:nvPr userDrawn="1"/>
        </p:nvSpPr>
        <p:spPr bwMode="invGray">
          <a:xfrm rot="16200000">
            <a:off x="169030" y="5941115"/>
            <a:ext cx="795528" cy="685800"/>
          </a:xfrm>
          <a:prstGeom prst="triangle">
            <a:avLst/>
          </a:prstGeom>
          <a:solidFill>
            <a:srgbClr val="FFFFFF">
              <a:alpha val="13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Инструкции"/>
          <p:cNvSpPr/>
          <p:nvPr userDrawn="1"/>
        </p:nvSpPr>
        <p:spPr>
          <a:xfrm>
            <a:off x="12307833" y="0"/>
            <a:ext cx="1853339" cy="68580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Введите вместо заполнителей вопросы и ответы. В нижней части можно добавить для каждого вопроса значение в баллах для справки.</a:t>
            </a:r>
          </a:p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 режиме слайд-шоу нажмите значок треугольника, чтобы вернуться к слайду игровой панели. </a:t>
            </a:r>
            <a:endParaRPr lang="ru-RU" sz="1600" b="0" i="0" noProof="0" dirty="0">
              <a:solidFill>
                <a:srgbClr val="7F7F7F"/>
              </a:solidFill>
              <a:latin typeface="Calibri Light"/>
              <a:ea typeface="+mn-ea"/>
              <a:cs typeface="Calibri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 hasCustomPrompt="1"/>
          </p:nvPr>
        </p:nvSpPr>
        <p:spPr>
          <a:xfrm>
            <a:off x="1001068" y="5893318"/>
            <a:ext cx="7969542" cy="781394"/>
          </a:xfrm>
        </p:spPr>
        <p:txBody>
          <a:bodyPr/>
          <a:lstStyle>
            <a:lvl1pPr>
              <a:defRPr>
                <a:solidFill>
                  <a:schemeClr val="tx1">
                    <a:alpha val="63000"/>
                  </a:schemeClr>
                </a:solidFill>
              </a:defRPr>
            </a:lvl1pPr>
          </a:lstStyle>
          <a:p>
            <a:r>
              <a:rPr lang="ru-RU" noProof="0" dirty="0" smtClean="0"/>
              <a:t>Категория 3</a:t>
            </a:r>
            <a:endParaRPr lang="ru-RU" noProof="0" dirty="0"/>
          </a:p>
        </p:txBody>
      </p:sp>
      <p:sp>
        <p:nvSpPr>
          <p:cNvPr id="12" name="Назад к игре">
            <a:hlinkClick r:id="" action="ppaction://hlinkshowjump?jump=nextslide"/>
          </p:cNvPr>
          <p:cNvSpPr/>
          <p:nvPr userDrawn="1"/>
        </p:nvSpPr>
        <p:spPr bwMode="invGray">
          <a:xfrm rot="5400000" flipH="1">
            <a:off x="11220383" y="5941115"/>
            <a:ext cx="795528" cy="685800"/>
          </a:xfrm>
          <a:prstGeom prst="triangle">
            <a:avLst/>
          </a:prstGeom>
          <a:solidFill>
            <a:srgbClr val="FFFFFF">
              <a:alpha val="13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962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1068" y="4959479"/>
            <a:ext cx="7969542" cy="7813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noProof="0" dirty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01068" y="884720"/>
            <a:ext cx="10220212" cy="40747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dirty="0" smtClean="0"/>
              <a:t>Образец текста</a:t>
            </a:r>
          </a:p>
          <a:p>
            <a:pPr lvl="1"/>
            <a:r>
              <a:rPr lang="ru-RU" noProof="0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 уровень</a:t>
            </a:r>
          </a:p>
          <a:p>
            <a:pPr lvl="3"/>
            <a:r>
              <a:rPr lang="ru-RU" noProof="0" dirty="0" smtClean="0"/>
              <a:t>Четвертый уровень</a:t>
            </a:r>
          </a:p>
          <a:p>
            <a:pPr lvl="4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31A184-F35B-4AFC-AC27-402630BF31EA}" type="datetimeFigureOut">
              <a:rPr lang="ru-RU" noProof="0" smtClean="0"/>
              <a:pPr/>
              <a:t>25.09.2022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BD9D6C-B21A-4AFF-BD71-9CA00C1F4281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427597143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55" r:id="rId1"/>
    <p:sldLayoutId id="2147483659" r:id="rId2"/>
    <p:sldLayoutId id="2147483666" r:id="rId3"/>
    <p:sldLayoutId id="2147483668" r:id="rId4"/>
    <p:sldLayoutId id="2147483662" r:id="rId5"/>
    <p:sldLayoutId id="2147483669" r:id="rId6"/>
    <p:sldLayoutId id="2147483670" r:id="rId7"/>
    <p:sldLayoutId id="2147483663" r:id="rId8"/>
    <p:sldLayoutId id="2147483671" r:id="rId9"/>
    <p:sldLayoutId id="2147483672" r:id="rId10"/>
    <p:sldLayoutId id="2147483664" r:id="rId11"/>
    <p:sldLayoutId id="2147483673" r:id="rId12"/>
    <p:sldLayoutId id="2147483674" r:id="rId13"/>
    <p:sldLayoutId id="2147483665" r:id="rId14"/>
    <p:sldLayoutId id="2147483675" r:id="rId15"/>
    <p:sldLayoutId id="2147483676" r:id="rId16"/>
    <p:sldLayoutId id="2147483677" r:id="rId17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13" Type="http://schemas.openxmlformats.org/officeDocument/2006/relationships/slide" Target="slide29.xml"/><Relationship Id="rId18" Type="http://schemas.openxmlformats.org/officeDocument/2006/relationships/slide" Target="slide40.xml"/><Relationship Id="rId26" Type="http://schemas.openxmlformats.org/officeDocument/2006/relationships/slide" Target="slide57.xml"/><Relationship Id="rId3" Type="http://schemas.openxmlformats.org/officeDocument/2006/relationships/slide" Target="slide7.xml"/><Relationship Id="rId21" Type="http://schemas.openxmlformats.org/officeDocument/2006/relationships/slide" Target="slide46.xml"/><Relationship Id="rId7" Type="http://schemas.openxmlformats.org/officeDocument/2006/relationships/slide" Target="slide16.xml"/><Relationship Id="rId12" Type="http://schemas.openxmlformats.org/officeDocument/2006/relationships/slide" Target="slide27.xml"/><Relationship Id="rId17" Type="http://schemas.openxmlformats.org/officeDocument/2006/relationships/slide" Target="slide38.xml"/><Relationship Id="rId25" Type="http://schemas.openxmlformats.org/officeDocument/2006/relationships/slide" Target="slide55.xml"/><Relationship Id="rId2" Type="http://schemas.openxmlformats.org/officeDocument/2006/relationships/slide" Target="slide5.xml"/><Relationship Id="rId16" Type="http://schemas.openxmlformats.org/officeDocument/2006/relationships/slide" Target="slide35.xml"/><Relationship Id="rId20" Type="http://schemas.openxmlformats.org/officeDocument/2006/relationships/slide" Target="slide44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3.xml"/><Relationship Id="rId11" Type="http://schemas.openxmlformats.org/officeDocument/2006/relationships/slide" Target="slide24.xml"/><Relationship Id="rId24" Type="http://schemas.openxmlformats.org/officeDocument/2006/relationships/slide" Target="slide53.xml"/><Relationship Id="rId5" Type="http://schemas.openxmlformats.org/officeDocument/2006/relationships/slide" Target="slide11.xml"/><Relationship Id="rId15" Type="http://schemas.openxmlformats.org/officeDocument/2006/relationships/slide" Target="slide33.xml"/><Relationship Id="rId23" Type="http://schemas.openxmlformats.org/officeDocument/2006/relationships/slide" Target="slide51.xml"/><Relationship Id="rId10" Type="http://schemas.openxmlformats.org/officeDocument/2006/relationships/slide" Target="slide22.xml"/><Relationship Id="rId19" Type="http://schemas.openxmlformats.org/officeDocument/2006/relationships/slide" Target="slide42.xml"/><Relationship Id="rId4" Type="http://schemas.openxmlformats.org/officeDocument/2006/relationships/slide" Target="slide9.xml"/><Relationship Id="rId9" Type="http://schemas.openxmlformats.org/officeDocument/2006/relationships/slide" Target="slide20.xml"/><Relationship Id="rId14" Type="http://schemas.openxmlformats.org/officeDocument/2006/relationships/slide" Target="slide31.xml"/><Relationship Id="rId22" Type="http://schemas.openxmlformats.org/officeDocument/2006/relationships/slide" Target="slide49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5" Type="http://schemas.openxmlformats.org/officeDocument/2006/relationships/image" Target="../media/image16.gi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0914" y="4891314"/>
            <a:ext cx="11569925" cy="196668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Викторина </a:t>
            </a:r>
            <a:b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«Знатоки безопасного поведения» 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555794" y="5634335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endParaRPr lang="ru-RU" sz="2400" dirty="0" smtClean="0">
              <a:latin typeface="+mj-lt"/>
            </a:endParaRPr>
          </a:p>
        </p:txBody>
      </p:sp>
      <p:pic>
        <p:nvPicPr>
          <p:cNvPr id="4" name="Picture 3" descr="C:\Documents and Settings\Admin\Рабочий стол\photo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22058" y="275772"/>
            <a:ext cx="3291840" cy="4751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Денис Майданов — Гимн МЧС (www.lightaudio.ru)(1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061029" y="145868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140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601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1928764" y="406400"/>
            <a:ext cx="9203692" cy="4789713"/>
          </a:xfrm>
        </p:spPr>
        <p:txBody>
          <a:bodyPr/>
          <a:lstStyle/>
          <a:p>
            <a:pPr algn="ctr">
              <a:spcBef>
                <a:spcPts val="1000"/>
              </a:spcBef>
            </a:pPr>
            <a:r>
              <a:rPr lang="ru-RU" sz="40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Фонариком.</a:t>
            </a:r>
            <a:endParaRPr lang="ru-RU" sz="40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30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spcBef>
                <a:spcPts val="1"/>
              </a:spcBef>
            </a:pPr>
            <a:r>
              <a:rPr lang="ru-RU" sz="3200" b="1" dirty="0" smtClean="0"/>
              <a:t>Вопрос-ответ</a:t>
            </a:r>
            <a:endParaRPr lang="ru-RU" sz="3200" b="1" i="0" dirty="0">
              <a:solidFill>
                <a:schemeClr val="tx1"/>
              </a:solidFill>
              <a:latin typeface="Calibri Light"/>
            </a:endParaRPr>
          </a:p>
        </p:txBody>
      </p:sp>
      <p:pic>
        <p:nvPicPr>
          <p:cNvPr id="1026" name="Picture 2" descr="C:\Users\админ\Desktop\2eeedd643c9553a4ea1672388a935c7d_w200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9685" y="1959428"/>
            <a:ext cx="2799443" cy="279944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00617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>
              <a:spcBef>
                <a:spcPts val="1000"/>
              </a:spcBef>
            </a:pPr>
            <a:r>
              <a:rPr lang="ru-RU" sz="3600" dirty="0" smtClean="0"/>
              <a:t>Как называется профессия людей, борющихся с огнем? </a:t>
            </a:r>
            <a:endParaRPr lang="ru-RU" sz="3600" dirty="0"/>
          </a:p>
          <a:p>
            <a:pPr marL="0" indent="0" algn="l" defTabSz="914400">
              <a:spcBef>
                <a:spcPts val="1000"/>
              </a:spcBef>
              <a:buNone/>
            </a:pPr>
            <a:endParaRPr lang="ru-RU" sz="32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40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spcBef>
                <a:spcPts val="1"/>
              </a:spcBef>
            </a:pPr>
            <a:r>
              <a:rPr lang="ru-RU" sz="3200" b="1" dirty="0" smtClean="0">
                <a:latin typeface="Calibri Light"/>
              </a:rPr>
              <a:t>Вопрос-ответ</a:t>
            </a:r>
            <a:endParaRPr lang="ru-RU" sz="3200" b="1" i="0" dirty="0">
              <a:solidFill>
                <a:schemeClr val="tx1"/>
              </a:solidFill>
              <a:latin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10920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>
              <a:spcBef>
                <a:spcPts val="1000"/>
              </a:spcBef>
            </a:pPr>
            <a:endParaRPr lang="ru-RU" sz="4400" dirty="0" smtClean="0"/>
          </a:p>
          <a:p>
            <a:pPr algn="ctr">
              <a:spcBef>
                <a:spcPts val="1000"/>
              </a:spcBef>
            </a:pPr>
            <a:endParaRPr lang="ru-RU" sz="4400" dirty="0" smtClean="0"/>
          </a:p>
          <a:p>
            <a:pPr algn="ctr">
              <a:spcBef>
                <a:spcPts val="1000"/>
              </a:spcBef>
            </a:pPr>
            <a:r>
              <a:rPr lang="ru-RU" sz="8800" dirty="0" smtClean="0"/>
              <a:t>Пожарные</a:t>
            </a:r>
            <a:endParaRPr lang="ru-RU" sz="8800" b="0" i="0" baseline="0" dirty="0">
              <a:solidFill>
                <a:schemeClr val="tx1"/>
              </a:solidFill>
              <a:latin typeface="Calibri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40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spcBef>
                <a:spcPts val="1"/>
              </a:spcBef>
            </a:pPr>
            <a:r>
              <a:rPr lang="ru-RU" sz="3200" b="1" dirty="0" smtClean="0"/>
              <a:t>Вопрос-ответ</a:t>
            </a:r>
            <a:endParaRPr lang="ru-RU" sz="3200" b="1" i="0" dirty="0">
              <a:solidFill>
                <a:schemeClr val="tx1"/>
              </a:solidFill>
              <a:latin typeface="Calibri Light"/>
            </a:endParaRPr>
          </a:p>
        </p:txBody>
      </p:sp>
      <p:pic>
        <p:nvPicPr>
          <p:cNvPr id="51201" name="Picture 1" descr="C:\Users\админ\Desktop\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556898" cy="297565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91345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>
              <a:spcBef>
                <a:spcPts val="1000"/>
              </a:spcBef>
            </a:pPr>
            <a:r>
              <a:rPr lang="ru-RU" sz="4000" dirty="0" smtClean="0"/>
              <a:t>Почему пожарная машина красная?</a:t>
            </a:r>
            <a:endParaRPr lang="ru-RU" sz="4000" dirty="0"/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50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defTabSz="914400">
              <a:spcBef>
                <a:spcPts val="1"/>
              </a:spcBef>
              <a:buNone/>
            </a:pPr>
            <a:r>
              <a:rPr lang="ru-RU" sz="3200" b="1" dirty="0" smtClean="0">
                <a:latin typeface="Calibri Light"/>
              </a:rPr>
              <a:t>Вопрос-ответ</a:t>
            </a:r>
            <a:endParaRPr lang="ru-RU" sz="3200" b="1" i="0" dirty="0">
              <a:solidFill>
                <a:schemeClr val="tx1"/>
              </a:solidFill>
              <a:latin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4090803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1436914" y="435429"/>
            <a:ext cx="9290295" cy="1886857"/>
          </a:xfrm>
        </p:spPr>
        <p:txBody>
          <a:bodyPr/>
          <a:lstStyle/>
          <a:p>
            <a:pPr algn="ctr">
              <a:spcBef>
                <a:spcPts val="1000"/>
              </a:spcBef>
            </a:pPr>
            <a:r>
              <a:rPr lang="ru-RU" dirty="0" smtClean="0"/>
              <a:t>Красная, чтобы издалека было видно, что едет пожарный автомобиль, которому необходимо уступить дорогу. Красный цвет – </a:t>
            </a:r>
            <a:r>
              <a:rPr lang="ru-RU" dirty="0" err="1" smtClean="0"/>
              <a:t>цвет</a:t>
            </a:r>
            <a:r>
              <a:rPr lang="ru-RU" dirty="0" smtClean="0"/>
              <a:t> огня.</a:t>
            </a:r>
            <a:endParaRPr lang="ru-RU" sz="32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50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defTabSz="914400">
              <a:spcBef>
                <a:spcPts val="1"/>
              </a:spcBef>
              <a:buNone/>
            </a:pPr>
            <a:r>
              <a:rPr lang="ru-RU" sz="3200" b="1" i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В</a:t>
            </a:r>
            <a:r>
              <a:rPr sz="3200" b="1" i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опрос-ответ</a:t>
            </a:r>
            <a:endParaRPr lang="ru-RU" sz="3200" b="1" i="0" dirty="0">
              <a:solidFill>
                <a:schemeClr val="tx1"/>
              </a:solidFill>
              <a:latin typeface="Calibri Light"/>
              <a:ea typeface="+mj-ea"/>
              <a:cs typeface="+mj-cs"/>
            </a:endParaRPr>
          </a:p>
        </p:txBody>
      </p:sp>
      <p:pic>
        <p:nvPicPr>
          <p:cNvPr id="49153" name="Picture 1" descr="C:\Users\админ\Desktop\MptbIxrfbx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9499" y="2512786"/>
            <a:ext cx="4438650" cy="29591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32026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200" y="3522944"/>
            <a:ext cx="11988800" cy="1583628"/>
          </a:xfrm>
        </p:spPr>
        <p:txBody>
          <a:bodyPr/>
          <a:lstStyle/>
          <a:p>
            <a:pPr algn="ctr" defTabSz="914400">
              <a:spcBef>
                <a:spcPts val="1"/>
              </a:spcBef>
              <a:buNone/>
            </a:pPr>
            <a:r>
              <a:rPr lang="ru-RU" sz="5400" b="0" i="0" baseline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Вопросы категории</a:t>
            </a:r>
            <a:br>
              <a:rPr lang="ru-RU" sz="5400" b="0" i="0" baseline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</a:br>
            <a:r>
              <a:rPr lang="ru-RU" sz="5400" b="0" i="0" baseline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 «Разминка»</a:t>
            </a:r>
            <a:endParaRPr lang="ru-RU" sz="5400" b="0" i="0" baseline="0" dirty="0">
              <a:solidFill>
                <a:schemeClr val="tx1"/>
              </a:solidFill>
              <a:latin typeface="Calibri Ligh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782962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>
              <a:spcBef>
                <a:spcPts val="1000"/>
              </a:spcBef>
            </a:pPr>
            <a:r>
              <a:rPr lang="ru-RU" sz="4400" dirty="0" smtClean="0"/>
              <a:t> Специалист по ликвидациям ЧС.</a:t>
            </a:r>
            <a:endParaRPr lang="ru-RU" sz="4400" dirty="0"/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10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spcBef>
                <a:spcPts val="1"/>
              </a:spcBef>
            </a:pPr>
            <a:r>
              <a:rPr lang="ru-RU" sz="3200" b="1" dirty="0" smtClean="0">
                <a:solidFill>
                  <a:schemeClr val="tx1"/>
                </a:solidFill>
              </a:rPr>
              <a:t>Разминка.</a:t>
            </a:r>
            <a:endParaRPr lang="ru-RU" sz="3200" b="1" i="0" dirty="0">
              <a:solidFill>
                <a:schemeClr val="tx1"/>
              </a:solidFill>
              <a:latin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4035999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2249715" y="1930401"/>
            <a:ext cx="7257144" cy="3381828"/>
          </a:xfrm>
        </p:spPr>
        <p:txBody>
          <a:bodyPr/>
          <a:lstStyle/>
          <a:p>
            <a:pPr algn="ctr">
              <a:spcBef>
                <a:spcPts val="1000"/>
              </a:spcBef>
            </a:pPr>
            <a:r>
              <a:rPr lang="ru-RU" sz="7200" dirty="0" smtClean="0"/>
              <a:t>Спасатель.</a:t>
            </a:r>
            <a:endParaRPr lang="ru-RU" sz="72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10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spcBef>
                <a:spcPts val="1"/>
              </a:spcBef>
            </a:pPr>
            <a:r>
              <a:rPr lang="ru-RU" sz="3200" b="1" i="0" dirty="0" smtClean="0">
                <a:solidFill>
                  <a:schemeClr val="tx1"/>
                </a:solidFill>
                <a:latin typeface="Calibri Light"/>
              </a:rPr>
              <a:t>Разминка.</a:t>
            </a:r>
            <a:endParaRPr lang="ru-RU" sz="3200" b="1" i="0" dirty="0">
              <a:solidFill>
                <a:schemeClr val="tx1"/>
              </a:solidFill>
              <a:latin typeface="Calibri Light"/>
            </a:endParaRPr>
          </a:p>
        </p:txBody>
      </p:sp>
      <p:pic>
        <p:nvPicPr>
          <p:cNvPr id="2050" name="Picture 2" descr="C:\Users\админ\Desktop\kisspng-firefighter-animation-mountain-rescue-5af64dcd8a7a18.413933161526091213567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34827" y="2061027"/>
            <a:ext cx="3469821" cy="239032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03371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1771340" y="1252635"/>
            <a:ext cx="9705552" cy="2001892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ru-RU" sz="4400" dirty="0" smtClean="0"/>
              <a:t>Массовое заболевание людей. </a:t>
            </a:r>
            <a:endParaRPr lang="ru-RU" sz="4400" dirty="0"/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20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Разминка.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297872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>
              <a:spcBef>
                <a:spcPts val="1000"/>
              </a:spcBef>
            </a:pPr>
            <a:r>
              <a:rPr lang="ru-RU" sz="72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Эпидемия.</a:t>
            </a:r>
            <a:endParaRPr lang="ru-RU" sz="72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20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spcBef>
                <a:spcPts val="1"/>
              </a:spcBef>
            </a:pPr>
            <a:r>
              <a:rPr lang="ru-RU" sz="3200" b="1" dirty="0" smtClean="0">
                <a:solidFill>
                  <a:schemeClr val="tx1"/>
                </a:solidFill>
              </a:rPr>
              <a:t>Разминка.</a:t>
            </a:r>
            <a:endParaRPr lang="ru-RU" sz="3200" b="1" i="0" dirty="0">
              <a:solidFill>
                <a:schemeClr val="tx1"/>
              </a:solidFill>
              <a:latin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257276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0914" y="1013791"/>
            <a:ext cx="11506042" cy="4092781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4800" i="1" u="sng" dirty="0">
                <a:solidFill>
                  <a:schemeClr val="accent2">
                    <a:lumMod val="50000"/>
                  </a:schemeClr>
                </a:solidFill>
              </a:rPr>
              <a:t>Знаток </a:t>
            </a:r>
            <a:r>
              <a:rPr lang="ru-RU" sz="4800" i="1" dirty="0">
                <a:solidFill>
                  <a:schemeClr val="accent2">
                    <a:lumMod val="50000"/>
                  </a:schemeClr>
                </a:solidFill>
              </a:rPr>
              <a:t>— </a:t>
            </a:r>
            <a:r>
              <a:rPr lang="ru-RU" sz="4800" i="1" dirty="0" smtClean="0">
                <a:solidFill>
                  <a:schemeClr val="accent2">
                    <a:lumMod val="50000"/>
                  </a:schemeClr>
                </a:solidFill>
              </a:rPr>
              <a:t>человек</a:t>
            </a:r>
            <a:r>
              <a:rPr lang="ru-RU" sz="4800" i="1" dirty="0">
                <a:solidFill>
                  <a:schemeClr val="accent2">
                    <a:lumMod val="50000"/>
                  </a:schemeClr>
                </a:solidFill>
              </a:rPr>
              <a:t>, обладающий большими знаниями в </a:t>
            </a:r>
            <a:r>
              <a:rPr lang="ru-RU" sz="4800" i="1" dirty="0" smtClean="0">
                <a:solidFill>
                  <a:schemeClr val="accent2">
                    <a:lumMod val="50000"/>
                  </a:schemeClr>
                </a:solidFill>
              </a:rPr>
              <a:t>чём-нибудь</a:t>
            </a:r>
            <a:r>
              <a:rPr lang="ru-RU" sz="4800" i="1" dirty="0">
                <a:solidFill>
                  <a:schemeClr val="accent2">
                    <a:lumMod val="50000"/>
                  </a:schemeClr>
                </a:solidFill>
              </a:rPr>
              <a:t>, тонким пониманием </a:t>
            </a:r>
            <a:r>
              <a:rPr lang="ru-RU" sz="4800" i="1" dirty="0" smtClean="0">
                <a:solidFill>
                  <a:schemeClr val="accent2">
                    <a:lumMod val="50000"/>
                  </a:schemeClr>
                </a:solidFill>
              </a:rPr>
              <a:t>чего-нибудь.</a:t>
            </a:r>
            <a:endParaRPr lang="ru-RU" sz="4800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27983" y="5445257"/>
            <a:ext cx="6698973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</a:pPr>
            <a:r>
              <a:rPr lang="ru-RU" sz="3600" i="1" dirty="0"/>
              <a:t>(толковый словарь С. Ожегова)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936" y="1014867"/>
            <a:ext cx="2091567" cy="156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070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1553029" y="493486"/>
            <a:ext cx="9560448" cy="5109028"/>
          </a:xfrm>
        </p:spPr>
        <p:txBody>
          <a:bodyPr/>
          <a:lstStyle/>
          <a:p>
            <a:pPr algn="ctr">
              <a:spcBef>
                <a:spcPts val="1000"/>
              </a:spcBef>
            </a:pPr>
            <a:r>
              <a:rPr lang="ru-RU" sz="4400" dirty="0" smtClean="0"/>
              <a:t>Как называется обстановка на определенной территории, сложившаяся в результате аварии, опасного природного явления, стихийного бедствия, которые повлекли за собой человеческие жертвы, ущерб здоровью людей и природе:</a:t>
            </a:r>
            <a:endParaRPr lang="ru-RU" sz="4400" dirty="0"/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30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defTabSz="914400">
              <a:spcBef>
                <a:spcPts val="1"/>
              </a:spcBef>
              <a:buNone/>
            </a:pPr>
            <a:r>
              <a:rPr lang="ru-RU" sz="3200" b="1" i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ЧС природного характера</a:t>
            </a:r>
            <a:endParaRPr lang="ru-RU" sz="3200" b="1" i="0" dirty="0">
              <a:solidFill>
                <a:schemeClr val="tx1"/>
              </a:solidFill>
              <a:latin typeface="Calibri Ligh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252653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30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defTabSz="914400">
              <a:spcBef>
                <a:spcPts val="1"/>
              </a:spcBef>
              <a:buNone/>
            </a:pPr>
            <a:r>
              <a:rPr lang="ru-RU" sz="3200" b="1" i="0" dirty="0" smtClean="0">
                <a:solidFill>
                  <a:schemeClr val="tx1"/>
                </a:solidFill>
                <a:latin typeface="Calibri Light"/>
              </a:rPr>
              <a:t>ЧС природного характера</a:t>
            </a:r>
            <a:endParaRPr lang="ru-RU" sz="3200" b="1" i="0" dirty="0">
              <a:solidFill>
                <a:schemeClr val="tx1"/>
              </a:solidFill>
              <a:latin typeface="Calibri Light"/>
            </a:endParaRPr>
          </a:p>
        </p:txBody>
      </p:sp>
      <p:pic>
        <p:nvPicPr>
          <p:cNvPr id="41987" name="Picture 3" descr="C:\Users\админ\Desktop\x_a107c56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6686" y="705303"/>
            <a:ext cx="7620000" cy="42862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31145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1756229" y="537029"/>
            <a:ext cx="8970980" cy="5486400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ru-RU" sz="4000" dirty="0" smtClean="0"/>
              <a:t>Как называется физическое лицо, захваченное и (или) удерживаемое в целях понуждения государства, организации или отдельных лиц совершить какое либо действие или воздержаться от совершения  какого либо действия  как условия освобождения удерживаемого лица? </a:t>
            </a:r>
            <a:endParaRPr lang="ru-RU" sz="4000" dirty="0"/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40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spcBef>
                <a:spcPts val="1"/>
              </a:spcBef>
            </a:pPr>
            <a:r>
              <a:rPr lang="ru-RU" sz="3200" b="1" dirty="0" smtClean="0">
                <a:solidFill>
                  <a:schemeClr val="tx1"/>
                </a:solidFill>
              </a:rPr>
              <a:t>ЧС природного характера</a:t>
            </a:r>
            <a:endParaRPr lang="ru-RU" sz="3200" b="1" i="0" dirty="0">
              <a:solidFill>
                <a:schemeClr val="tx1"/>
              </a:solidFill>
              <a:latin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701383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72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Заложник.</a:t>
            </a:r>
            <a:endParaRPr lang="ru-RU" sz="72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40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spcBef>
                <a:spcPts val="1"/>
              </a:spcBef>
            </a:pPr>
            <a:r>
              <a:rPr lang="ru-RU" sz="3200" b="1" i="0" dirty="0" smtClean="0">
                <a:solidFill>
                  <a:schemeClr val="tx1"/>
                </a:solidFill>
                <a:latin typeface="Calibri Light"/>
              </a:rPr>
              <a:t>Разминка.</a:t>
            </a:r>
            <a:endParaRPr lang="ru-RU" sz="3200" b="1" i="0" dirty="0">
              <a:solidFill>
                <a:schemeClr val="tx1"/>
              </a:solidFill>
              <a:latin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2661282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>
              <a:spcBef>
                <a:spcPts val="1000"/>
              </a:spcBef>
            </a:pPr>
            <a:r>
              <a:rPr lang="ru-RU" sz="4400" dirty="0" smtClean="0"/>
              <a:t>Устройство, предназначенное для защиты органов дыхания от отравляющих веществ?</a:t>
            </a:r>
            <a:endParaRPr lang="ru-RU" sz="4400" dirty="0"/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50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spcBef>
                <a:spcPts val="1"/>
              </a:spcBef>
            </a:pPr>
            <a:r>
              <a:rPr lang="ru-RU" sz="3200" b="1" dirty="0" smtClean="0">
                <a:solidFill>
                  <a:schemeClr val="tx1"/>
                </a:solidFill>
              </a:rPr>
              <a:t>Разминка.</a:t>
            </a:r>
            <a:endParaRPr lang="ru-RU" sz="3200" b="1" i="0" dirty="0">
              <a:solidFill>
                <a:schemeClr val="tx1"/>
              </a:solidFill>
              <a:latin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2970436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1828800" y="1349829"/>
            <a:ext cx="8898409" cy="2873828"/>
          </a:xfrm>
        </p:spPr>
        <p:txBody>
          <a:bodyPr/>
          <a:lstStyle/>
          <a:p>
            <a:pPr algn="ctr">
              <a:spcBef>
                <a:spcPts val="1000"/>
              </a:spcBef>
            </a:pPr>
            <a:r>
              <a:rPr lang="ru-RU" sz="72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Противогаз.</a:t>
            </a:r>
            <a:endParaRPr lang="ru-RU" sz="72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50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ts val="1"/>
              </a:spcBef>
            </a:pPr>
            <a:r>
              <a:rPr lang="ru-RU" dirty="0" smtClean="0">
                <a:solidFill>
                  <a:schemeClr val="tx1"/>
                </a:solidFill>
              </a:rPr>
              <a:t>Разминка.</a:t>
            </a:r>
            <a:endParaRPr lang="ru-RU" sz="2400" b="0" i="0" dirty="0">
              <a:solidFill>
                <a:schemeClr val="tx1"/>
              </a:solidFill>
              <a:latin typeface="Calibri Light"/>
              <a:ea typeface="+mj-ea"/>
              <a:cs typeface="+mj-cs"/>
            </a:endParaRPr>
          </a:p>
        </p:txBody>
      </p:sp>
      <p:pic>
        <p:nvPicPr>
          <p:cNvPr id="5" name="Picture 2" descr="C:\Users\админ\Desktop\alessandro-chierici-screenshot0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3639" y="3643086"/>
            <a:ext cx="3659674" cy="191588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60003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defTabSz="914400">
              <a:spcBef>
                <a:spcPts val="1"/>
              </a:spcBef>
              <a:buNone/>
            </a:pPr>
            <a:r>
              <a:rPr lang="ru-RU" sz="5400" b="0" i="0" baseline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Вопросы категории «</a:t>
            </a:r>
            <a:r>
              <a:rPr lang="ru-RU" dirty="0" smtClean="0">
                <a:latin typeface="Calibri Light"/>
              </a:rPr>
              <a:t>Правила пожарной безопасности</a:t>
            </a:r>
            <a:r>
              <a:rPr lang="ru-RU" sz="5400" b="0" i="0" baseline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»</a:t>
            </a:r>
            <a:endParaRPr lang="ru-RU" sz="5400" b="0" i="0" baseline="0" dirty="0">
              <a:solidFill>
                <a:schemeClr val="tx1"/>
              </a:solidFill>
              <a:latin typeface="Calibri Ligh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134803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2177143" y="1074057"/>
            <a:ext cx="7799196" cy="3933372"/>
          </a:xfrm>
        </p:spPr>
        <p:txBody>
          <a:bodyPr/>
          <a:lstStyle/>
          <a:p>
            <a:pPr algn="ctr">
              <a:spcBef>
                <a:spcPts val="1000"/>
              </a:spcBef>
            </a:pPr>
            <a:r>
              <a:rPr lang="ru-RU" sz="4000" dirty="0" smtClean="0"/>
              <a:t>Какие правила пожарной безопасности нужно соблюдать при устройстве новогодней ёлки?</a:t>
            </a:r>
            <a:endParaRPr lang="ru-RU" sz="4000" dirty="0"/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10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spcBef>
                <a:spcPts val="1"/>
              </a:spcBef>
            </a:pPr>
            <a:r>
              <a:rPr lang="ru-RU" sz="3200" dirty="0" smtClean="0"/>
              <a:t>Правила пожарной безопасности.</a:t>
            </a:r>
            <a:endParaRPr lang="ru-RU" sz="3200" b="1" i="0" dirty="0">
              <a:solidFill>
                <a:schemeClr val="tx1"/>
              </a:solidFill>
              <a:latin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3648209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1828800" y="1873957"/>
            <a:ext cx="8898409" cy="2669014"/>
          </a:xfrm>
        </p:spPr>
        <p:txBody>
          <a:bodyPr/>
          <a:lstStyle/>
          <a:p>
            <a:pPr algn="ctr">
              <a:spcBef>
                <a:spcPts val="1000"/>
              </a:spcBef>
            </a:pPr>
            <a:r>
              <a:rPr lang="ru-RU" sz="4000" dirty="0" smtClean="0"/>
              <a:t>Нельзя применять свечи, бенгальские огни, хлопушки. Нельзя делать костюмы из ваты, марли, бумаги, непропитанные огнезащитным составом.</a:t>
            </a:r>
            <a:endParaRPr lang="ru-RU" sz="40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10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ts val="1"/>
              </a:spcBef>
            </a:pPr>
            <a:r>
              <a:rPr lang="ru-RU" dirty="0" smtClean="0"/>
              <a:t>Правила пожарной безопасности</a:t>
            </a:r>
            <a:endParaRPr lang="ru-RU" sz="2400" b="0" i="0" dirty="0">
              <a:solidFill>
                <a:schemeClr val="tx1"/>
              </a:solidFill>
              <a:latin typeface="Calibri Ligh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923697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3135086" y="1819154"/>
            <a:ext cx="6864699" cy="2056160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ru-RU" sz="4000" dirty="0" smtClean="0"/>
              <a:t>Как вы поступите, если на вас загорелась одежда?</a:t>
            </a:r>
            <a:endParaRPr lang="ru-RU" sz="4000" dirty="0"/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20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spcBef>
                <a:spcPts val="1"/>
              </a:spcBef>
            </a:pPr>
            <a:r>
              <a:rPr lang="ru-RU" sz="3200" dirty="0" smtClean="0"/>
              <a:t>Правила пожарной безопасности</a:t>
            </a:r>
            <a:endParaRPr lang="ru-RU" sz="3200" b="1" i="0" dirty="0">
              <a:solidFill>
                <a:schemeClr val="tx1"/>
              </a:solidFill>
              <a:latin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51211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Текст 6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>
              <a:spcBef>
                <a:spcPts val="1000"/>
              </a:spcBef>
            </a:pPr>
            <a:r>
              <a:rPr lang="ru-RU" b="1" smtClean="0"/>
              <a:t>Вопрос-ответ</a:t>
            </a:r>
            <a:endParaRPr lang="ru-RU" b="1" dirty="0"/>
          </a:p>
        </p:txBody>
      </p:sp>
      <p:sp>
        <p:nvSpPr>
          <p:cNvPr id="128" name="Текст 127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2400" b="0" i="0" baseline="0" dirty="0" smtClean="0">
                <a:solidFill>
                  <a:srgbClr val="FFFFFF"/>
                </a:solidFill>
                <a:latin typeface="Calibri"/>
                <a:ea typeface="+mn-ea"/>
                <a:cs typeface="+mn-cs"/>
                <a:hlinkClick r:id="rId2" action="ppaction://hlinksldjump"/>
              </a:rPr>
              <a:t>10</a:t>
            </a:r>
            <a:endParaRPr lang="ru-RU" sz="2400" b="0" i="0" baseline="0" dirty="0">
              <a:solidFill>
                <a:srgbClr val="FFFFFF"/>
              </a:solidFill>
              <a:latin typeface="Calibri"/>
              <a:ea typeface="+mn-ea"/>
              <a:cs typeface="+mn-cs"/>
              <a:hlinkClick r:id="rId2" action="ppaction://hlinksldjump"/>
            </a:endParaRPr>
          </a:p>
        </p:txBody>
      </p:sp>
      <p:sp>
        <p:nvSpPr>
          <p:cNvPr id="133" name="Текст 132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2400" b="0" i="0" baseline="0" dirty="0" smtClean="0">
                <a:solidFill>
                  <a:srgbClr val="FFFFFF"/>
                </a:solidFill>
                <a:latin typeface="Calibri"/>
                <a:ea typeface="+mn-ea"/>
                <a:cs typeface="+mn-cs"/>
                <a:hlinkClick r:id="rId3" action="ppaction://hlinksldjump"/>
              </a:rPr>
              <a:t>20</a:t>
            </a:r>
            <a:endParaRPr lang="ru-RU" sz="2400" b="0" i="0" baseline="0" dirty="0">
              <a:solidFill>
                <a:srgbClr val="FFFFFF"/>
              </a:solidFill>
              <a:latin typeface="Calibri"/>
              <a:ea typeface="+mn-ea"/>
              <a:cs typeface="+mn-cs"/>
              <a:hlinkClick r:id="rId3" action="ppaction://hlinksldjump"/>
            </a:endParaRPr>
          </a:p>
        </p:txBody>
      </p:sp>
      <p:sp>
        <p:nvSpPr>
          <p:cNvPr id="138" name="Текст 137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2400" b="0" i="0" baseline="0" dirty="0" smtClean="0">
                <a:solidFill>
                  <a:srgbClr val="FFFFFF"/>
                </a:solidFill>
                <a:latin typeface="Calibri"/>
                <a:ea typeface="+mn-ea"/>
                <a:cs typeface="+mn-cs"/>
                <a:hlinkClick r:id="rId4" action="ppaction://hlinksldjump"/>
              </a:rPr>
              <a:t>30</a:t>
            </a:r>
            <a:endParaRPr lang="ru-RU" sz="2400" b="0" i="0" baseline="0" dirty="0">
              <a:solidFill>
                <a:srgbClr val="FFFFFF"/>
              </a:solidFill>
              <a:latin typeface="Calibri"/>
              <a:ea typeface="+mn-ea"/>
              <a:cs typeface="+mn-cs"/>
              <a:hlinkClick r:id="rId4" action="ppaction://hlinksldjump"/>
            </a:endParaRPr>
          </a:p>
        </p:txBody>
      </p:sp>
      <p:sp>
        <p:nvSpPr>
          <p:cNvPr id="143" name="Текст 142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2400" b="0" i="0" baseline="0" dirty="0" smtClean="0">
                <a:solidFill>
                  <a:srgbClr val="FFFFFF"/>
                </a:solidFill>
                <a:latin typeface="Calibri"/>
                <a:ea typeface="+mn-ea"/>
                <a:cs typeface="+mn-cs"/>
                <a:hlinkClick r:id="rId5" action="ppaction://hlinksldjump"/>
              </a:rPr>
              <a:t>40</a:t>
            </a:r>
            <a:endParaRPr lang="ru-RU" sz="2400" b="0" i="0" baseline="0" dirty="0">
              <a:solidFill>
                <a:srgbClr val="FFFFFF"/>
              </a:solidFill>
              <a:latin typeface="Calibri"/>
              <a:ea typeface="+mn-ea"/>
              <a:cs typeface="+mn-cs"/>
              <a:hlinkClick r:id="rId5" action="ppaction://hlinksldjump"/>
            </a:endParaRPr>
          </a:p>
        </p:txBody>
      </p:sp>
      <p:sp>
        <p:nvSpPr>
          <p:cNvPr id="148" name="Текст 147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2400" b="0" i="0" baseline="0" dirty="0" smtClean="0">
                <a:solidFill>
                  <a:srgbClr val="FFFFFF"/>
                </a:solidFill>
                <a:latin typeface="Calibri"/>
                <a:ea typeface="+mn-ea"/>
                <a:cs typeface="+mn-cs"/>
                <a:hlinkClick r:id="rId6" action="ppaction://hlinksldjump"/>
              </a:rPr>
              <a:t>50</a:t>
            </a:r>
            <a:endParaRPr lang="ru-RU" sz="2400" b="0" i="0" baseline="0" dirty="0">
              <a:solidFill>
                <a:srgbClr val="FFFFFF"/>
              </a:solidFill>
              <a:latin typeface="Calibri"/>
              <a:ea typeface="+mn-ea"/>
              <a:cs typeface="+mn-cs"/>
              <a:hlinkClick r:id="rId6" action="ppaction://hlinksldjump"/>
            </a:endParaRPr>
          </a:p>
        </p:txBody>
      </p:sp>
      <p:sp>
        <p:nvSpPr>
          <p:cNvPr id="64" name="Текст 6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>
              <a:spcBef>
                <a:spcPts val="1000"/>
              </a:spcBef>
            </a:pPr>
            <a:r>
              <a:rPr lang="ru-RU" dirty="0" smtClean="0">
                <a:latin typeface="Calibri Light"/>
              </a:rPr>
              <a:t>Разминка</a:t>
            </a:r>
            <a:endParaRPr lang="ru-RU" b="1" dirty="0"/>
          </a:p>
        </p:txBody>
      </p:sp>
      <p:sp>
        <p:nvSpPr>
          <p:cNvPr id="129" name="Текст 128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2400" b="0" i="0" baseline="0" dirty="0" smtClean="0">
                <a:solidFill>
                  <a:srgbClr val="FFFFFF"/>
                </a:solidFill>
                <a:latin typeface="Calibri"/>
                <a:ea typeface="+mn-ea"/>
                <a:cs typeface="+mn-cs"/>
                <a:hlinkClick r:id="rId7" action="ppaction://hlinksldjump"/>
              </a:rPr>
              <a:t>10</a:t>
            </a:r>
            <a:endParaRPr lang="ru-RU" sz="2400" b="0" i="0" baseline="0" dirty="0">
              <a:solidFill>
                <a:srgbClr val="FFFFFF"/>
              </a:solidFill>
              <a:latin typeface="Calibri"/>
              <a:ea typeface="+mn-ea"/>
              <a:cs typeface="+mn-cs"/>
              <a:hlinkClick r:id="rId7" action="ppaction://hlinksldjump"/>
            </a:endParaRPr>
          </a:p>
        </p:txBody>
      </p:sp>
      <p:sp>
        <p:nvSpPr>
          <p:cNvPr id="134" name="Текст 133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2400" b="0" i="0" baseline="0" dirty="0" smtClean="0">
                <a:solidFill>
                  <a:srgbClr val="FFFFFF"/>
                </a:solidFill>
                <a:latin typeface="Calibri"/>
                <a:ea typeface="+mn-ea"/>
                <a:cs typeface="+mn-cs"/>
                <a:hlinkClick r:id="rId8" action="ppaction://hlinksldjump"/>
              </a:rPr>
              <a:t>20</a:t>
            </a:r>
            <a:endParaRPr lang="ru-RU" sz="2400" b="0" i="0" baseline="0" dirty="0">
              <a:solidFill>
                <a:srgbClr val="FFFFFF"/>
              </a:solidFill>
              <a:latin typeface="Calibri"/>
              <a:ea typeface="+mn-ea"/>
              <a:cs typeface="+mn-cs"/>
              <a:hlinkClick r:id="rId8" action="ppaction://hlinksldjump"/>
            </a:endParaRPr>
          </a:p>
        </p:txBody>
      </p:sp>
      <p:sp>
        <p:nvSpPr>
          <p:cNvPr id="139" name="Текст 138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2400" b="0" i="0" baseline="0" dirty="0" smtClean="0">
                <a:solidFill>
                  <a:srgbClr val="FFFFFF"/>
                </a:solidFill>
                <a:latin typeface="Calibri"/>
                <a:ea typeface="+mn-ea"/>
                <a:cs typeface="+mn-cs"/>
                <a:hlinkClick r:id="rId9" action="ppaction://hlinksldjump"/>
              </a:rPr>
              <a:t>30</a:t>
            </a:r>
            <a:endParaRPr lang="ru-RU" sz="2400" b="0" i="0" baseline="0" dirty="0">
              <a:solidFill>
                <a:srgbClr val="FFFFFF"/>
              </a:solidFill>
              <a:latin typeface="Calibri"/>
              <a:ea typeface="+mn-ea"/>
              <a:cs typeface="+mn-cs"/>
              <a:hlinkClick r:id="rId9" action="ppaction://hlinksldjump"/>
            </a:endParaRPr>
          </a:p>
        </p:txBody>
      </p:sp>
      <p:sp>
        <p:nvSpPr>
          <p:cNvPr id="144" name="Текст 143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2400" b="0" i="0" baseline="0" dirty="0" smtClean="0">
                <a:solidFill>
                  <a:srgbClr val="FFFFFF"/>
                </a:solidFill>
                <a:latin typeface="Calibri"/>
                <a:ea typeface="+mn-ea"/>
                <a:cs typeface="+mn-cs"/>
                <a:hlinkClick r:id="rId10" action="ppaction://hlinksldjump"/>
              </a:rPr>
              <a:t>40</a:t>
            </a:r>
            <a:endParaRPr lang="ru-RU" sz="2400" b="0" i="0" baseline="0" dirty="0">
              <a:solidFill>
                <a:srgbClr val="FFFFFF"/>
              </a:solidFill>
              <a:latin typeface="Calibri"/>
              <a:ea typeface="+mn-ea"/>
              <a:cs typeface="+mn-cs"/>
              <a:hlinkClick r:id="rId10" action="ppaction://hlinksldjump"/>
            </a:endParaRPr>
          </a:p>
        </p:txBody>
      </p:sp>
      <p:sp>
        <p:nvSpPr>
          <p:cNvPr id="149" name="Текст 148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2400" b="0" i="0" baseline="0" dirty="0" smtClean="0">
                <a:solidFill>
                  <a:srgbClr val="FFFFFF"/>
                </a:solidFill>
                <a:latin typeface="Calibri"/>
                <a:ea typeface="+mn-ea"/>
                <a:cs typeface="+mn-cs"/>
                <a:hlinkClick r:id="rId11" action="ppaction://hlinksldjump"/>
              </a:rPr>
              <a:t>50</a:t>
            </a:r>
            <a:endParaRPr lang="ru-RU" sz="2400" b="0" i="0" baseline="0" dirty="0">
              <a:solidFill>
                <a:srgbClr val="FFFFFF"/>
              </a:solidFill>
              <a:latin typeface="Calibri"/>
              <a:ea typeface="+mn-ea"/>
              <a:cs typeface="+mn-cs"/>
              <a:hlinkClick r:id="rId11" action="ppaction://hlinksldjump"/>
            </a:endParaRPr>
          </a:p>
        </p:txBody>
      </p:sp>
      <p:sp>
        <p:nvSpPr>
          <p:cNvPr id="130" name="Текст 129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2400" b="0" i="0" baseline="0" dirty="0" smtClean="0">
                <a:solidFill>
                  <a:srgbClr val="FFFFFF"/>
                </a:solidFill>
                <a:latin typeface="Calibri"/>
                <a:ea typeface="+mn-ea"/>
                <a:cs typeface="+mn-cs"/>
                <a:hlinkClick r:id="rId12" action="ppaction://hlinksldjump"/>
              </a:rPr>
              <a:t>10</a:t>
            </a:r>
            <a:endParaRPr lang="ru-RU" sz="2400" b="0" i="0" baseline="0" dirty="0">
              <a:solidFill>
                <a:srgbClr val="FFFFFF"/>
              </a:solidFill>
              <a:latin typeface="Calibri"/>
              <a:ea typeface="+mn-ea"/>
              <a:cs typeface="+mn-cs"/>
              <a:hlinkClick r:id="rId12" action="ppaction://hlinksldjump"/>
            </a:endParaRPr>
          </a:p>
        </p:txBody>
      </p:sp>
      <p:sp>
        <p:nvSpPr>
          <p:cNvPr id="135" name="Текст 134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2400" b="0" i="0" baseline="0" dirty="0" smtClean="0">
                <a:solidFill>
                  <a:srgbClr val="FFFFFF"/>
                </a:solidFill>
                <a:latin typeface="Calibri"/>
                <a:ea typeface="+mn-ea"/>
                <a:cs typeface="+mn-cs"/>
                <a:hlinkClick r:id="rId13" action="ppaction://hlinksldjump"/>
              </a:rPr>
              <a:t>20</a:t>
            </a:r>
            <a:endParaRPr lang="ru-RU" sz="2400" b="0" i="0" baseline="0" dirty="0">
              <a:solidFill>
                <a:srgbClr val="FFFFFF"/>
              </a:solidFill>
              <a:latin typeface="Calibri"/>
              <a:ea typeface="+mn-ea"/>
              <a:cs typeface="+mn-cs"/>
              <a:hlinkClick r:id="rId13" action="ppaction://hlinksldjump"/>
            </a:endParaRPr>
          </a:p>
        </p:txBody>
      </p:sp>
      <p:sp>
        <p:nvSpPr>
          <p:cNvPr id="140" name="Текст 139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2400" b="0" i="0" baseline="0" dirty="0" smtClean="0">
                <a:solidFill>
                  <a:srgbClr val="FFFFFF"/>
                </a:solidFill>
                <a:latin typeface="Calibri"/>
                <a:ea typeface="+mn-ea"/>
                <a:cs typeface="+mn-cs"/>
                <a:hlinkClick r:id="rId14" action="ppaction://hlinksldjump"/>
              </a:rPr>
              <a:t>30</a:t>
            </a:r>
            <a:endParaRPr lang="ru-RU" sz="2400" b="0" i="0" baseline="0" dirty="0">
              <a:solidFill>
                <a:srgbClr val="FFFFFF"/>
              </a:solidFill>
              <a:latin typeface="Calibri"/>
              <a:ea typeface="+mn-ea"/>
              <a:cs typeface="+mn-cs"/>
              <a:hlinkClick r:id="rId14" action="ppaction://hlinksldjump"/>
            </a:endParaRPr>
          </a:p>
        </p:txBody>
      </p:sp>
      <p:sp>
        <p:nvSpPr>
          <p:cNvPr id="145" name="Текст 144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2400" b="0" i="0" baseline="0" dirty="0" smtClean="0">
                <a:solidFill>
                  <a:srgbClr val="FFFFFF"/>
                </a:solidFill>
                <a:latin typeface="Calibri"/>
                <a:ea typeface="+mn-ea"/>
                <a:cs typeface="+mn-cs"/>
                <a:hlinkClick r:id="rId15" action="ppaction://hlinksldjump"/>
              </a:rPr>
              <a:t>40</a:t>
            </a:r>
            <a:endParaRPr lang="ru-RU" sz="2400" b="0" i="0" baseline="0" dirty="0">
              <a:solidFill>
                <a:srgbClr val="FFFFFF"/>
              </a:solidFill>
              <a:latin typeface="Calibri"/>
              <a:ea typeface="+mn-ea"/>
              <a:cs typeface="+mn-cs"/>
              <a:hlinkClick r:id="rId15" action="ppaction://hlinksldjump"/>
            </a:endParaRPr>
          </a:p>
        </p:txBody>
      </p:sp>
      <p:sp>
        <p:nvSpPr>
          <p:cNvPr id="150" name="Текст 149"/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2400" b="0" i="0" baseline="0" dirty="0" smtClean="0">
                <a:solidFill>
                  <a:srgbClr val="FFFFFF"/>
                </a:solidFill>
                <a:latin typeface="Calibri"/>
                <a:ea typeface="+mn-ea"/>
                <a:cs typeface="+mn-cs"/>
                <a:hlinkClick r:id="rId16" action="ppaction://hlinksldjump"/>
              </a:rPr>
              <a:t>50</a:t>
            </a:r>
            <a:endParaRPr lang="ru-RU" sz="2400" b="0" i="0" baseline="0" dirty="0">
              <a:solidFill>
                <a:srgbClr val="FFFFFF"/>
              </a:solidFill>
              <a:latin typeface="Calibri"/>
              <a:ea typeface="+mn-ea"/>
              <a:cs typeface="+mn-cs"/>
              <a:hlinkClick r:id="rId16" action="ppaction://hlinksldjump"/>
            </a:endParaRPr>
          </a:p>
        </p:txBody>
      </p:sp>
      <p:sp>
        <p:nvSpPr>
          <p:cNvPr id="66" name="Текст 6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>
              <a:spcBef>
                <a:spcPts val="1000"/>
              </a:spcBef>
            </a:pPr>
            <a:r>
              <a:rPr lang="ru-RU" dirty="0" smtClean="0">
                <a:latin typeface="Calibri Light"/>
              </a:rPr>
              <a:t>Правила поведения в ЧС</a:t>
            </a:r>
            <a:r>
              <a:rPr lang="ru-RU" b="1" dirty="0" smtClean="0"/>
              <a:t>.</a:t>
            </a:r>
            <a:endParaRPr lang="ru-RU" b="1" dirty="0"/>
          </a:p>
        </p:txBody>
      </p:sp>
      <p:sp>
        <p:nvSpPr>
          <p:cNvPr id="131" name="Текст 130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2400" b="0" i="0" baseline="0" dirty="0" smtClean="0">
                <a:solidFill>
                  <a:srgbClr val="FFFFFF"/>
                </a:solidFill>
                <a:latin typeface="Calibri"/>
                <a:ea typeface="+mn-ea"/>
                <a:cs typeface="+mn-cs"/>
                <a:hlinkClick r:id="rId17" action="ppaction://hlinksldjump"/>
              </a:rPr>
              <a:t>10</a:t>
            </a:r>
            <a:endParaRPr lang="ru-RU" sz="2400" b="0" i="0" baseline="0" dirty="0">
              <a:solidFill>
                <a:srgbClr val="FFFFFF"/>
              </a:solidFill>
              <a:latin typeface="Calibri"/>
              <a:ea typeface="+mn-ea"/>
              <a:cs typeface="+mn-cs"/>
              <a:hlinkClick r:id="rId17" action="ppaction://hlinksldjump"/>
            </a:endParaRPr>
          </a:p>
        </p:txBody>
      </p:sp>
      <p:sp>
        <p:nvSpPr>
          <p:cNvPr id="136" name="Текст 135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2400" b="0" i="0" baseline="0" dirty="0" smtClean="0">
                <a:solidFill>
                  <a:srgbClr val="FFFFFF"/>
                </a:solidFill>
                <a:latin typeface="Calibri"/>
                <a:ea typeface="+mn-ea"/>
                <a:cs typeface="+mn-cs"/>
                <a:hlinkClick r:id="rId18" action="ppaction://hlinksldjump"/>
              </a:rPr>
              <a:t>20</a:t>
            </a:r>
            <a:endParaRPr lang="ru-RU" sz="2400" b="0" i="0" baseline="0" dirty="0">
              <a:solidFill>
                <a:srgbClr val="FFFFFF"/>
              </a:solidFill>
              <a:latin typeface="Calibri"/>
              <a:ea typeface="+mn-ea"/>
              <a:cs typeface="+mn-cs"/>
              <a:hlinkClick r:id="rId18" action="ppaction://hlinksldjump"/>
            </a:endParaRPr>
          </a:p>
        </p:txBody>
      </p:sp>
      <p:sp>
        <p:nvSpPr>
          <p:cNvPr id="141" name="Текст 140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2400" b="0" i="0" baseline="0" dirty="0" smtClean="0">
                <a:solidFill>
                  <a:srgbClr val="FFFFFF"/>
                </a:solidFill>
                <a:latin typeface="Calibri"/>
                <a:ea typeface="+mn-ea"/>
                <a:cs typeface="+mn-cs"/>
                <a:hlinkClick r:id="rId19" action="ppaction://hlinksldjump"/>
              </a:rPr>
              <a:t>30</a:t>
            </a:r>
            <a:endParaRPr lang="ru-RU" sz="2400" b="0" i="0" baseline="0" dirty="0">
              <a:solidFill>
                <a:srgbClr val="FFFFFF"/>
              </a:solidFill>
              <a:latin typeface="Calibri"/>
              <a:ea typeface="+mn-ea"/>
              <a:cs typeface="+mn-cs"/>
              <a:hlinkClick r:id="rId19" action="ppaction://hlinksldjump"/>
            </a:endParaRPr>
          </a:p>
        </p:txBody>
      </p:sp>
      <p:sp>
        <p:nvSpPr>
          <p:cNvPr id="146" name="Текст 145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2400" b="0" i="0" baseline="0" dirty="0" smtClean="0">
                <a:solidFill>
                  <a:srgbClr val="FFFFFF"/>
                </a:solidFill>
                <a:latin typeface="Calibri"/>
                <a:ea typeface="+mn-ea"/>
                <a:cs typeface="+mn-cs"/>
                <a:hlinkClick r:id="rId20" action="ppaction://hlinksldjump"/>
              </a:rPr>
              <a:t>40</a:t>
            </a:r>
            <a:endParaRPr lang="ru-RU" sz="2400" b="0" i="0" baseline="0" dirty="0">
              <a:solidFill>
                <a:srgbClr val="FFFFFF"/>
              </a:solidFill>
              <a:latin typeface="Calibri"/>
              <a:ea typeface="+mn-ea"/>
              <a:cs typeface="+mn-cs"/>
              <a:hlinkClick r:id="rId20" action="ppaction://hlinksldjump"/>
            </a:endParaRPr>
          </a:p>
        </p:txBody>
      </p:sp>
      <p:sp>
        <p:nvSpPr>
          <p:cNvPr id="151" name="Текст 150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2400" b="0" i="0" baseline="0" dirty="0" smtClean="0">
                <a:solidFill>
                  <a:srgbClr val="FFFFFF"/>
                </a:solidFill>
                <a:latin typeface="Calibri"/>
                <a:ea typeface="+mn-ea"/>
                <a:cs typeface="+mn-cs"/>
                <a:hlinkClick r:id="rId21" action="ppaction://hlinksldjump"/>
              </a:rPr>
              <a:t>50</a:t>
            </a:r>
            <a:endParaRPr lang="ru-RU" sz="2400" b="0" i="0" baseline="0" dirty="0">
              <a:solidFill>
                <a:srgbClr val="FFFFFF"/>
              </a:solidFill>
              <a:latin typeface="Calibri"/>
              <a:ea typeface="+mn-ea"/>
              <a:cs typeface="+mn-cs"/>
              <a:hlinkClick r:id="rId21" action="ppaction://hlinksldjump"/>
            </a:endParaRPr>
          </a:p>
        </p:txBody>
      </p:sp>
      <p:sp>
        <p:nvSpPr>
          <p:cNvPr id="67" name="Текст 6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>
              <a:spcBef>
                <a:spcPts val="1000"/>
              </a:spcBef>
            </a:pPr>
            <a:r>
              <a:rPr lang="ru-RU" sz="1600" dirty="0" smtClean="0"/>
              <a:t>Правила поведения в условиях автономного выживания</a:t>
            </a:r>
            <a:endParaRPr lang="ru-RU" sz="1600" b="1" i="0" baseline="0" dirty="0">
              <a:latin typeface="Calibri"/>
              <a:ea typeface="+mn-ea"/>
              <a:cs typeface="+mn-cs"/>
            </a:endParaRPr>
          </a:p>
        </p:txBody>
      </p:sp>
      <p:sp>
        <p:nvSpPr>
          <p:cNvPr id="132" name="Текст 131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2400" b="0" i="0" baseline="0" dirty="0" smtClean="0">
                <a:solidFill>
                  <a:srgbClr val="FFFFFF"/>
                </a:solidFill>
                <a:latin typeface="Calibri"/>
                <a:ea typeface="+mn-ea"/>
                <a:cs typeface="+mn-cs"/>
                <a:hlinkClick r:id="rId22" action="ppaction://hlinksldjump"/>
              </a:rPr>
              <a:t>10</a:t>
            </a:r>
            <a:endParaRPr lang="ru-RU" sz="2400" b="0" i="0" baseline="0" dirty="0">
              <a:solidFill>
                <a:srgbClr val="FFFFFF"/>
              </a:solidFill>
              <a:latin typeface="Calibri"/>
              <a:ea typeface="+mn-ea"/>
              <a:cs typeface="+mn-cs"/>
              <a:hlinkClick r:id="rId22" action="ppaction://hlinksldjump"/>
            </a:endParaRPr>
          </a:p>
        </p:txBody>
      </p:sp>
      <p:sp>
        <p:nvSpPr>
          <p:cNvPr id="137" name="Текст 136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2400" b="0" i="0" baseline="0" dirty="0" smtClean="0">
                <a:solidFill>
                  <a:srgbClr val="FFFFFF"/>
                </a:solidFill>
                <a:latin typeface="Calibri"/>
                <a:ea typeface="+mn-ea"/>
                <a:cs typeface="+mn-cs"/>
                <a:hlinkClick r:id="rId23" action="ppaction://hlinksldjump"/>
              </a:rPr>
              <a:t>20</a:t>
            </a:r>
            <a:endParaRPr lang="ru-RU" sz="2400" b="0" i="0" baseline="0" dirty="0">
              <a:solidFill>
                <a:srgbClr val="FFFFFF"/>
              </a:solidFill>
              <a:latin typeface="Calibri"/>
              <a:ea typeface="+mn-ea"/>
              <a:cs typeface="+mn-cs"/>
              <a:hlinkClick r:id="rId23" action="ppaction://hlinksldjump"/>
            </a:endParaRPr>
          </a:p>
        </p:txBody>
      </p:sp>
      <p:sp>
        <p:nvSpPr>
          <p:cNvPr id="142" name="Текст 141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2400" b="0" i="0" baseline="0" dirty="0" smtClean="0">
                <a:solidFill>
                  <a:srgbClr val="FFFFFF"/>
                </a:solidFill>
                <a:latin typeface="Calibri"/>
                <a:ea typeface="+mn-ea"/>
                <a:cs typeface="+mn-cs"/>
                <a:hlinkClick r:id="rId24" action="ppaction://hlinksldjump"/>
              </a:rPr>
              <a:t>30</a:t>
            </a:r>
            <a:endParaRPr lang="ru-RU" sz="2400" b="0" i="0" baseline="0" dirty="0">
              <a:solidFill>
                <a:srgbClr val="FFFFFF"/>
              </a:solidFill>
              <a:latin typeface="Calibri"/>
              <a:ea typeface="+mn-ea"/>
              <a:cs typeface="+mn-cs"/>
              <a:hlinkClick r:id="rId24" action="ppaction://hlinksldjump"/>
            </a:endParaRPr>
          </a:p>
        </p:txBody>
      </p:sp>
      <p:sp>
        <p:nvSpPr>
          <p:cNvPr id="147" name="Текст 146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2400" b="0" i="0" baseline="0" dirty="0" smtClean="0">
                <a:solidFill>
                  <a:srgbClr val="FFFFFF"/>
                </a:solidFill>
                <a:latin typeface="Calibri"/>
                <a:ea typeface="+mn-ea"/>
                <a:cs typeface="+mn-cs"/>
                <a:hlinkClick r:id="rId25" action="ppaction://hlinksldjump"/>
              </a:rPr>
              <a:t>40</a:t>
            </a:r>
            <a:endParaRPr lang="ru-RU" sz="2400" b="0" i="0" baseline="0" dirty="0">
              <a:solidFill>
                <a:srgbClr val="FFFFFF"/>
              </a:solidFill>
              <a:latin typeface="Calibri"/>
              <a:ea typeface="+mn-ea"/>
              <a:cs typeface="+mn-cs"/>
              <a:hlinkClick r:id="rId25" action="ppaction://hlinksldjump"/>
            </a:endParaRPr>
          </a:p>
        </p:txBody>
      </p:sp>
      <p:sp>
        <p:nvSpPr>
          <p:cNvPr id="152" name="Текст 151"/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2400" b="0" i="0" baseline="0" dirty="0" smtClean="0">
                <a:solidFill>
                  <a:srgbClr val="FFFFFF"/>
                </a:solidFill>
                <a:latin typeface="Calibri"/>
                <a:ea typeface="+mn-ea"/>
                <a:cs typeface="+mn-cs"/>
                <a:hlinkClick r:id="rId26" action="ppaction://hlinksldjump"/>
              </a:rPr>
              <a:t>50</a:t>
            </a:r>
            <a:endParaRPr lang="ru-RU" sz="2400" b="0" i="0" baseline="0" dirty="0">
              <a:solidFill>
                <a:srgbClr val="FFFFFF"/>
              </a:solidFill>
              <a:latin typeface="Calibri"/>
              <a:ea typeface="+mn-ea"/>
              <a:cs typeface="+mn-cs"/>
              <a:hlinkClick r:id="rId26" action="ppaction://hlinksldjump"/>
            </a:endParaRPr>
          </a:p>
        </p:txBody>
      </p:sp>
      <p:sp>
        <p:nvSpPr>
          <p:cNvPr id="32" name="Текст 3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 smtClean="0">
                <a:latin typeface="Calibri Light"/>
              </a:rPr>
              <a:t>Правила пожарной безопасности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2464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2075543" y="1291771"/>
            <a:ext cx="8651665" cy="3309258"/>
          </a:xfrm>
        </p:spPr>
        <p:txBody>
          <a:bodyPr/>
          <a:lstStyle/>
          <a:p>
            <a:pPr algn="ctr">
              <a:spcBef>
                <a:spcPts val="1000"/>
              </a:spcBef>
            </a:pPr>
            <a:r>
              <a:rPr lang="ru-RU" sz="7200" dirty="0" smtClean="0"/>
              <a:t>Остановитесь, упадёте и покатитесь, сбивая пламя.</a:t>
            </a:r>
            <a:endParaRPr lang="ru-RU" sz="72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20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spcBef>
                <a:spcPts val="1"/>
              </a:spcBef>
            </a:pPr>
            <a:r>
              <a:rPr lang="ru-RU" sz="3200" b="1" i="0" dirty="0" smtClean="0">
                <a:solidFill>
                  <a:schemeClr val="tx1"/>
                </a:solidFill>
                <a:latin typeface="Calibri Light"/>
              </a:rPr>
              <a:t>Правила пожарной безопасности.</a:t>
            </a:r>
            <a:endParaRPr lang="ru-RU" sz="3200" b="1" i="0" dirty="0">
              <a:solidFill>
                <a:schemeClr val="tx1"/>
              </a:solidFill>
              <a:latin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1402395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2090057" y="1925911"/>
            <a:ext cx="8179357" cy="2341289"/>
          </a:xfrm>
        </p:spPr>
        <p:txBody>
          <a:bodyPr/>
          <a:lstStyle/>
          <a:p>
            <a:pPr algn="ctr">
              <a:spcBef>
                <a:spcPts val="1000"/>
              </a:spcBef>
            </a:pPr>
            <a:r>
              <a:rPr lang="ru-RU" sz="3600" dirty="0" smtClean="0"/>
              <a:t>Назовите виды огнетушителей, которые можно применять для тушения пожаров в электроустановках, находящихся  под напряжением.</a:t>
            </a: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30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spcBef>
                <a:spcPts val="1"/>
              </a:spcBef>
            </a:pPr>
            <a:r>
              <a:rPr lang="ru-RU" sz="3200" b="1" dirty="0" smtClean="0">
                <a:solidFill>
                  <a:schemeClr val="tx1"/>
                </a:solidFill>
              </a:rPr>
              <a:t>Правила пожарной безопасности.</a:t>
            </a:r>
            <a:endParaRPr lang="ru-RU" sz="3200" b="1" i="0" dirty="0">
              <a:solidFill>
                <a:schemeClr val="tx1"/>
              </a:solidFill>
              <a:latin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3417848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1611086" y="783770"/>
            <a:ext cx="9116123" cy="4615543"/>
          </a:xfrm>
        </p:spPr>
        <p:txBody>
          <a:bodyPr/>
          <a:lstStyle/>
          <a:p>
            <a:pPr algn="ctr">
              <a:spcBef>
                <a:spcPts val="1000"/>
              </a:spcBef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Углекислотные, порошковые, аэрозольные.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30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spcBef>
                <a:spcPts val="1"/>
              </a:spcBef>
            </a:pPr>
            <a:r>
              <a:rPr lang="ru-RU" sz="3200" b="1" dirty="0" smtClean="0">
                <a:solidFill>
                  <a:schemeClr val="tx1"/>
                </a:solidFill>
              </a:rPr>
              <a:t>Правила пожарной безопасности.</a:t>
            </a:r>
            <a:endParaRPr lang="ru-RU" sz="3200" b="1" i="0" dirty="0">
              <a:solidFill>
                <a:schemeClr val="tx1"/>
              </a:solidFill>
              <a:latin typeface="Calibri Light"/>
            </a:endParaRPr>
          </a:p>
        </p:txBody>
      </p:sp>
      <p:pic>
        <p:nvPicPr>
          <p:cNvPr id="4098" name="Picture 2" descr="C:\Users\админ\Desktop\3VMP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84507" y="3695700"/>
            <a:ext cx="2857500" cy="1905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66018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2162629" y="1816361"/>
            <a:ext cx="8482518" cy="2117009"/>
          </a:xfrm>
        </p:spPr>
        <p:txBody>
          <a:bodyPr/>
          <a:lstStyle/>
          <a:p>
            <a:pPr algn="ctr">
              <a:spcBef>
                <a:spcPts val="1000"/>
              </a:spcBef>
            </a:pPr>
            <a:r>
              <a:rPr lang="ru-RU" sz="4000" dirty="0" smtClean="0"/>
              <a:t>Почему на чердаке дымоходы всегда должны быть побелены?</a:t>
            </a:r>
            <a:endParaRPr lang="ru-RU" sz="4000" dirty="0"/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40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spcBef>
                <a:spcPts val="1"/>
              </a:spcBef>
            </a:pPr>
            <a:r>
              <a:rPr lang="ru-RU" sz="3200" b="1" dirty="0" smtClean="0">
                <a:solidFill>
                  <a:schemeClr val="tx1"/>
                </a:solidFill>
              </a:rPr>
              <a:t>Правила пожарной безопасности.</a:t>
            </a:r>
            <a:endParaRPr lang="ru-RU" sz="3200" b="1" i="0" dirty="0">
              <a:solidFill>
                <a:schemeClr val="tx1"/>
              </a:solidFill>
              <a:latin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2772405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sz="3600" dirty="0" smtClean="0"/>
              <a:t>На побеленной поверхности дымоходов легче обнаружить трещины, щели, через которые огонь должен проникать на чердак, по обнаружению таковых, необходимо заделать изъяны глиняным, песчаным раствором и побелить.</a:t>
            </a:r>
          </a:p>
          <a:p>
            <a:pPr algn="ctr">
              <a:spcBef>
                <a:spcPts val="1000"/>
              </a:spcBef>
            </a:pPr>
            <a:endParaRPr lang="ru-RU" sz="36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40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spcBef>
                <a:spcPts val="1"/>
              </a:spcBef>
            </a:pPr>
            <a:r>
              <a:rPr lang="ru-RU" sz="3200" b="1" dirty="0" smtClean="0">
                <a:solidFill>
                  <a:schemeClr val="tx1"/>
                </a:solidFill>
              </a:rPr>
              <a:t>Правила пожарной безопасности.</a:t>
            </a:r>
            <a:endParaRPr lang="ru-RU" sz="3200" b="1" i="0" dirty="0">
              <a:solidFill>
                <a:schemeClr val="tx1"/>
              </a:solidFill>
              <a:latin typeface="Calibri Ligh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226558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1799771" y="1850510"/>
            <a:ext cx="7895806" cy="3011776"/>
          </a:xfrm>
        </p:spPr>
        <p:txBody>
          <a:bodyPr/>
          <a:lstStyle/>
          <a:p>
            <a:pPr algn="ctr"/>
            <a:endParaRPr lang="ru-RU" sz="3600" b="1" dirty="0" smtClean="0"/>
          </a:p>
          <a:p>
            <a:pPr algn="ctr"/>
            <a:endParaRPr lang="ru-RU" sz="3600" b="1" dirty="0" smtClean="0"/>
          </a:p>
          <a:p>
            <a:pPr>
              <a:spcBef>
                <a:spcPts val="1000"/>
              </a:spcBef>
            </a:pPr>
            <a:r>
              <a:rPr lang="ru-RU" sz="3600" dirty="0" smtClean="0"/>
              <a:t>Если в квартире произошла утечка газа, можно ли включать свет? Почему?</a:t>
            </a:r>
            <a:endParaRPr lang="ru-RU" sz="3600" dirty="0"/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50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spcBef>
                <a:spcPts val="1"/>
              </a:spcBef>
            </a:pPr>
            <a:r>
              <a:rPr lang="ru-RU" sz="3200" b="1" dirty="0" smtClean="0">
                <a:solidFill>
                  <a:schemeClr val="tx1"/>
                </a:solidFill>
              </a:rPr>
              <a:t>Правила пожарной безопасности.</a:t>
            </a:r>
            <a:endParaRPr lang="ru-RU" sz="3200" b="1" i="0" dirty="0">
              <a:solidFill>
                <a:schemeClr val="tx1"/>
              </a:solidFill>
              <a:latin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437208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1872343" y="1873956"/>
            <a:ext cx="8854866" cy="2915757"/>
          </a:xfrm>
        </p:spPr>
        <p:txBody>
          <a:bodyPr/>
          <a:lstStyle/>
          <a:p>
            <a:pPr algn="ctr">
              <a:spcBef>
                <a:spcPts val="1000"/>
              </a:spcBef>
            </a:pPr>
            <a:r>
              <a:rPr lang="ru-RU" sz="40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Нельзя. При включении или выключении выключателя или штепсельной розетки может возникнуть искрение между контактами и произойти взрыв газа.</a:t>
            </a:r>
            <a:endParaRPr lang="ru-RU" sz="40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50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spcBef>
                <a:spcPts val="1"/>
              </a:spcBef>
            </a:pPr>
            <a:r>
              <a:rPr lang="ru-RU" sz="3200" b="1" dirty="0" smtClean="0">
                <a:solidFill>
                  <a:schemeClr val="tx1"/>
                </a:solidFill>
              </a:rPr>
              <a:t> Правила пожарной безопасности.</a:t>
            </a:r>
            <a:endParaRPr lang="ru-RU" sz="3200" b="1" i="0" dirty="0">
              <a:solidFill>
                <a:schemeClr val="tx1"/>
              </a:solidFill>
              <a:latin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2123462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ts val="1"/>
              </a:spcBef>
            </a:pPr>
            <a:r>
              <a:rPr lang="ru-RU" sz="5400" b="0" i="0" baseline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Вопросы категории «Правила поведения в ЧС</a:t>
            </a:r>
            <a:r>
              <a:rPr lang="ru-RU" dirty="0" smtClean="0"/>
              <a:t>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987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2902857" y="2168769"/>
            <a:ext cx="7366558" cy="1648488"/>
          </a:xfrm>
        </p:spPr>
        <p:txBody>
          <a:bodyPr/>
          <a:lstStyle/>
          <a:p>
            <a:pPr algn="ctr">
              <a:spcBef>
                <a:spcPts val="1000"/>
              </a:spcBef>
            </a:pPr>
            <a:r>
              <a:rPr lang="ru-RU" dirty="0" smtClean="0"/>
              <a:t>Назовите Ваши действия, если вы оказались в заложниках.</a:t>
            </a:r>
            <a:endParaRPr lang="ru-RU" dirty="0"/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10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spcBef>
                <a:spcPts val="1"/>
              </a:spcBef>
            </a:pPr>
            <a:r>
              <a:rPr lang="ru-RU" sz="3200" dirty="0" smtClean="0">
                <a:solidFill>
                  <a:schemeClr val="tx1"/>
                </a:solidFill>
              </a:rPr>
              <a:t>Правила поведения в ЧС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6918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1741714" y="377372"/>
            <a:ext cx="8985495" cy="4905828"/>
          </a:xfrm>
        </p:spPr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40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Главное не конфликтовать, постараться установить нормальные отношения,</a:t>
            </a:r>
            <a:r>
              <a:rPr lang="ru-RU" sz="4000" b="0" i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ограничить свои движения, на всякое действие спрашивать разрешение, попытаться запомнить максимум информации о захватчиках, использовать любую возможность для спасения, если есть уверенность в успехе.</a:t>
            </a:r>
            <a:endParaRPr lang="ru-RU" sz="40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10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ts val="1"/>
              </a:spcBef>
            </a:pPr>
            <a:r>
              <a:rPr lang="ru-RU" sz="3200" dirty="0" smtClean="0">
                <a:solidFill>
                  <a:schemeClr val="tx1"/>
                </a:solidFill>
              </a:rPr>
              <a:t>Правила поведения в ЧС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0650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ru-RU" sz="5400" b="0" i="0" baseline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Вопросы категории</a:t>
            </a:r>
            <a:r>
              <a:rPr lang="ru-RU" sz="5400" b="0" i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 «Вопрос-ответ»</a:t>
            </a:r>
            <a:endParaRPr lang="ru-RU" sz="5400" b="0" i="0" baseline="0" dirty="0">
              <a:solidFill>
                <a:schemeClr val="tx1"/>
              </a:solidFill>
              <a:latin typeface="Calibri Light"/>
              <a:ea typeface="+mj-ea"/>
              <a:cs typeface="+mj-cs"/>
            </a:endParaRPr>
          </a:p>
        </p:txBody>
      </p:sp>
      <p:pic>
        <p:nvPicPr>
          <p:cNvPr id="1028" name="Picture 4" descr="C:\Users\админ\Downloads\72g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04344" y="0"/>
            <a:ext cx="3227613" cy="32276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60308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2046514" y="1405032"/>
            <a:ext cx="8012480" cy="2252567"/>
          </a:xfrm>
        </p:spPr>
        <p:txBody>
          <a:bodyPr/>
          <a:lstStyle/>
          <a:p>
            <a:pPr algn="ctr">
              <a:spcBef>
                <a:spcPts val="1000"/>
              </a:spcBef>
            </a:pPr>
            <a:r>
              <a:rPr lang="ru-RU" sz="4000" dirty="0" smtClean="0"/>
              <a:t>Что делать, если вы обнаружили подозрительный предмет?</a:t>
            </a:r>
            <a:endParaRPr lang="ru-RU" sz="4000" dirty="0"/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20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ts val="1"/>
              </a:spcBef>
            </a:pPr>
            <a:r>
              <a:rPr lang="ru-RU" dirty="0" smtClean="0">
                <a:solidFill>
                  <a:schemeClr val="tx1"/>
                </a:solidFill>
              </a:rPr>
              <a:t>Правила поведения в ЧС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7313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40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Заметив</a:t>
            </a:r>
            <a:r>
              <a:rPr lang="ru-RU" sz="4000" b="0" i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взрывоопасный предмет, а также подозрительные предметы, не подходите близко к ним, сообщите о находке в полицию.</a:t>
            </a:r>
            <a:endParaRPr lang="ru-RU" sz="40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20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spcBef>
                <a:spcPts val="1"/>
              </a:spcBef>
            </a:pPr>
            <a:r>
              <a:rPr lang="ru-RU" sz="3200" b="1" dirty="0" smtClean="0">
                <a:solidFill>
                  <a:schemeClr val="tx1"/>
                </a:solidFill>
              </a:rPr>
              <a:t>Обо всём.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3693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1727200" y="1813690"/>
            <a:ext cx="8381234" cy="2148709"/>
          </a:xfrm>
        </p:spPr>
        <p:txBody>
          <a:bodyPr/>
          <a:lstStyle/>
          <a:p>
            <a:pPr algn="ctr">
              <a:spcBef>
                <a:spcPts val="1000"/>
              </a:spcBef>
            </a:pPr>
            <a:r>
              <a:rPr lang="ru-RU" sz="4400" dirty="0" smtClean="0"/>
              <a:t>При необходимости эвакуации нужно…</a:t>
            </a:r>
            <a:endParaRPr lang="ru-RU" sz="4400" dirty="0"/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30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spcBef>
                <a:spcPts val="1"/>
              </a:spcBef>
            </a:pPr>
            <a:r>
              <a:rPr lang="ru-RU" sz="3200" dirty="0" smtClean="0">
                <a:solidFill>
                  <a:schemeClr val="tx1"/>
                </a:solidFill>
              </a:rPr>
              <a:t>Правила поведения в ЧС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6233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1872343" y="1204686"/>
            <a:ext cx="8854866" cy="3512457"/>
          </a:xfrm>
        </p:spPr>
        <p:txBody>
          <a:bodyPr/>
          <a:lstStyle/>
          <a:p>
            <a:pPr algn="ctr">
              <a:spcBef>
                <a:spcPts val="1000"/>
              </a:spcBef>
            </a:pPr>
            <a:r>
              <a:rPr lang="ru-RU" sz="40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Собрать в сумку документы, деньги, ценности, предметы первой необходимости; приготовить запас сухих продуктов, воды, закрыть окна, перекрыть газ, отключить воду и электроэнергию,</a:t>
            </a:r>
            <a:r>
              <a:rPr lang="ru-RU" sz="4000" b="0" i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закрыть дверь.</a:t>
            </a:r>
            <a:endParaRPr lang="ru-RU" sz="40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30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spcBef>
                <a:spcPts val="1"/>
              </a:spcBef>
            </a:pPr>
            <a:r>
              <a:rPr lang="ru-RU" sz="3200" dirty="0" smtClean="0">
                <a:solidFill>
                  <a:schemeClr val="tx1"/>
                </a:solidFill>
              </a:rPr>
              <a:t>Правила поведения в ЧС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60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2569029" y="1815342"/>
            <a:ext cx="7114826" cy="1798715"/>
          </a:xfrm>
        </p:spPr>
        <p:txBody>
          <a:bodyPr/>
          <a:lstStyle/>
          <a:p>
            <a:pPr algn="ctr">
              <a:spcBef>
                <a:spcPts val="1000"/>
              </a:spcBef>
            </a:pPr>
            <a:r>
              <a:rPr lang="ru-RU" sz="4000" b="1" dirty="0" smtClean="0"/>
              <a:t>Сирены и прерывистые гудки предприятий </a:t>
            </a:r>
            <a:r>
              <a:rPr lang="ru-RU" sz="4000" b="1" smtClean="0"/>
              <a:t>и транспортных </a:t>
            </a:r>
            <a:r>
              <a:rPr lang="ru-RU" sz="4000" b="1" dirty="0" smtClean="0"/>
              <a:t>средств означают сигнал оповещения:</a:t>
            </a:r>
            <a:endParaRPr lang="ru-RU" sz="4000" dirty="0"/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40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ts val="1"/>
              </a:spcBef>
            </a:pPr>
            <a:r>
              <a:rPr lang="ru-RU" sz="3200" dirty="0" smtClean="0">
                <a:solidFill>
                  <a:schemeClr val="tx1"/>
                </a:solidFill>
              </a:rPr>
              <a:t>Правила поведения в ЧС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407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>
              <a:spcBef>
                <a:spcPts val="1000"/>
              </a:spcBef>
            </a:pPr>
            <a:r>
              <a:rPr lang="ru-RU" sz="7200" dirty="0" smtClean="0"/>
              <a:t>«Правила поведения в ЧС»</a:t>
            </a:r>
            <a:endParaRPr lang="ru-RU" sz="72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40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ts val="1"/>
              </a:spcBef>
            </a:pPr>
            <a:r>
              <a:rPr lang="ru-RU" sz="3200" dirty="0" smtClean="0">
                <a:solidFill>
                  <a:schemeClr val="tx1"/>
                </a:solidFill>
              </a:rPr>
              <a:t>Правила поведения в ЧС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610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2772229" y="1803619"/>
            <a:ext cx="6735186" cy="2013638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ru-RU" sz="4000" dirty="0" smtClean="0"/>
              <a:t>Во время урагана, бури, смерча вы оказались на улице. Ваши действия?</a:t>
            </a:r>
            <a:endParaRPr lang="ru-RU" sz="4000" dirty="0"/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50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ts val="1"/>
              </a:spcBef>
            </a:pPr>
            <a:r>
              <a:rPr lang="ru-RU" sz="3200" dirty="0" smtClean="0">
                <a:solidFill>
                  <a:schemeClr val="tx1"/>
                </a:solidFill>
              </a:rPr>
              <a:t>Правила поведения в ЧС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6562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1886857" y="1103086"/>
            <a:ext cx="8840352" cy="2772763"/>
          </a:xfrm>
        </p:spPr>
        <p:txBody>
          <a:bodyPr/>
          <a:lstStyle/>
          <a:p>
            <a:pPr algn="ctr">
              <a:spcBef>
                <a:spcPts val="1000"/>
              </a:spcBef>
            </a:pPr>
            <a:r>
              <a:rPr lang="ru-RU" sz="4000" b="0" i="0" baseline="0" dirty="0" smtClean="0">
                <a:solidFill>
                  <a:schemeClr val="tx1"/>
                </a:solidFill>
                <a:latin typeface="Calibri"/>
              </a:rPr>
              <a:t>Находись</a:t>
            </a:r>
            <a:r>
              <a:rPr lang="ru-RU" sz="4000" b="0" i="0" dirty="0" smtClean="0">
                <a:solidFill>
                  <a:schemeClr val="tx1"/>
                </a:solidFill>
                <a:latin typeface="Calibri"/>
              </a:rPr>
              <a:t> в удалении от зданий, найди естественное укрытие, ляг на землю и прижмись, закрой голову руками, жди снижения порыва ветра и быстро перейди в более надежное укрытие.</a:t>
            </a:r>
            <a:endParaRPr lang="ru-RU" sz="4000" b="0" i="0" baseline="0" dirty="0">
              <a:solidFill>
                <a:schemeClr val="tx1"/>
              </a:solidFill>
              <a:latin typeface="Calibri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50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ts val="1"/>
              </a:spcBef>
            </a:pPr>
            <a:r>
              <a:rPr lang="ru-RU" sz="3200" dirty="0" smtClean="0">
                <a:solidFill>
                  <a:schemeClr val="tx1"/>
                </a:solidFill>
              </a:rPr>
              <a:t>Правила поведения в ЧС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6921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spcBef>
                <a:spcPts val="1"/>
              </a:spcBef>
            </a:pPr>
            <a:r>
              <a:rPr lang="ru-RU" sz="5400" b="0" i="0" baseline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Вопросы категории «Правила поведения в условиях автономного выживания</a:t>
            </a:r>
            <a:r>
              <a:rPr lang="ru-RU" dirty="0" smtClean="0"/>
              <a:t>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1025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1841678" y="1873957"/>
            <a:ext cx="9310025" cy="2001892"/>
          </a:xfrm>
        </p:spPr>
        <p:txBody>
          <a:bodyPr/>
          <a:lstStyle/>
          <a:p>
            <a:pPr algn="ctr">
              <a:spcBef>
                <a:spcPts val="1000"/>
              </a:spcBef>
            </a:pPr>
            <a:r>
              <a:rPr lang="ru-RU" sz="4400" b="0" i="0" baseline="0" dirty="0" smtClean="0">
                <a:solidFill>
                  <a:schemeClr val="tx1"/>
                </a:solidFill>
                <a:latin typeface="Calibri"/>
              </a:rPr>
              <a:t>Что</a:t>
            </a:r>
            <a:r>
              <a:rPr lang="ru-RU" sz="4400" b="0" i="0" dirty="0" smtClean="0">
                <a:solidFill>
                  <a:schemeClr val="tx1"/>
                </a:solidFill>
                <a:latin typeface="Calibri"/>
              </a:rPr>
              <a:t> делать, если вы заблудились в лесу?</a:t>
            </a:r>
            <a:endParaRPr lang="ru-RU" sz="4400" b="0" i="0" baseline="0" dirty="0">
              <a:solidFill>
                <a:schemeClr val="tx1"/>
              </a:solidFill>
              <a:latin typeface="Calibri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10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spcBef>
                <a:spcPts val="1"/>
              </a:spcBef>
            </a:pPr>
            <a:r>
              <a:rPr lang="ru-RU" sz="3200" dirty="0" smtClean="0">
                <a:solidFill>
                  <a:schemeClr val="tx1"/>
                </a:solidFill>
              </a:rPr>
              <a:t>Правила поведения в условиях автономного выживания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0700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1724449" y="1512277"/>
            <a:ext cx="8885530" cy="3149018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ru-RU" dirty="0" smtClean="0"/>
              <a:t>Расшифруйте аббревиатуру МЧС? </a:t>
            </a:r>
            <a:endParaRPr lang="ru-RU" sz="3200" b="0" i="0" baseline="0" dirty="0">
              <a:latin typeface="Calibri"/>
              <a:ea typeface="+mn-ea"/>
              <a:cs typeface="+mn-cs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10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defTabSz="914400">
              <a:spcBef>
                <a:spcPts val="1"/>
              </a:spcBef>
              <a:buNone/>
            </a:pPr>
            <a:r>
              <a:rPr lang="ru-RU" sz="3600" b="1" dirty="0" smtClean="0">
                <a:latin typeface="Calibri Light"/>
              </a:rPr>
              <a:t>Вопрос-ответ</a:t>
            </a:r>
            <a:endParaRPr lang="ru-RU" sz="3600" b="1" i="0" dirty="0">
              <a:solidFill>
                <a:schemeClr val="tx1"/>
              </a:solidFill>
              <a:latin typeface="Calibri Light"/>
            </a:endParaRPr>
          </a:p>
        </p:txBody>
      </p:sp>
      <p:pic>
        <p:nvPicPr>
          <p:cNvPr id="58369" name="Picture 1" descr="C:\Users\админ\Desktop\1636125378_4-papik-pro-p-logotip-mchs-foto-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60259" y="2103603"/>
            <a:ext cx="3505813" cy="242485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51635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1872343" y="1117600"/>
            <a:ext cx="8854865" cy="4165600"/>
          </a:xfrm>
        </p:spPr>
        <p:txBody>
          <a:bodyPr/>
          <a:lstStyle/>
          <a:p>
            <a:pPr algn="ctr">
              <a:spcBef>
                <a:spcPts val="1000"/>
              </a:spcBef>
            </a:pPr>
            <a:r>
              <a:rPr lang="ru-RU" sz="7200" dirty="0" smtClean="0"/>
              <a:t> </a:t>
            </a:r>
            <a:r>
              <a:rPr lang="ru-RU" sz="4000" dirty="0" smtClean="0"/>
              <a:t>Остановиться, осмотреться вокруг, прислушаться к звукам, определить, сколько времени ты двигался, вспомнить свой путь, искать тропу, дорогу, ручей, реку – они выведут к жилью; при выходе к реке, ручью двигаться вниз по течению.</a:t>
            </a:r>
            <a:endParaRPr lang="ru-RU" sz="72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10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spcBef>
                <a:spcPts val="1"/>
              </a:spcBef>
            </a:pPr>
            <a:r>
              <a:rPr lang="ru-RU" sz="3200" dirty="0" smtClean="0">
                <a:solidFill>
                  <a:schemeClr val="tx1"/>
                </a:solidFill>
              </a:rPr>
              <a:t>Правила поведения в условиях автономного выживания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93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1799770" y="1365993"/>
            <a:ext cx="6992537" cy="2973777"/>
          </a:xfrm>
        </p:spPr>
        <p:txBody>
          <a:bodyPr/>
          <a:lstStyle/>
          <a:p>
            <a:pPr algn="ctr"/>
            <a:endParaRPr lang="ru-RU" sz="4400" dirty="0" smtClean="0"/>
          </a:p>
          <a:p>
            <a:pPr algn="ctr"/>
            <a:endParaRPr lang="ru-RU" sz="4400" dirty="0" smtClean="0"/>
          </a:p>
          <a:p>
            <a:pPr algn="ctr"/>
            <a:endParaRPr lang="ru-RU" sz="4400" dirty="0" smtClean="0"/>
          </a:p>
          <a:p>
            <a:pPr algn="ctr"/>
            <a:endParaRPr lang="ru-RU" sz="4400" dirty="0" smtClean="0"/>
          </a:p>
          <a:p>
            <a:pPr algn="ctr"/>
            <a:r>
              <a:rPr lang="ru-RU" sz="4400" dirty="0" smtClean="0"/>
              <a:t>Что нужно сделать, чтобы выжить в условиях автономного существования?</a:t>
            </a:r>
          </a:p>
          <a:p>
            <a:pPr algn="ctr"/>
            <a:r>
              <a:rPr lang="ru-RU" sz="4400" dirty="0" smtClean="0"/>
              <a:t/>
            </a:r>
            <a:br>
              <a:rPr lang="ru-RU" sz="4400" dirty="0" smtClean="0"/>
            </a:br>
            <a:endParaRPr lang="ru-RU" sz="4400" dirty="0" smtClean="0"/>
          </a:p>
          <a:p>
            <a:r>
              <a:rPr lang="ru-RU" sz="4400" dirty="0" smtClean="0"/>
              <a:t/>
            </a:r>
            <a:br>
              <a:rPr lang="ru-RU" sz="4400" dirty="0" smtClean="0"/>
            </a:br>
            <a:endParaRPr lang="ru-RU" sz="4400" dirty="0"/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20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spcBef>
                <a:spcPts val="1"/>
              </a:spcBef>
            </a:pPr>
            <a:r>
              <a:rPr lang="ru-RU" sz="3200" dirty="0" smtClean="0">
                <a:solidFill>
                  <a:schemeClr val="tx1"/>
                </a:solidFill>
              </a:rPr>
              <a:t>Правила поведения в условиях автономного выживания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27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1640115" y="1596572"/>
            <a:ext cx="8912923" cy="3237220"/>
          </a:xfrm>
        </p:spPr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Ловить</a:t>
            </a:r>
            <a:r>
              <a:rPr lang="ru-RU" sz="4800" b="0" i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рыбу, собирать грибы, знать съедобные дикорастущие растения.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20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spcBef>
                <a:spcPts val="1"/>
              </a:spcBef>
            </a:pPr>
            <a:r>
              <a:rPr lang="ru-RU" sz="3200" dirty="0" smtClean="0">
                <a:solidFill>
                  <a:schemeClr val="tx1"/>
                </a:solidFill>
              </a:rPr>
              <a:t>Правила поведения в условиях автономного выживания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624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1621184" y="1844929"/>
            <a:ext cx="9133903" cy="1928786"/>
          </a:xfrm>
        </p:spPr>
        <p:txBody>
          <a:bodyPr/>
          <a:lstStyle/>
          <a:p>
            <a:pPr algn="ctr">
              <a:spcBef>
                <a:spcPts val="1000"/>
              </a:spcBef>
            </a:pPr>
            <a:r>
              <a:rPr lang="ru-RU" sz="3600" dirty="0" smtClean="0"/>
              <a:t>Что служит косвенным признаком съедобности растений?</a:t>
            </a:r>
            <a:endParaRPr lang="ru-RU" sz="3600" dirty="0"/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30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spcBef>
                <a:spcPts val="1"/>
              </a:spcBef>
            </a:pPr>
            <a:r>
              <a:rPr lang="ru-RU" sz="3200" dirty="0" smtClean="0">
                <a:solidFill>
                  <a:schemeClr val="tx1"/>
                </a:solidFill>
              </a:rPr>
              <a:t>Правила поведения в условиях автономного выживания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3431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>
              <a:spcBef>
                <a:spcPts val="1000"/>
              </a:spcBef>
            </a:pPr>
            <a:r>
              <a:rPr lang="ru-RU" sz="4400" dirty="0" smtClean="0"/>
              <a:t>Плоды, поклёванные птицами, грызунами; птичий помёт на ветках. </a:t>
            </a:r>
            <a:endParaRPr lang="ru-RU" sz="44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30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spcBef>
                <a:spcPts val="1"/>
              </a:spcBef>
            </a:pPr>
            <a:r>
              <a:rPr lang="ru-RU" sz="3200" dirty="0" smtClean="0">
                <a:solidFill>
                  <a:schemeClr val="tx1"/>
                </a:solidFill>
              </a:rPr>
              <a:t>Правила поведения в условиях автономного выживания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79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2409371" y="1320801"/>
            <a:ext cx="9000751" cy="2482318"/>
          </a:xfrm>
        </p:spPr>
        <p:txBody>
          <a:bodyPr/>
          <a:lstStyle/>
          <a:p>
            <a:pPr algn="ctr">
              <a:spcBef>
                <a:spcPts val="1000"/>
              </a:spcBef>
            </a:pPr>
            <a:r>
              <a:rPr lang="ru-RU" sz="4000" dirty="0" smtClean="0"/>
              <a:t>Какое название носит комплекс простейших мероприятий, проводимых на месте получения поражения самим пострадавшим или другим человеком:</a:t>
            </a:r>
            <a:endParaRPr lang="ru-RU" sz="4000" dirty="0"/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40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spcBef>
                <a:spcPts val="1"/>
              </a:spcBef>
            </a:pPr>
            <a:r>
              <a:rPr lang="ru-RU" sz="3200" dirty="0" smtClean="0">
                <a:solidFill>
                  <a:schemeClr val="tx1"/>
                </a:solidFill>
              </a:rPr>
              <a:t>Правила поведения в условиях автономного выживания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1523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>
              <a:spcBef>
                <a:spcPts val="1000"/>
              </a:spcBef>
            </a:pPr>
            <a:r>
              <a:rPr lang="ru-RU" sz="7200" dirty="0" smtClean="0"/>
              <a:t>Первая медицинская помощь.</a:t>
            </a:r>
            <a:endParaRPr lang="ru-RU" sz="7200" dirty="0"/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40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spcBef>
                <a:spcPts val="1"/>
              </a:spcBef>
            </a:pPr>
            <a:r>
              <a:rPr lang="ru-RU" sz="3200" dirty="0" smtClean="0">
                <a:solidFill>
                  <a:schemeClr val="tx1"/>
                </a:solidFill>
              </a:rPr>
              <a:t>Правила поведения в условиях автономного выживания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0214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2438400" y="1190171"/>
            <a:ext cx="9031355" cy="2728686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ru-RU" sz="3600" cap="all" dirty="0" smtClean="0"/>
              <a:t>УКАЖИТЕ, КАКИЕ ДАННЫЕ И В КАКОЙ ПОСЛЕДОВАТЕЛЬНОСТИ НЕОБХОДИМО НАЗВАТЬ ПРИ ВЫЗОВЕ ПО ТЕЛЕФОНУ СЛУЖБЫ БЕЗОПАСНОСТИ…</a:t>
            </a:r>
          </a:p>
          <a:p>
            <a:pPr>
              <a:spcBef>
                <a:spcPts val="1000"/>
              </a:spcBef>
            </a:pPr>
            <a:endParaRPr lang="ru-RU" sz="3600" dirty="0"/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50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spcBef>
                <a:spcPts val="1"/>
              </a:spcBef>
            </a:pPr>
            <a:r>
              <a:rPr lang="ru-RU" sz="3200" dirty="0" smtClean="0">
                <a:solidFill>
                  <a:schemeClr val="tx1"/>
                </a:solidFill>
              </a:rPr>
              <a:t>Правила поведения в условиях автономного выживания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699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>
              <a:spcBef>
                <a:spcPts val="1000"/>
              </a:spcBef>
            </a:pPr>
            <a:r>
              <a:rPr lang="ru-RU" sz="7200" b="1" smtClean="0"/>
              <a:t>Причину </a:t>
            </a:r>
            <a:r>
              <a:rPr lang="ru-RU" sz="7200" b="1" dirty="0" smtClean="0"/>
              <a:t>вызова, свои имя и фамилию, номер телефона </a:t>
            </a:r>
            <a:r>
              <a:rPr lang="ru-RU" sz="7200" b="1" smtClean="0"/>
              <a:t>и адрес.</a:t>
            </a:r>
            <a:endParaRPr lang="ru-RU" sz="72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50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spcBef>
                <a:spcPts val="1"/>
              </a:spcBef>
            </a:pPr>
            <a:r>
              <a:rPr lang="ru-RU" sz="3200" dirty="0" smtClean="0">
                <a:solidFill>
                  <a:schemeClr val="tx1"/>
                </a:solidFill>
              </a:rPr>
              <a:t>Правила поведения в условиях автономного выживания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5242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80958" y="852245"/>
            <a:ext cx="11525331" cy="3214710"/>
          </a:xfrm>
          <a:prstGeom prst="rect">
            <a:avLst/>
          </a:prstGeom>
          <a:noFill/>
        </p:spPr>
        <p:txBody>
          <a:bodyPr wrap="square" rtlCol="0">
            <a:prstTxWarp prst="textDeflateBottom">
              <a:avLst>
                <a:gd name="adj" fmla="val 77527"/>
              </a:avLst>
            </a:prstTxWarp>
            <a:spAutoFit/>
          </a:bodyPr>
          <a:lstStyle/>
          <a:p>
            <a:pPr algn="ctr"/>
            <a:r>
              <a:rPr lang="ru-RU" sz="115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Молодцы!</a:t>
            </a:r>
            <a:endParaRPr lang="ru-RU" sz="115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pic>
        <p:nvPicPr>
          <p:cNvPr id="4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719947" y="5627749"/>
            <a:ext cx="812800" cy="6096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2595" y="4318632"/>
            <a:ext cx="3329538" cy="1918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416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47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10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ru-RU" sz="3200" b="0" i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Вопрос-ответ</a:t>
            </a:r>
            <a:endParaRPr lang="ru-RU" sz="3200" b="1" i="0" dirty="0">
              <a:solidFill>
                <a:schemeClr val="tx1"/>
              </a:solidFill>
              <a:latin typeface="Calibri Light"/>
              <a:ea typeface="+mj-ea"/>
              <a:cs typeface="+mj-cs"/>
            </a:endParaRPr>
          </a:p>
        </p:txBody>
      </p:sp>
      <p:pic>
        <p:nvPicPr>
          <p:cNvPr id="1026" name="Picture 2" descr="C:\Users\админ\Desktop\458a95as-96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34132" y="1436915"/>
            <a:ext cx="9232310" cy="33963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29171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1841679" y="1873957"/>
            <a:ext cx="9305292" cy="2001892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ru-RU" sz="3600" dirty="0" smtClean="0"/>
              <a:t>.  Под каким девизом действует МЧС России ? </a:t>
            </a:r>
            <a:endParaRPr lang="ru-RU" sz="3600" dirty="0"/>
          </a:p>
          <a:p>
            <a:pPr marL="0" indent="0" algn="l" defTabSz="914400">
              <a:spcBef>
                <a:spcPts val="1000"/>
              </a:spcBef>
              <a:buNone/>
            </a:pPr>
            <a:endParaRPr lang="ru-RU" sz="32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20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defTabSz="914400">
              <a:spcBef>
                <a:spcPts val="1"/>
              </a:spcBef>
              <a:buNone/>
            </a:pPr>
            <a:r>
              <a:rPr lang="ru-RU" sz="3200" b="1" i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Вопрос-ответ</a:t>
            </a:r>
            <a:endParaRPr lang="ru-RU" sz="3200" b="1" i="0" dirty="0">
              <a:solidFill>
                <a:schemeClr val="tx1"/>
              </a:solidFill>
              <a:latin typeface="Calibri Ligh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758398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1799772" y="2220686"/>
            <a:ext cx="9072580" cy="3657600"/>
          </a:xfrm>
        </p:spPr>
        <p:txBody>
          <a:bodyPr/>
          <a:lstStyle/>
          <a:p>
            <a:pPr algn="ctr">
              <a:spcBef>
                <a:spcPts val="1000"/>
              </a:spcBef>
            </a:pPr>
            <a:r>
              <a:rPr lang="ru-RU" sz="4400" dirty="0" smtClean="0"/>
              <a:t>Ответ: Девиз МЧС России – «Предотвращение, спасение, помощь»  </a:t>
            </a:r>
            <a:endParaRPr lang="ru-RU" sz="44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20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spcBef>
                <a:spcPts val="1"/>
              </a:spcBef>
            </a:pPr>
            <a:r>
              <a:rPr lang="ru-RU" sz="3200" b="1" dirty="0"/>
              <a:t>Загадки</a:t>
            </a:r>
            <a:endParaRPr lang="ru-RU" sz="3200" b="1" i="0" dirty="0">
              <a:solidFill>
                <a:schemeClr val="tx1"/>
              </a:solidFill>
              <a:latin typeface="Calibri Light"/>
            </a:endParaRPr>
          </a:p>
        </p:txBody>
      </p:sp>
      <p:pic>
        <p:nvPicPr>
          <p:cNvPr id="55297" name="Picture 1" descr="C:\Users\админ\Desktop\_________________50b8d8b19ed5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6628" y="432933"/>
            <a:ext cx="7620000" cy="16668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06751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>
              <a:spcBef>
                <a:spcPts val="1000"/>
              </a:spcBef>
            </a:pPr>
            <a:r>
              <a:rPr lang="ru-RU" sz="3600" b="1" dirty="0" smtClean="0"/>
              <a:t>В доме отключили свет. Чем наиболее безопасно воспользоваться для освещения?</a:t>
            </a:r>
            <a:endParaRPr lang="ru-RU" sz="3600" dirty="0"/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r" defTabSz="914400">
              <a:spcBef>
                <a:spcPts val="1000"/>
              </a:spcBef>
              <a:buNone/>
            </a:pPr>
            <a:r>
              <a:rPr lang="ru-RU" sz="48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30</a:t>
            </a:r>
            <a:endParaRPr lang="ru-RU" sz="48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spcBef>
                <a:spcPts val="1"/>
              </a:spcBef>
            </a:pPr>
            <a:r>
              <a:rPr lang="ru-RU" sz="3200" b="1" dirty="0" smtClean="0">
                <a:latin typeface="Calibri Light"/>
              </a:rPr>
              <a:t>Вопрос-ответ</a:t>
            </a:r>
            <a:endParaRPr lang="ru-RU" sz="3200" b="1" i="0" dirty="0">
              <a:solidFill>
                <a:schemeClr val="tx1"/>
              </a:solidFill>
              <a:latin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1210928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theme/theme1.xml><?xml version="1.0" encoding="utf-8"?>
<a:theme xmlns:a="http://schemas.openxmlformats.org/drawingml/2006/main" name="Красочная настольная игра: 16 x 9">
  <a:themeElements>
    <a:clrScheme name="Настольная игра Colorful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FFFFFF"/>
      </a:hlink>
      <a:folHlink>
        <a:srgbClr val="656565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>
            <a:lumMod val="60000"/>
            <a:lumOff val="40000"/>
          </a:schemeClr>
        </a:solidFill>
        <a:ln>
          <a:solidFill>
            <a:schemeClr val="bg2">
              <a:lumMod val="60000"/>
              <a:lumOff val="40000"/>
            </a:schemeClr>
          </a:solidFill>
        </a:ln>
      </a:spPr>
      <a:bodyPr rtlCol="0" anchor="ctr"/>
      <a:lstStyle>
        <a:defPPr algn="ctr">
          <a:lnSpc>
            <a:spcPct val="90000"/>
          </a:lnSpc>
          <a:defRPr sz="2400" dirty="0" smtClean="0">
            <a:solidFill>
              <a:schemeClr val="bg2">
                <a:lumMod val="50000"/>
              </a:schemeClr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bg2">
              <a:lumMod val="60000"/>
              <a:lumOff val="40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2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GameBoardColorful_16x9_TP104001205" id="{79A745F3-8376-4B39-A51C-4A55655D8418}" vid="{22E22CF6-1755-4575-A0C8-658FB9E2381E}"/>
    </a:ext>
  </a:extLst>
</a:theme>
</file>

<file path=ppt/theme/theme2.xml><?xml version="1.0" encoding="utf-8"?>
<a:theme xmlns:a="http://schemas.openxmlformats.org/drawingml/2006/main" name="Office Theme">
  <a:themeElements>
    <a:clrScheme name="Настольная игра Colorful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FFFFFF"/>
      </a:hlink>
      <a:folHlink>
        <a:srgbClr val="656565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Настольная игра Colorful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FFFFFF"/>
      </a:hlink>
      <a:folHlink>
        <a:srgbClr val="656565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E53AB556-06BF-4F6C-964D-E4806431F63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Игра-викторина (широкоэкранная, с разноцветными категориями)</Template>
  <TotalTime>0</TotalTime>
  <Words>953</Words>
  <Application>Microsoft Office PowerPoint</Application>
  <PresentationFormat>Произвольный</PresentationFormat>
  <Paragraphs>197</Paragraphs>
  <Slides>59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59</vt:i4>
      </vt:variant>
    </vt:vector>
  </HeadingPairs>
  <TitlesOfParts>
    <vt:vector size="60" baseType="lpstr">
      <vt:lpstr>Красочная настольная игра: 16 x 9</vt:lpstr>
      <vt:lpstr>Викторина  «Знатоки безопасного поведения» </vt:lpstr>
      <vt:lpstr>Знаток — человек, обладающий большими знаниями в чём-нибудь, тонким пониманием чего-нибудь.</vt:lpstr>
      <vt:lpstr>Презентация PowerPoint</vt:lpstr>
      <vt:lpstr>Вопросы категории «Вопрос-ответ»</vt:lpstr>
      <vt:lpstr>Вопрос-ответ</vt:lpstr>
      <vt:lpstr>Вопрос-ответ</vt:lpstr>
      <vt:lpstr>Вопрос-ответ</vt:lpstr>
      <vt:lpstr>Загадки</vt:lpstr>
      <vt:lpstr>Вопрос-ответ</vt:lpstr>
      <vt:lpstr>Вопрос-ответ</vt:lpstr>
      <vt:lpstr>Вопрос-ответ</vt:lpstr>
      <vt:lpstr>Вопрос-ответ</vt:lpstr>
      <vt:lpstr>Вопрос-ответ</vt:lpstr>
      <vt:lpstr>Вопрос-ответ</vt:lpstr>
      <vt:lpstr>Вопросы категории  «Разминка»</vt:lpstr>
      <vt:lpstr>Разминка.</vt:lpstr>
      <vt:lpstr>Разминка.</vt:lpstr>
      <vt:lpstr>Разминка.</vt:lpstr>
      <vt:lpstr>Разминка.</vt:lpstr>
      <vt:lpstr>ЧС природного характера</vt:lpstr>
      <vt:lpstr>ЧС природного характера</vt:lpstr>
      <vt:lpstr>ЧС природного характера</vt:lpstr>
      <vt:lpstr>Разминка.</vt:lpstr>
      <vt:lpstr>Разминка.</vt:lpstr>
      <vt:lpstr>Разминка.</vt:lpstr>
      <vt:lpstr>Вопросы категории «Правила пожарной безопасности»</vt:lpstr>
      <vt:lpstr>Правила пожарной безопасности.</vt:lpstr>
      <vt:lpstr>Правила пожарной безопасности</vt:lpstr>
      <vt:lpstr>Правила пожарной безопасности</vt:lpstr>
      <vt:lpstr>Правила пожарной безопасности.</vt:lpstr>
      <vt:lpstr>Правила пожарной безопасности.</vt:lpstr>
      <vt:lpstr>Правила пожарной безопасности.</vt:lpstr>
      <vt:lpstr>Правила пожарной безопасности.</vt:lpstr>
      <vt:lpstr>Правила пожарной безопасности.</vt:lpstr>
      <vt:lpstr>Правила пожарной безопасности.</vt:lpstr>
      <vt:lpstr> Правила пожарной безопасности.</vt:lpstr>
      <vt:lpstr>Вопросы категории «Правила поведения в ЧС»</vt:lpstr>
      <vt:lpstr>Правила поведения в ЧС</vt:lpstr>
      <vt:lpstr>Правила поведения в ЧС</vt:lpstr>
      <vt:lpstr>Правила поведения в ЧС</vt:lpstr>
      <vt:lpstr>Обо всём.</vt:lpstr>
      <vt:lpstr>Правила поведения в ЧС</vt:lpstr>
      <vt:lpstr>Правила поведения в ЧС</vt:lpstr>
      <vt:lpstr>Правила поведения в ЧС</vt:lpstr>
      <vt:lpstr>Правила поведения в ЧС</vt:lpstr>
      <vt:lpstr>Правила поведения в ЧС</vt:lpstr>
      <vt:lpstr>Правила поведения в ЧС</vt:lpstr>
      <vt:lpstr>Вопросы категории «Правила поведения в условиях автономного выживания»</vt:lpstr>
      <vt:lpstr>Правила поведения в условиях автономного выживания</vt:lpstr>
      <vt:lpstr>Правила поведения в условиях автономного выживания</vt:lpstr>
      <vt:lpstr>Правила поведения в условиях автономного выживания</vt:lpstr>
      <vt:lpstr>Правила поведения в условиях автономного выживания</vt:lpstr>
      <vt:lpstr>Правила поведения в условиях автономного выживания</vt:lpstr>
      <vt:lpstr>Правила поведения в условиях автономного выживания</vt:lpstr>
      <vt:lpstr>Правила поведения в условиях автономного выживания</vt:lpstr>
      <vt:lpstr>Правила поведения в условиях автономного выживания</vt:lpstr>
      <vt:lpstr>Правила поведения в условиях автономного выживания</vt:lpstr>
      <vt:lpstr>Правила поведения в условиях автономного выживания</vt:lpstr>
      <vt:lpstr>Презентация PowerPoint</vt:lpstr>
    </vt:vector>
  </TitlesOfParts>
  <Manager/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2014-11-18T17:29:42Z</dcterms:created>
  <dcterms:modified xsi:type="dcterms:W3CDTF">2022-09-25T15:36:21Z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TC040012069991</vt:lpwstr>
  </property>
</Properties>
</file>