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58" r:id="rId4"/>
    <p:sldId id="259" r:id="rId5"/>
    <p:sldId id="260" r:id="rId6"/>
    <p:sldId id="262" r:id="rId7"/>
    <p:sldId id="263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6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87C770C-948D-4622-8B88-7BC5ECA7E9C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E5168645-F474-4D8B-932B-C0BAA97DCCD0}" type="datetimeFigureOut">
              <a:rPr lang="ru-RU" smtClean="0"/>
              <a:t>06.02.2023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73" y="620688"/>
            <a:ext cx="7855912" cy="54051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84168" y="5603147"/>
            <a:ext cx="25569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студентка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курса группы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б-з-20ПП-44.03.01.01-з2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Деревянко Л.Ю.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225" y="1772816"/>
            <a:ext cx="3672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Гигиенические требования школьной мебели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19876" y="6341811"/>
            <a:ext cx="981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2022г.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43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483768" y="287456"/>
            <a:ext cx="5763950" cy="4616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классов предметами мебели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8229" y="287456"/>
            <a:ext cx="11360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honoteka.org/uploads/posts/2021-06/1623180628_27-phonoteka_org-p-tekstura-parti-krasivo-33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3" t="31254" r="33764"/>
          <a:stretch/>
        </p:blipFill>
        <p:spPr bwMode="auto">
          <a:xfrm>
            <a:off x="91372" y="728921"/>
            <a:ext cx="2112580" cy="159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6425" y="2311238"/>
            <a:ext cx="1199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Стулья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cheliabinsk.bestmebelik.ru/UserFiles/Image/SVK/SVK-0002_bi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96" t="4200" r="7544" b="7021"/>
          <a:stretch/>
        </p:blipFill>
        <p:spPr bwMode="auto">
          <a:xfrm>
            <a:off x="198510" y="2850045"/>
            <a:ext cx="1360097" cy="1733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103869" y="908720"/>
            <a:ext cx="3339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Рабочее место учителя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://nv-school6.narod.ru/picture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02" t="30884" r="29766" b="4782"/>
          <a:stretch/>
        </p:blipFill>
        <p:spPr bwMode="auto">
          <a:xfrm>
            <a:off x="6135138" y="1370385"/>
            <a:ext cx="2112580" cy="2057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906762" y="4584018"/>
            <a:ext cx="1303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Шкафы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8" name="Picture 10" descr="https://mebpilot.ru/800/600/https/vitrum.lv/img/easygallery/190/5ad8f63a69531ad01e9854fd83c44db3x800x533x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2" r="14286" b="21607"/>
          <a:stretch/>
        </p:blipFill>
        <p:spPr bwMode="auto">
          <a:xfrm>
            <a:off x="91372" y="4985792"/>
            <a:ext cx="267628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539330" y="4085054"/>
            <a:ext cx="22633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Меловая доска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0" name="Picture 12" descr="https://img-fotki.yandex.ru/get/31027/167183485.8c8/0_1c4e77_c16eb758_ori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1" t="20952" r="5138" b="20415"/>
          <a:stretch/>
        </p:blipFill>
        <p:spPr bwMode="auto">
          <a:xfrm>
            <a:off x="2898216" y="4548681"/>
            <a:ext cx="5545606" cy="2103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435710" y="1296460"/>
            <a:ext cx="3235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доска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2" name="Picture 14" descr="https://expertnov.ru/800/600/http/velikoeschool.ru/v2/wp-content/uploads/2008/12/IMG_695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72" t="17531" b="24171"/>
          <a:stretch/>
        </p:blipFill>
        <p:spPr bwMode="auto">
          <a:xfrm>
            <a:off x="2497639" y="1758125"/>
            <a:ext cx="3269765" cy="2404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875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2" name="Picture 10" descr="https://ergode.ru/image/cache/catalog/tables/winnercompact/moll-Kinderschreibtisch-Winnercompact-classic-Ahorn-blau-zubehoer-1000x100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400" b="88500" l="25200" r="88700">
                        <a14:foregroundMark x1="47600" y1="37800" x2="47600" y2="37800"/>
                        <a14:foregroundMark x1="54100" y1="36000" x2="54100" y2="36000"/>
                        <a14:foregroundMark x1="49800" y1="37200" x2="49800" y2="37200"/>
                        <a14:foregroundMark x1="54700" y1="39100" x2="54700" y2="39100"/>
                        <a14:foregroundMark x1="57200" y1="37500" x2="57200" y2="37500"/>
                        <a14:foregroundMark x1="56600" y1="34700" x2="56600" y2="347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27" t="30809" r="9811" b="11235"/>
          <a:stretch/>
        </p:blipFill>
        <p:spPr bwMode="auto">
          <a:xfrm>
            <a:off x="3131840" y="3043992"/>
            <a:ext cx="3279227" cy="2934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whitetape.ru/upload/iblock/874/874f36a85e1c16dcaa48680bfc88d06d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" y="260648"/>
            <a:ext cx="3793830" cy="325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260648"/>
            <a:ext cx="3354508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Рабочее место ученика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s://obmarks.ru/wp-content/uploads/2020/04/Shko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400" l="4420" r="976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875" y="3862916"/>
            <a:ext cx="2919125" cy="3225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99992" y="1105000"/>
            <a:ext cx="4176464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Рабочее место ученика состоит из: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Парты;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Стула;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учебных наглядных  пособий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6326" y="5624564"/>
            <a:ext cx="3236271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Обязательное требование:</a:t>
            </a: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Стул со спинкой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344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3715" y="300577"/>
            <a:ext cx="3969741" cy="8309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требования к </a:t>
            </a:r>
          </a:p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ученической мебели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575" y="1410179"/>
            <a:ext cx="8172400" cy="300082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Парты производятся из твердых пород древесины, ЛДСП, мебельного щита или фанеры толщиной 6–12 мм;</a:t>
            </a:r>
            <a:endParaRPr lang="ru-RU" sz="1600" dirty="0" smtClean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Поверхность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столешницы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покрывают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бесцветным антиаллергенным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лаком;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Рабочая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поверхность должна легко очищаться от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загрязнений</a:t>
            </a:r>
            <a:r>
              <a:rPr lang="ru-RU" dirty="0">
                <a:latin typeface="Times New Roman"/>
                <a:ea typeface="Calibri"/>
                <a:cs typeface="Times New Roman"/>
              </a:rPr>
              <a:t>;</a:t>
            </a:r>
            <a:endParaRPr lang="ru-RU" sz="16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Парты чаще всего производятся в натуральном древесном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цвете;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Парты на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металлическом каркасе, окрашенном порошковой краской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. </a:t>
            </a: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SzPts val="1000"/>
              <a:buFont typeface="Symbol"/>
              <a:buChar char=""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Все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детали конструкции должны быть надежно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зафиксированы. </a:t>
            </a:r>
            <a:endParaRPr lang="ru-RU" sz="1600" dirty="0">
              <a:ea typeface="Calibri"/>
              <a:cs typeface="Times New Roman"/>
            </a:endParaRPr>
          </a:p>
        </p:txBody>
      </p:sp>
      <p:sp>
        <p:nvSpPr>
          <p:cNvPr id="7" name="AutoShape 2" descr="https://doski.biz/image/cache/catalog/NEW_Photo/School%20desks/kupit-partu-2m-naklon-2chasti_white-1200x80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fdm-gf.ru/image/cache/catalog/!new-photos/for_school/mebel/parti/m-70m-71-1000x1000-product_thum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6300" r="96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809" y="3933056"/>
            <a:ext cx="3404419" cy="3404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tulis.ru/image/catalog/chasty-shkola/KD-2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746" b="89776" l="0" r="9988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452" y="4590897"/>
            <a:ext cx="4521254" cy="208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3945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491880" y="266491"/>
            <a:ext cx="4291046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Стандарты маркировки парт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3" t="9210" r="11305" b="13793"/>
          <a:stretch/>
        </p:blipFill>
        <p:spPr>
          <a:xfrm>
            <a:off x="179512" y="949572"/>
            <a:ext cx="8191307" cy="57197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394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839" y="421267"/>
            <a:ext cx="3610073" cy="58595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173038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между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рядами парт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не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менее 60 см;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173038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между партами и стеной, сопряженной с улицей – 50–70 см;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173038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между партами и внутренней стеной – не менее 50 см;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173038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 последних столов до задней стены – 70–100 см;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173038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 первых столов до школьной доски – не менее 240 см;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173038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максимально допустимая удаленность от доски – 860 см;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indent="173038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максимально допустимая удаленность от окна – 6 м.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464162"/>
            <a:ext cx="4587474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расстановке парт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tatic.tildacdn.com/tild3735-6563-4130-b833-616366356566/c59f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8771" y="1697560"/>
            <a:ext cx="5325227" cy="330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51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03848" y="233329"/>
            <a:ext cx="5157117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рабочей позе ученика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3" name="Picture 5" descr="https://kak-cdelat.ru/uploads/posts/2014-10/1414774729_182_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51797"/>
          <a:stretch/>
        </p:blipFill>
        <p:spPr bwMode="auto">
          <a:xfrm>
            <a:off x="6156176" y="1103991"/>
            <a:ext cx="2376264" cy="239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5040" y="980728"/>
            <a:ext cx="5904398" cy="507831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Сидеть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глубоко на стуле, опираясь о его спинку.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Промежуток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между грудной клеткой и краем столешницы не должен превышать 2 см;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Корпус и голова располагаются ровно, ноги согнуты под прямым углом, обе стопы стоят на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полу,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пятки не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отрываются,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предплечья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свободно укладываются на парту, локти не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свисают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Бедра по отношению к спине находятся под прямым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углом;</a:t>
            </a:r>
            <a:r>
              <a:rPr lang="ru-RU" sz="1600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шея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прямая; 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Нагрузка 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обе ягодицы примерно одинаковая;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50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Расстояние между глазами и тетрадью составляет примерно 30 см</a:t>
            </a: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7175" name="Picture 7" descr="https://kak-cdelat.ru/uploads/posts/2014-10/1414774729_182_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23"/>
          <a:stretch/>
        </p:blipFill>
        <p:spPr bwMode="auto">
          <a:xfrm>
            <a:off x="6156176" y="3496518"/>
            <a:ext cx="2394742" cy="239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055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39"/>
            <a:ext cx="8768116" cy="6374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95944" y="1799238"/>
            <a:ext cx="3776227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6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343</TotalTime>
  <Words>285</Words>
  <Application>Microsoft Office PowerPoint</Application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Российский государственный педагогический университет им А. И. Герцена       Требования к школьной мебели по СанПину</dc:title>
  <dc:creator>Бальжинима Намдаков</dc:creator>
  <cp:lastModifiedBy>Dimas</cp:lastModifiedBy>
  <cp:revision>20</cp:revision>
  <dcterms:created xsi:type="dcterms:W3CDTF">2014-11-13T15:01:02Z</dcterms:created>
  <dcterms:modified xsi:type="dcterms:W3CDTF">2023-02-06T08:28:13Z</dcterms:modified>
</cp:coreProperties>
</file>