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57" r:id="rId4"/>
    <p:sldId id="259" r:id="rId5"/>
    <p:sldId id="258" r:id="rId6"/>
    <p:sldId id="260" r:id="rId7"/>
    <p:sldId id="261" r:id="rId8"/>
    <p:sldId id="262" r:id="rId9"/>
    <p:sldId id="263"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882" y="-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C98C2FD-5049-4821-B074-B0188C9CB49C}" type="datetimeFigureOut">
              <a:rPr lang="ru-RU" smtClean="0"/>
              <a:t>06.02.2023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7D9D1D8A-51DA-4E01-9322-2095AE165D97}" type="slidenum">
              <a:rPr lang="ru-RU" smtClean="0"/>
              <a:t>‹#›</a:t>
            </a:fld>
            <a:endParaRPr lang="ru-R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C98C2FD-5049-4821-B074-B0188C9CB49C}" type="datetimeFigureOut">
              <a:rPr lang="ru-RU" smtClean="0"/>
              <a:t>06.02.2023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7D9D1D8A-51DA-4E01-9322-2095AE165D97}" type="slidenum">
              <a:rPr lang="ru-RU" smtClean="0"/>
              <a:t>‹#›</a:t>
            </a:fld>
            <a:endParaRPr lang="ru-R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C98C2FD-5049-4821-B074-B0188C9CB49C}" type="datetimeFigureOut">
              <a:rPr lang="ru-RU" smtClean="0"/>
              <a:t>06.02.2023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7D9D1D8A-51DA-4E01-9322-2095AE165D97}" type="slidenum">
              <a:rPr lang="ru-RU" smtClean="0"/>
              <a:t>‹#›</a:t>
            </a:fld>
            <a:endParaRPr lang="ru-RU" dirty="0"/>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9C98C2FD-5049-4821-B074-B0188C9CB49C}" type="datetimeFigureOut">
              <a:rPr lang="ru-RU" smtClean="0"/>
              <a:t>06.02.2023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7D9D1D8A-51DA-4E01-9322-2095AE165D97}" type="slidenum">
              <a:rPr lang="ru-RU" smtClean="0"/>
              <a:t>‹#›</a:t>
            </a:fld>
            <a:endParaRPr lang="ru-RU" dirty="0"/>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C98C2FD-5049-4821-B074-B0188C9CB49C}" type="datetimeFigureOut">
              <a:rPr lang="ru-RU" smtClean="0"/>
              <a:t>06.02.2023</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7D9D1D8A-51DA-4E01-9322-2095AE165D97}" type="slidenum">
              <a:rPr lang="ru-RU" smtClean="0"/>
              <a:t>‹#›</a:t>
            </a:fld>
            <a:endParaRPr lang="ru-R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9C98C2FD-5049-4821-B074-B0188C9CB49C}" type="datetimeFigureOut">
              <a:rPr lang="ru-RU" smtClean="0"/>
              <a:t>06.02.2023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7D9D1D8A-51DA-4E01-9322-2095AE165D97}" type="slidenum">
              <a:rPr lang="ru-RU" smtClean="0"/>
              <a:t>‹#›</a:t>
            </a:fld>
            <a:endParaRPr lang="ru-RU" dirty="0"/>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C98C2FD-5049-4821-B074-B0188C9CB49C}" type="datetimeFigureOut">
              <a:rPr lang="ru-RU" smtClean="0"/>
              <a:t>06.02.2023</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7D9D1D8A-51DA-4E01-9322-2095AE165D97}" type="slidenum">
              <a:rPr lang="ru-RU" smtClean="0"/>
              <a:t>‹#›</a:t>
            </a:fld>
            <a:endParaRPr lang="ru-R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9C98C2FD-5049-4821-B074-B0188C9CB49C}" type="datetimeFigureOut">
              <a:rPr lang="ru-RU" smtClean="0"/>
              <a:t>06.02.2023</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7D9D1D8A-51DA-4E01-9322-2095AE165D97}" type="slidenum">
              <a:rPr lang="ru-RU" smtClean="0"/>
              <a:t>‹#›</a:t>
            </a:fld>
            <a:endParaRPr lang="ru-R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9C98C2FD-5049-4821-B074-B0188C9CB49C}" type="datetimeFigureOut">
              <a:rPr lang="ru-RU" smtClean="0"/>
              <a:t>06.02.2023</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7D9D1D8A-51DA-4E01-9322-2095AE165D97}"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9C98C2FD-5049-4821-B074-B0188C9CB49C}" type="datetimeFigureOut">
              <a:rPr lang="ru-RU" smtClean="0"/>
              <a:t>06.02.2023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7D9D1D8A-51DA-4E01-9322-2095AE165D97}" type="slidenum">
              <a:rPr lang="ru-RU" smtClean="0"/>
              <a:t>‹#›</a:t>
            </a:fld>
            <a:endParaRPr lang="ru-RU" dirty="0"/>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C98C2FD-5049-4821-B074-B0188C9CB49C}" type="datetimeFigureOut">
              <a:rPr lang="ru-RU" smtClean="0"/>
              <a:t>06.02.2023</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7D9D1D8A-51DA-4E01-9322-2095AE165D97}" type="slidenum">
              <a:rPr lang="ru-RU" smtClean="0"/>
              <a:t>‹#›</a:t>
            </a:fld>
            <a:endParaRPr lang="ru-RU" dirty="0"/>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9C98C2FD-5049-4821-B074-B0188C9CB49C}" type="datetimeFigureOut">
              <a:rPr lang="ru-RU" smtClean="0"/>
              <a:t>06.02.2023</a:t>
            </a:fld>
            <a:endParaRPr lang="ru-RU" dirty="0"/>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dirty="0"/>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7D9D1D8A-51DA-4E01-9322-2095AE165D97}" type="slidenum">
              <a:rPr lang="ru-RU" smtClean="0"/>
              <a:t>‹#›</a:t>
            </a:fld>
            <a:endParaRPr lang="ru-RU" dirty="0"/>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600200"/>
            <a:ext cx="7772400" cy="2908920"/>
          </a:xfrm>
        </p:spPr>
        <p:txBody>
          <a:bodyPr>
            <a:noAutofit/>
          </a:bodyPr>
          <a:lstStyle/>
          <a:p>
            <a:r>
              <a:rPr lang="ru-RU" sz="6000" dirty="0" smtClean="0">
                <a:solidFill>
                  <a:schemeClr val="accent3">
                    <a:lumMod val="75000"/>
                  </a:schemeClr>
                </a:solidFill>
                <a:latin typeface="Segoe Print" pitchFamily="2" charset="0"/>
              </a:rPr>
              <a:t/>
            </a:r>
            <a:br>
              <a:rPr lang="ru-RU" sz="6000" dirty="0" smtClean="0">
                <a:solidFill>
                  <a:schemeClr val="accent3">
                    <a:lumMod val="75000"/>
                  </a:schemeClr>
                </a:solidFill>
                <a:latin typeface="Segoe Print" pitchFamily="2" charset="0"/>
              </a:rPr>
            </a:br>
            <a:r>
              <a:rPr lang="ru-RU" sz="6000" dirty="0">
                <a:solidFill>
                  <a:schemeClr val="accent3">
                    <a:lumMod val="75000"/>
                  </a:schemeClr>
                </a:solidFill>
                <a:latin typeface="Segoe Print" pitchFamily="2" charset="0"/>
              </a:rPr>
              <a:t/>
            </a:r>
            <a:br>
              <a:rPr lang="ru-RU" sz="6000" dirty="0">
                <a:solidFill>
                  <a:schemeClr val="accent3">
                    <a:lumMod val="75000"/>
                  </a:schemeClr>
                </a:solidFill>
                <a:latin typeface="Segoe Print" pitchFamily="2" charset="0"/>
              </a:rPr>
            </a:br>
            <a:r>
              <a:rPr lang="ru-RU" sz="6000" dirty="0" smtClean="0">
                <a:solidFill>
                  <a:schemeClr val="accent3">
                    <a:lumMod val="75000"/>
                  </a:schemeClr>
                </a:solidFill>
                <a:latin typeface="Segoe Print" pitchFamily="2" charset="0"/>
              </a:rPr>
              <a:t/>
            </a:r>
            <a:br>
              <a:rPr lang="ru-RU" sz="6000" dirty="0" smtClean="0">
                <a:solidFill>
                  <a:schemeClr val="accent3">
                    <a:lumMod val="75000"/>
                  </a:schemeClr>
                </a:solidFill>
                <a:latin typeface="Segoe Print" pitchFamily="2" charset="0"/>
              </a:rPr>
            </a:br>
            <a:r>
              <a:rPr lang="ru-RU" sz="6000" dirty="0" smtClean="0">
                <a:solidFill>
                  <a:schemeClr val="accent3">
                    <a:lumMod val="75000"/>
                  </a:schemeClr>
                </a:solidFill>
                <a:latin typeface="Segoe Print" pitchFamily="2" charset="0"/>
              </a:rPr>
              <a:t>СКАЗОЧНЫЙ МИР </a:t>
            </a:r>
            <a:br>
              <a:rPr lang="ru-RU" sz="6000" dirty="0" smtClean="0">
                <a:solidFill>
                  <a:schemeClr val="accent3">
                    <a:lumMod val="75000"/>
                  </a:schemeClr>
                </a:solidFill>
                <a:latin typeface="Segoe Print" pitchFamily="2" charset="0"/>
              </a:rPr>
            </a:br>
            <a:r>
              <a:rPr lang="ru-RU" sz="6000" dirty="0" smtClean="0">
                <a:solidFill>
                  <a:schemeClr val="accent3">
                    <a:lumMod val="75000"/>
                  </a:schemeClr>
                </a:solidFill>
                <a:latin typeface="Segoe Print" pitchFamily="2" charset="0"/>
              </a:rPr>
              <a:t>Ш. ПЕРРО</a:t>
            </a:r>
            <a:endParaRPr lang="ru-RU" sz="6000" dirty="0">
              <a:solidFill>
                <a:schemeClr val="accent3">
                  <a:lumMod val="75000"/>
                </a:schemeClr>
              </a:solidFill>
              <a:latin typeface="Segoe Print" pitchFamily="2" charset="0"/>
            </a:endParaRPr>
          </a:p>
        </p:txBody>
      </p:sp>
      <p:sp>
        <p:nvSpPr>
          <p:cNvPr id="3" name="Подзаголовок 2"/>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1024890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170" name="Picture 2" descr="C:\Users\МБОУ Кр шк 1\Desktop\a46691aab2560c43b72496978e78758d.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tretch>
            <a:fillRect/>
          </a:stretch>
        </p:blipFill>
        <p:spPr bwMode="auto">
          <a:xfrm>
            <a:off x="1288336" y="2679700"/>
            <a:ext cx="2598578" cy="3446463"/>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quarter" idx="14"/>
          </p:nvPr>
        </p:nvSpPr>
        <p:spPr/>
        <p:txBody>
          <a:bodyPr>
            <a:normAutofit fontScale="92500" lnSpcReduction="20000"/>
          </a:bodyPr>
          <a:lstStyle/>
          <a:p>
            <a:r>
              <a:rPr lang="ru-RU" sz="1800" dirty="0" smtClean="0">
                <a:solidFill>
                  <a:schemeClr val="tx2">
                    <a:lumMod val="60000"/>
                    <a:lumOff val="40000"/>
                  </a:schemeClr>
                </a:solidFill>
                <a:latin typeface="Segoe Print" pitchFamily="2" charset="0"/>
              </a:rPr>
              <a:t>Волшебный мир, созданный знаменитым французским сказочником Шарлем Перро, заворожит каждого, кто откроет эту книгу. Здесь добрые феи преподносят на день рождения удивительные подарки, заколдованный лес сто лет хранит свою тайну, кот расхаживает в сапогах, а безжалостный людоед просто глуп. И снова любовь побеждает смерть, а изворотливый ум одолевает злую судьбу.</a:t>
            </a:r>
            <a:br>
              <a:rPr lang="ru-RU" sz="1800" dirty="0" smtClean="0">
                <a:solidFill>
                  <a:schemeClr val="tx2">
                    <a:lumMod val="60000"/>
                    <a:lumOff val="40000"/>
                  </a:schemeClr>
                </a:solidFill>
                <a:latin typeface="Segoe Print" pitchFamily="2" charset="0"/>
              </a:rPr>
            </a:br>
            <a:endParaRPr lang="ru-RU" sz="1800" dirty="0">
              <a:solidFill>
                <a:schemeClr val="tx2">
                  <a:lumMod val="60000"/>
                  <a:lumOff val="40000"/>
                </a:schemeClr>
              </a:solidFill>
              <a:latin typeface="Segoe Print" pitchFamily="2" charset="0"/>
            </a:endParaRPr>
          </a:p>
        </p:txBody>
      </p:sp>
    </p:spTree>
    <p:extLst>
      <p:ext uri="{BB962C8B-B14F-4D97-AF65-F5344CB8AC3E}">
        <p14:creationId xmlns:p14="http://schemas.microsoft.com/office/powerpoint/2010/main" val="33611051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8194" name="Picture 2" descr="C:\Users\МБОУ Кр шк 1\Desktop\1626943055_45-p-krasnaya-shapochka-fon-dlya-skazki-49.jpg"/>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864393" y="2679700"/>
            <a:ext cx="3446463" cy="3446463"/>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quarter" idx="14"/>
          </p:nvPr>
        </p:nvSpPr>
        <p:spPr/>
        <p:txBody>
          <a:bodyPr>
            <a:noAutofit/>
          </a:bodyPr>
          <a:lstStyle/>
          <a:p>
            <a:pPr marL="0" indent="0">
              <a:buNone/>
            </a:pPr>
            <a:r>
              <a:rPr lang="ru-RU" sz="1400" dirty="0" smtClean="0">
                <a:solidFill>
                  <a:schemeClr val="accent1">
                    <a:lumMod val="50000"/>
                  </a:schemeClr>
                </a:solidFill>
                <a:latin typeface="Segoe Print" pitchFamily="2" charset="0"/>
              </a:rPr>
              <a:t>Прочитав эту сказку, я подумала о том, что многие несчастья случаются из-за доверчивости. Мать посылает дочку отнести бабушке масла и пирогов.</a:t>
            </a:r>
          </a:p>
          <a:p>
            <a:pPr marL="0" indent="0">
              <a:buNone/>
            </a:pPr>
            <a:r>
              <a:rPr lang="ru-RU" sz="1400" dirty="0" smtClean="0">
                <a:solidFill>
                  <a:schemeClr val="accent1">
                    <a:lumMod val="50000"/>
                  </a:schemeClr>
                </a:solidFill>
                <a:latin typeface="Segoe Print" pitchFamily="2" charset="0"/>
              </a:rPr>
              <a:t>Девочка идёт через лес и встречает волка, которому рассказывает о своей бабушке.</a:t>
            </a:r>
          </a:p>
          <a:p>
            <a:pPr marL="0" indent="0">
              <a:buNone/>
            </a:pPr>
            <a:r>
              <a:rPr lang="ru-RU" sz="1400" dirty="0" smtClean="0">
                <a:solidFill>
                  <a:schemeClr val="accent1">
                    <a:lumMod val="50000"/>
                  </a:schemeClr>
                </a:solidFill>
                <a:latin typeface="Segoe Print" pitchFamily="2" charset="0"/>
              </a:rPr>
              <a:t>Волк бежит к бабушке короткой дорогой, обманывает и съедает старушку, и ложится на её место.</a:t>
            </a:r>
          </a:p>
          <a:p>
            <a:pPr marL="0" indent="0">
              <a:buNone/>
            </a:pPr>
            <a:r>
              <a:rPr lang="ru-RU" sz="1400" dirty="0" smtClean="0">
                <a:solidFill>
                  <a:schemeClr val="accent1">
                    <a:lumMod val="50000"/>
                  </a:schemeClr>
                </a:solidFill>
                <a:latin typeface="Segoe Print" pitchFamily="2" charset="0"/>
              </a:rPr>
              <a:t>Когда приходит девочка, она удивляется зубам и рукам бабушки, а потом волк её проглатывает.</a:t>
            </a:r>
          </a:p>
          <a:p>
            <a:pPr marL="0" indent="0">
              <a:buNone/>
            </a:pPr>
            <a:r>
              <a:rPr lang="ru-RU" sz="1400" dirty="0" smtClean="0">
                <a:solidFill>
                  <a:schemeClr val="accent1">
                    <a:lumMod val="50000"/>
                  </a:schemeClr>
                </a:solidFill>
                <a:latin typeface="Segoe Print" pitchFamily="2" charset="0"/>
              </a:rPr>
              <a:t>Проходящие мимо дровосеки освобождают старушку и её внучку.</a:t>
            </a:r>
          </a:p>
          <a:p>
            <a:endParaRPr lang="ru-RU" sz="1400" dirty="0">
              <a:solidFill>
                <a:schemeClr val="accent1">
                  <a:lumMod val="50000"/>
                </a:schemeClr>
              </a:solidFill>
              <a:latin typeface="Segoe Print" pitchFamily="2" charset="0"/>
            </a:endParaRPr>
          </a:p>
        </p:txBody>
      </p:sp>
    </p:spTree>
    <p:extLst>
      <p:ext uri="{BB962C8B-B14F-4D97-AF65-F5344CB8AC3E}">
        <p14:creationId xmlns:p14="http://schemas.microsoft.com/office/powerpoint/2010/main" val="9369724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1600200"/>
            <a:ext cx="7918648" cy="4925144"/>
          </a:xfrm>
        </p:spPr>
        <p:txBody>
          <a:bodyPr>
            <a:normAutofit fontScale="90000"/>
          </a:bodyPr>
          <a:lstStyle/>
          <a:p>
            <a:r>
              <a:rPr lang="ru-RU" sz="3100" dirty="0" smtClean="0">
                <a:latin typeface="Batang" pitchFamily="18" charset="-127"/>
                <a:ea typeface="Batang" pitchFamily="18" charset="-127"/>
              </a:rPr>
              <a:t>МБОУ </a:t>
            </a:r>
            <a:r>
              <a:rPr lang="ru-RU" sz="3100" smtClean="0">
                <a:latin typeface="Batang" pitchFamily="18" charset="-127"/>
                <a:ea typeface="Batang" pitchFamily="18" charset="-127"/>
              </a:rPr>
              <a:t>«</a:t>
            </a:r>
            <a:r>
              <a:rPr lang="ru-RU" sz="3100" smtClean="0">
                <a:latin typeface="Batang" pitchFamily="18" charset="-127"/>
                <a:ea typeface="Batang" pitchFamily="18" charset="-127"/>
              </a:rPr>
              <a:t>Красногвардейская </a:t>
            </a:r>
            <a:r>
              <a:rPr lang="ru-RU" sz="3100" dirty="0" smtClean="0">
                <a:latin typeface="Batang" pitchFamily="18" charset="-127"/>
                <a:ea typeface="Batang" pitchFamily="18" charset="-127"/>
              </a:rPr>
              <a:t>школа № 1»</a:t>
            </a:r>
            <a:br>
              <a:rPr lang="ru-RU" sz="3100" dirty="0" smtClean="0">
                <a:latin typeface="Batang" pitchFamily="18" charset="-127"/>
                <a:ea typeface="Batang" pitchFamily="18" charset="-127"/>
              </a:rPr>
            </a:br>
            <a:r>
              <a:rPr lang="ru-RU" sz="3100" dirty="0" smtClean="0">
                <a:latin typeface="Batang" pitchFamily="18" charset="-127"/>
                <a:ea typeface="Batang" pitchFamily="18" charset="-127"/>
              </a:rPr>
              <a:t>представляет</a:t>
            </a:r>
            <a:br>
              <a:rPr lang="ru-RU" sz="3100" dirty="0" smtClean="0">
                <a:latin typeface="Batang" pitchFamily="18" charset="-127"/>
                <a:ea typeface="Batang" pitchFamily="18" charset="-127"/>
              </a:rPr>
            </a:br>
            <a:r>
              <a:rPr lang="ru-RU" i="1" dirty="0" smtClean="0">
                <a:solidFill>
                  <a:srgbClr val="00B050"/>
                </a:solidFill>
                <a:latin typeface="Batang" pitchFamily="18" charset="-127"/>
                <a:ea typeface="Batang" pitchFamily="18" charset="-127"/>
              </a:rPr>
              <a:t>КНИЖНО-ИЛЛЮСТРИРОВАННАЯ ВЫСТАВКА, </a:t>
            </a:r>
            <a:r>
              <a:rPr lang="ru-RU" i="1" dirty="0" smtClean="0">
                <a:solidFill>
                  <a:srgbClr val="00B050"/>
                </a:solidFill>
                <a:latin typeface="Batang" pitchFamily="18" charset="-127"/>
                <a:ea typeface="Batang" pitchFamily="18" charset="-127"/>
              </a:rPr>
              <a:t>ПОСВЯЩЕННАЯ</a:t>
            </a:r>
            <a:r>
              <a:rPr lang="ru-RU" i="1" dirty="0" smtClean="0">
                <a:solidFill>
                  <a:srgbClr val="00B050"/>
                </a:solidFill>
                <a:latin typeface="Batang" pitchFamily="18" charset="-127"/>
                <a:ea typeface="Batang" pitchFamily="18" charset="-127"/>
              </a:rPr>
              <a:t/>
            </a:r>
            <a:br>
              <a:rPr lang="ru-RU" i="1" dirty="0" smtClean="0">
                <a:solidFill>
                  <a:srgbClr val="00B050"/>
                </a:solidFill>
                <a:latin typeface="Batang" pitchFamily="18" charset="-127"/>
                <a:ea typeface="Batang" pitchFamily="18" charset="-127"/>
              </a:rPr>
            </a:br>
            <a:r>
              <a:rPr lang="ru-RU" i="1" dirty="0" smtClean="0">
                <a:solidFill>
                  <a:srgbClr val="00B050"/>
                </a:solidFill>
                <a:latin typeface="Batang" pitchFamily="18" charset="-127"/>
                <a:ea typeface="Batang" pitchFamily="18" charset="-127"/>
              </a:rPr>
              <a:t> </a:t>
            </a:r>
            <a:r>
              <a:rPr lang="ru-RU" sz="6000" i="1" dirty="0" smtClean="0">
                <a:solidFill>
                  <a:srgbClr val="00B050"/>
                </a:solidFill>
                <a:latin typeface="Batang" pitchFamily="18" charset="-127"/>
                <a:ea typeface="Batang" pitchFamily="18" charset="-127"/>
              </a:rPr>
              <a:t>395</a:t>
            </a:r>
            <a:r>
              <a:rPr lang="ru-RU" i="1" dirty="0" smtClean="0">
                <a:solidFill>
                  <a:srgbClr val="00B050"/>
                </a:solidFill>
                <a:latin typeface="Batang" pitchFamily="18" charset="-127"/>
                <a:ea typeface="Batang" pitchFamily="18" charset="-127"/>
              </a:rPr>
              <a:t> –ЛЕТИЮ</a:t>
            </a:r>
            <a:br>
              <a:rPr lang="ru-RU" i="1" dirty="0" smtClean="0">
                <a:solidFill>
                  <a:srgbClr val="00B050"/>
                </a:solidFill>
                <a:latin typeface="Batang" pitchFamily="18" charset="-127"/>
                <a:ea typeface="Batang" pitchFamily="18" charset="-127"/>
              </a:rPr>
            </a:br>
            <a:r>
              <a:rPr lang="ru-RU" i="1" dirty="0" smtClean="0">
                <a:solidFill>
                  <a:srgbClr val="00B050"/>
                </a:solidFill>
                <a:latin typeface="Batang" pitchFamily="18" charset="-127"/>
                <a:ea typeface="Batang" pitchFamily="18" charset="-127"/>
              </a:rPr>
              <a:t> СО ДНЯ РОЖДЕНИЯ ПОЭТА,  КРИТИКА И СКАЗОЧНИКА ШАРЛЯ ПЕРРО</a:t>
            </a:r>
            <a:endParaRPr lang="ru-RU" i="1" dirty="0">
              <a:solidFill>
                <a:srgbClr val="00B050"/>
              </a:solidFill>
              <a:latin typeface="Batang" pitchFamily="18" charset="-127"/>
              <a:ea typeface="Batang" pitchFamily="18" charset="-127"/>
            </a:endParaRPr>
          </a:p>
        </p:txBody>
      </p:sp>
      <p:sp>
        <p:nvSpPr>
          <p:cNvPr id="3" name="Подзаголовок 2"/>
          <p:cNvSpPr>
            <a:spLocks noGrp="1"/>
          </p:cNvSpPr>
          <p:nvPr>
            <p:ph type="subTitle" idx="1"/>
          </p:nvPr>
        </p:nvSpPr>
        <p:spPr>
          <a:xfrm flipV="1">
            <a:off x="1371600" y="5029200"/>
            <a:ext cx="6400800" cy="199999"/>
          </a:xfrm>
        </p:spPr>
        <p:txBody>
          <a:bodyPr>
            <a:normAutofit fontScale="40000" lnSpcReduction="20000"/>
          </a:bodyPr>
          <a:lstStyle/>
          <a:p>
            <a:endParaRPr lang="ru-RU" dirty="0"/>
          </a:p>
        </p:txBody>
      </p:sp>
    </p:spTree>
    <p:extLst>
      <p:ext uri="{BB962C8B-B14F-4D97-AF65-F5344CB8AC3E}">
        <p14:creationId xmlns:p14="http://schemas.microsoft.com/office/powerpoint/2010/main" val="24095630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rmAutofit lnSpcReduction="10000"/>
          </a:bodyPr>
          <a:lstStyle/>
          <a:p>
            <a:pPr marL="457200" lvl="1" indent="0" algn="ctr">
              <a:buNone/>
            </a:pPr>
            <a:r>
              <a:rPr lang="ru-RU" dirty="0" smtClean="0">
                <a:solidFill>
                  <a:schemeClr val="accent5">
                    <a:lumMod val="75000"/>
                  </a:schemeClr>
                </a:solidFill>
                <a:latin typeface="Segoe Print" pitchFamily="2" charset="0"/>
              </a:rPr>
              <a:t>Нет наверное, такого человека, который в детстве не читал сказок. При перечислении авторов произведений для детей среди первых, наряду с братьями Гримм и Гансом </a:t>
            </a:r>
            <a:r>
              <a:rPr lang="ru-RU" dirty="0" err="1" smtClean="0">
                <a:solidFill>
                  <a:schemeClr val="accent5">
                    <a:lumMod val="75000"/>
                  </a:schemeClr>
                </a:solidFill>
                <a:latin typeface="Segoe Print" pitchFamily="2" charset="0"/>
              </a:rPr>
              <a:t>Христианом</a:t>
            </a:r>
            <a:r>
              <a:rPr lang="ru-RU" dirty="0" smtClean="0">
                <a:solidFill>
                  <a:schemeClr val="accent5">
                    <a:lumMod val="75000"/>
                  </a:schemeClr>
                </a:solidFill>
                <a:latin typeface="Segoe Print" pitchFamily="2" charset="0"/>
              </a:rPr>
              <a:t> Андерсоном, на ум приходит имя Шарля Перро. Уже несколько сотен лет мальчишки и девчонки зачитываются удивительной историей Золушки, следят за приключениями Кота в сапогах, завидуют изобретательности Мальчика с пальчика. </a:t>
            </a:r>
            <a:endParaRPr lang="ru-RU" dirty="0">
              <a:solidFill>
                <a:schemeClr val="accent5">
                  <a:lumMod val="75000"/>
                </a:schemeClr>
              </a:solidFill>
              <a:latin typeface="Segoe Print" pitchFamily="2" charset="0"/>
            </a:endParaRPr>
          </a:p>
        </p:txBody>
      </p:sp>
      <p:sp>
        <p:nvSpPr>
          <p:cNvPr id="2" name="Заголовок 1"/>
          <p:cNvSpPr>
            <a:spLocks noGrp="1"/>
          </p:cNvSpPr>
          <p:nvPr>
            <p:ph type="title"/>
          </p:nvPr>
        </p:nvSpPr>
        <p:spPr/>
        <p:txBody>
          <a:bodyPr/>
          <a:lstStyle/>
          <a:p>
            <a:endParaRPr lang="ru-RU" dirty="0"/>
          </a:p>
        </p:txBody>
      </p:sp>
    </p:spTree>
    <p:extLst>
      <p:ext uri="{BB962C8B-B14F-4D97-AF65-F5344CB8AC3E}">
        <p14:creationId xmlns:p14="http://schemas.microsoft.com/office/powerpoint/2010/main" val="21224870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МБОУ Кр шк 1\Desktop\images.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15816" y="1772816"/>
            <a:ext cx="2828702" cy="404951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fontScale="90000"/>
          </a:bodyPr>
          <a:lstStyle/>
          <a:p>
            <a:r>
              <a:rPr lang="ru-RU" b="1" i="1" dirty="0" smtClean="0">
                <a:solidFill>
                  <a:schemeClr val="tx2">
                    <a:lumMod val="60000"/>
                    <a:lumOff val="40000"/>
                  </a:schemeClr>
                </a:solidFill>
                <a:latin typeface="Batang" pitchFamily="18" charset="-127"/>
                <a:ea typeface="Batang" pitchFamily="18" charset="-127"/>
                <a:cs typeface="AngsanaUPC" pitchFamily="18" charset="-34"/>
              </a:rPr>
              <a:t>ШАРЛЬ ПЕРРО</a:t>
            </a:r>
            <a:br>
              <a:rPr lang="ru-RU" b="1" i="1" dirty="0" smtClean="0">
                <a:solidFill>
                  <a:schemeClr val="tx2">
                    <a:lumMod val="60000"/>
                    <a:lumOff val="40000"/>
                  </a:schemeClr>
                </a:solidFill>
                <a:latin typeface="Batang" pitchFamily="18" charset="-127"/>
                <a:ea typeface="Batang" pitchFamily="18" charset="-127"/>
                <a:cs typeface="AngsanaUPC" pitchFamily="18" charset="-34"/>
              </a:rPr>
            </a:br>
            <a:r>
              <a:rPr lang="ru-RU" dirty="0" smtClean="0">
                <a:solidFill>
                  <a:schemeClr val="accent4">
                    <a:lumMod val="75000"/>
                  </a:schemeClr>
                </a:solidFill>
              </a:rPr>
              <a:t>12 января 1628 г. – 16 мая 1703 г.</a:t>
            </a:r>
            <a:endParaRPr lang="ru-RU" dirty="0">
              <a:solidFill>
                <a:schemeClr val="accent4">
                  <a:lumMod val="75000"/>
                </a:schemeClr>
              </a:solidFill>
            </a:endParaRPr>
          </a:p>
        </p:txBody>
      </p:sp>
    </p:spTree>
    <p:extLst>
      <p:ext uri="{BB962C8B-B14F-4D97-AF65-F5344CB8AC3E}">
        <p14:creationId xmlns:p14="http://schemas.microsoft.com/office/powerpoint/2010/main" val="2130458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8" name="Picture 4" descr="C:\Users\МБОУ Кр шк 1\Desktop\1645016815_1-fikiwiki-com-p-kartinki-iz-skazki-kot-v-sapogakh-1.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tretch>
            <a:fillRect/>
          </a:stretch>
        </p:blipFill>
        <p:spPr bwMode="auto">
          <a:xfrm>
            <a:off x="676275" y="2958269"/>
            <a:ext cx="3822700" cy="2889324"/>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quarter" idx="14"/>
          </p:nvPr>
        </p:nvSpPr>
        <p:spPr/>
        <p:txBody>
          <a:bodyPr>
            <a:normAutofit fontScale="92500" lnSpcReduction="20000"/>
          </a:bodyPr>
          <a:lstStyle/>
          <a:p>
            <a:pPr algn="ctr"/>
            <a:r>
              <a:rPr lang="ru-RU" dirty="0" smtClean="0"/>
              <a:t>Шарль Перро был известен в первую очередь как поэт и публицист, один из основателей Академии наук и Академии живописи. Даже сочиняя для детей сказочные истории, он оставался моралистом и использовал свои произведения для обучения и развития личности.</a:t>
            </a:r>
            <a:endParaRPr lang="ru-RU" dirty="0"/>
          </a:p>
        </p:txBody>
      </p:sp>
    </p:spTree>
    <p:extLst>
      <p:ext uri="{BB962C8B-B14F-4D97-AF65-F5344CB8AC3E}">
        <p14:creationId xmlns:p14="http://schemas.microsoft.com/office/powerpoint/2010/main" val="3865355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descr="C:\Users\МБОУ Кр шк 1\Desktop\6372447551.jpg"/>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1355514" y="2679700"/>
            <a:ext cx="2464221" cy="3446463"/>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quarter" idx="14"/>
          </p:nvPr>
        </p:nvSpPr>
        <p:spPr/>
        <p:txBody>
          <a:bodyPr>
            <a:normAutofit fontScale="70000" lnSpcReduction="20000"/>
          </a:bodyPr>
          <a:lstStyle/>
          <a:p>
            <a:r>
              <a:rPr lang="ru-RU" dirty="0" smtClean="0">
                <a:solidFill>
                  <a:schemeClr val="accent2">
                    <a:lumMod val="75000"/>
                  </a:schemeClr>
                </a:solidFill>
                <a:effectLst/>
                <a:latin typeface="Segoe Print" pitchFamily="2" charset="0"/>
              </a:rPr>
              <a:t>Сказка Шарля Перро о доброй и трудолюбивой Золушке уже не одно столетие является любимой историей девочек всего мира. Ещё бы! Разве это не чудесно - с помощью феи-крёстной оказаться на королевском балу, и танцуя в изящных хрустальных туфельках, очаровать прекрасного принца?.. </a:t>
            </a:r>
            <a:br>
              <a:rPr lang="ru-RU" dirty="0" smtClean="0">
                <a:solidFill>
                  <a:schemeClr val="accent2">
                    <a:lumMod val="75000"/>
                  </a:schemeClr>
                </a:solidFill>
                <a:effectLst/>
                <a:latin typeface="Segoe Print" pitchFamily="2" charset="0"/>
              </a:rPr>
            </a:br>
            <a:endParaRPr lang="ru-RU" dirty="0">
              <a:solidFill>
                <a:schemeClr val="accent2">
                  <a:lumMod val="75000"/>
                </a:schemeClr>
              </a:solidFill>
              <a:latin typeface="Segoe Print" pitchFamily="2" charset="0"/>
            </a:endParaRPr>
          </a:p>
        </p:txBody>
      </p:sp>
    </p:spTree>
    <p:extLst>
      <p:ext uri="{BB962C8B-B14F-4D97-AF65-F5344CB8AC3E}">
        <p14:creationId xmlns:p14="http://schemas.microsoft.com/office/powerpoint/2010/main" val="35430928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descr="C:\Users\МБОУ Кр шк 1\Desktop\1645016877_14-fikiwiki-com-p-kartinki-iz-skazki-kot-v-sapogakh-15.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tretch>
            <a:fillRect/>
          </a:stretch>
        </p:blipFill>
        <p:spPr bwMode="auto">
          <a:xfrm>
            <a:off x="1295201" y="2679700"/>
            <a:ext cx="2584847" cy="3446463"/>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quarter" idx="14"/>
          </p:nvPr>
        </p:nvSpPr>
        <p:spPr/>
        <p:txBody>
          <a:bodyPr>
            <a:normAutofit fontScale="55000" lnSpcReduction="20000"/>
          </a:bodyPr>
          <a:lstStyle/>
          <a:p>
            <a:r>
              <a:rPr lang="ru-RU" dirty="0" smtClean="0">
                <a:solidFill>
                  <a:schemeClr val="tx2">
                    <a:lumMod val="60000"/>
                    <a:lumOff val="40000"/>
                  </a:schemeClr>
                </a:solidFill>
                <a:effectLst/>
                <a:latin typeface="Segoe Print" pitchFamily="2" charset="0"/>
              </a:rPr>
              <a:t>Любимые персонажи нашего детства, хитроумный Кот в сапогах и трудолюбивая Золушка, обязаны своим рождением придворному поэту и писателю Шарлю Перро. Сам он считал свои «Сказки матушки Гусыни» сущей безделицей, но эти поучительные истории, написанные ещё в XVII веке, и сегодня остаются свежими - во многом благодаря классическим иллюстрациям Бориса Александровича </a:t>
            </a:r>
            <a:r>
              <a:rPr lang="ru-RU" dirty="0" err="1" smtClean="0">
                <a:solidFill>
                  <a:schemeClr val="tx2">
                    <a:lumMod val="60000"/>
                    <a:lumOff val="40000"/>
                  </a:schemeClr>
                </a:solidFill>
                <a:effectLst/>
                <a:latin typeface="Segoe Print" pitchFamily="2" charset="0"/>
              </a:rPr>
              <a:t>Дехтерёва</a:t>
            </a:r>
            <a:r>
              <a:rPr lang="ru-RU" dirty="0" smtClean="0">
                <a:solidFill>
                  <a:schemeClr val="tx2">
                    <a:lumMod val="60000"/>
                    <a:lumOff val="40000"/>
                  </a:schemeClr>
                </a:solidFill>
                <a:effectLst/>
                <a:latin typeface="Segoe Print" pitchFamily="2" charset="0"/>
              </a:rPr>
              <a:t> (1908-1993), корифея отечественной книжной графики. </a:t>
            </a:r>
            <a:br>
              <a:rPr lang="ru-RU" dirty="0" smtClean="0">
                <a:solidFill>
                  <a:schemeClr val="tx2">
                    <a:lumMod val="60000"/>
                    <a:lumOff val="40000"/>
                  </a:schemeClr>
                </a:solidFill>
                <a:effectLst/>
                <a:latin typeface="Segoe Print" pitchFamily="2" charset="0"/>
              </a:rPr>
            </a:br>
            <a:endParaRPr lang="ru-RU" dirty="0" smtClean="0">
              <a:solidFill>
                <a:schemeClr val="tx2">
                  <a:lumMod val="60000"/>
                  <a:lumOff val="40000"/>
                </a:schemeClr>
              </a:solidFill>
              <a:effectLst/>
              <a:latin typeface="Segoe Print" pitchFamily="2" charset="0"/>
            </a:endParaRPr>
          </a:p>
          <a:p>
            <a:endParaRPr lang="ru-RU" dirty="0"/>
          </a:p>
        </p:txBody>
      </p:sp>
    </p:spTree>
    <p:extLst>
      <p:ext uri="{BB962C8B-B14F-4D97-AF65-F5344CB8AC3E}">
        <p14:creationId xmlns:p14="http://schemas.microsoft.com/office/powerpoint/2010/main" val="407227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6146" name="Picture 2" descr="C:\Users\МБОУ Кр шк 1\Desktop\1014196800.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tretch>
            <a:fillRect/>
          </a:stretch>
        </p:blipFill>
        <p:spPr bwMode="auto">
          <a:xfrm>
            <a:off x="1294017" y="2679700"/>
            <a:ext cx="2587216" cy="3446463"/>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sz="quarter" idx="14"/>
          </p:nvPr>
        </p:nvSpPr>
        <p:spPr/>
        <p:txBody>
          <a:bodyPr>
            <a:noAutofit/>
          </a:bodyPr>
          <a:lstStyle/>
          <a:p>
            <a:r>
              <a:rPr lang="ru-RU" sz="1400" i="1" dirty="0" smtClean="0">
                <a:solidFill>
                  <a:srgbClr val="0070C0"/>
                </a:solidFill>
                <a:effectLst/>
                <a:latin typeface="Segoe Print" pitchFamily="2" charset="0"/>
              </a:rPr>
              <a:t>Сказки Шарля Перро - классика, без которой не обходится ни одна домашняя детская библиотека. Одна из самых увлекательных и пугающих историй - сказка о Синей Бороде. Почему за незнакомцем с совершенно синей бородой закрепилась дурная слава и что скрывает потайная дверца в его прекрасном замке?.. Великолепные иллюстрации, проникнутые духом старинной сказки, проведут читателей от первой до последней страницы книги, где, как в настоящей сказке, добро торжествует, а зло получает по заслугам. </a:t>
            </a:r>
            <a:br>
              <a:rPr lang="ru-RU" sz="1400" i="1" dirty="0" smtClean="0">
                <a:solidFill>
                  <a:srgbClr val="0070C0"/>
                </a:solidFill>
                <a:effectLst/>
                <a:latin typeface="Segoe Print" pitchFamily="2" charset="0"/>
              </a:rPr>
            </a:br>
            <a:endParaRPr lang="ru-RU" sz="1400" i="1" dirty="0">
              <a:solidFill>
                <a:srgbClr val="0070C0"/>
              </a:solidFill>
              <a:latin typeface="Segoe Print" pitchFamily="2" charset="0"/>
            </a:endParaRPr>
          </a:p>
        </p:txBody>
      </p:sp>
    </p:spTree>
    <p:extLst>
      <p:ext uri="{BB962C8B-B14F-4D97-AF65-F5344CB8AC3E}">
        <p14:creationId xmlns:p14="http://schemas.microsoft.com/office/powerpoint/2010/main" val="3855880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5" name="Picture 3" descr="C:\Users\МБОУ Кр шк 1\Desktop\1672378437_flomaster-club-p-oslinaya-shkura-illyustratsii-pinterest-8.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tretch>
            <a:fillRect/>
          </a:stretch>
        </p:blipFill>
        <p:spPr bwMode="auto">
          <a:xfrm>
            <a:off x="1267478" y="2679700"/>
            <a:ext cx="2640293" cy="3446463"/>
          </a:xfrm>
          <a:prstGeom prst="rect">
            <a:avLst/>
          </a:prstGeom>
          <a:noFill/>
          <a:extLst>
            <a:ext uri="{909E8E84-426E-40DD-AFC4-6F175D3DCCD1}">
              <a14:hiddenFill xmlns:a14="http://schemas.microsoft.com/office/drawing/2010/main">
                <a:solidFill>
                  <a:srgbClr val="FFFFFF"/>
                </a:solidFill>
              </a14:hiddenFill>
            </a:ext>
          </a:extLst>
        </p:spPr>
      </p:pic>
      <p:sp>
        <p:nvSpPr>
          <p:cNvPr id="5" name="Объект 4"/>
          <p:cNvSpPr>
            <a:spLocks noGrp="1"/>
          </p:cNvSpPr>
          <p:nvPr>
            <p:ph sz="quarter" idx="14"/>
          </p:nvPr>
        </p:nvSpPr>
        <p:spPr/>
        <p:txBody>
          <a:bodyPr>
            <a:normAutofit fontScale="92500" lnSpcReduction="20000"/>
          </a:bodyPr>
          <a:lstStyle/>
          <a:p>
            <a:r>
              <a:rPr lang="ru-RU" dirty="0" smtClean="0">
                <a:solidFill>
                  <a:schemeClr val="accent3">
                    <a:lumMod val="50000"/>
                  </a:schemeClr>
                </a:solidFill>
                <a:latin typeface="Segoe Print" pitchFamily="2" charset="0"/>
              </a:rPr>
              <a:t>После смерти супруги король сошел с ума. Он решил жениться на своей красавице дочке, которой ничего не оставалось, как бежать от домогательств отца, измазавшись сажей и укатавшись в вонючую ослиную шкуру...</a:t>
            </a:r>
            <a:endParaRPr lang="ru-RU" dirty="0">
              <a:solidFill>
                <a:schemeClr val="accent3">
                  <a:lumMod val="50000"/>
                </a:schemeClr>
              </a:solidFill>
              <a:latin typeface="Segoe Print" pitchFamily="2" charset="0"/>
            </a:endParaRPr>
          </a:p>
        </p:txBody>
      </p:sp>
    </p:spTree>
    <p:extLst>
      <p:ext uri="{BB962C8B-B14F-4D97-AF65-F5344CB8AC3E}">
        <p14:creationId xmlns:p14="http://schemas.microsoft.com/office/powerpoint/2010/main" val="24246891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197</TotalTime>
  <Words>432</Words>
  <Application>Microsoft Office PowerPoint</Application>
  <PresentationFormat>Экран (4:3)</PresentationFormat>
  <Paragraphs>15</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Волна</vt:lpstr>
      <vt:lpstr>   СКАЗОЧНЫЙ МИР  Ш. ПЕРРО</vt:lpstr>
      <vt:lpstr>МБОУ «Красногвардейская школа № 1» представляет КНИЖНО-ИЛЛЮСТРИРОВАННАЯ ВЫСТАВКА, ПОСВЯЩЕННАЯ  395 –ЛЕТИЮ  СО ДНЯ РОЖДЕНИЯ ПОЭТА,  КРИТИКА И СКАЗОЧНИКА ШАРЛЯ ПЕРРО</vt:lpstr>
      <vt:lpstr>Презентация PowerPoint</vt:lpstr>
      <vt:lpstr>ШАРЛЬ ПЕРРО 12 января 1628 г. – 16 мая 1703 г.</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МБОУ Кр шк 1</dc:creator>
  <cp:lastModifiedBy>МБОУ Кр шк 1</cp:lastModifiedBy>
  <cp:revision>12</cp:revision>
  <dcterms:created xsi:type="dcterms:W3CDTF">2023-01-09T07:49:28Z</dcterms:created>
  <dcterms:modified xsi:type="dcterms:W3CDTF">2023-02-06T08:37:44Z</dcterms:modified>
</cp:coreProperties>
</file>