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32"/>
  </p:notesMasterIdLst>
  <p:sldIdLst>
    <p:sldId id="279" r:id="rId2"/>
    <p:sldId id="257" r:id="rId3"/>
    <p:sldId id="258" r:id="rId4"/>
    <p:sldId id="264" r:id="rId5"/>
    <p:sldId id="265" r:id="rId6"/>
    <p:sldId id="266" r:id="rId7"/>
    <p:sldId id="272" r:id="rId8"/>
    <p:sldId id="273" r:id="rId9"/>
    <p:sldId id="267" r:id="rId10"/>
    <p:sldId id="274" r:id="rId11"/>
    <p:sldId id="271" r:id="rId12"/>
    <p:sldId id="275" r:id="rId13"/>
    <p:sldId id="270" r:id="rId14"/>
    <p:sldId id="260" r:id="rId15"/>
    <p:sldId id="268" r:id="rId16"/>
    <p:sldId id="269" r:id="rId17"/>
    <p:sldId id="263" r:id="rId18"/>
    <p:sldId id="276" r:id="rId19"/>
    <p:sldId id="277" r:id="rId20"/>
    <p:sldId id="278" r:id="rId21"/>
    <p:sldId id="261" r:id="rId22"/>
    <p:sldId id="281" r:id="rId23"/>
    <p:sldId id="283" r:id="rId24"/>
    <p:sldId id="282" r:id="rId25"/>
    <p:sldId id="286" r:id="rId26"/>
    <p:sldId id="287" r:id="rId27"/>
    <p:sldId id="288" r:id="rId28"/>
    <p:sldId id="289" r:id="rId29"/>
    <p:sldId id="280" r:id="rId30"/>
    <p:sldId id="290" r:id="rId3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8" d="100"/>
          <a:sy n="68" d="100"/>
        </p:scale>
        <p:origin x="792" y="2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22607B2-3C44-43D2-A3D4-F943F4FAFA4F}" type="datetimeFigureOut">
              <a:rPr lang="ru-RU" smtClean="0"/>
              <a:t>05.02.2023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033FD5E-6F31-46C9-A1FA-F24118B00C9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535991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033FD5E-6F31-46C9-A1FA-F24118B00C97}" type="slidenum">
              <a:rPr lang="ru-RU" smtClean="0"/>
              <a:t>26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285888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BDE609-441C-49DD-AAB3-F9AF619AC50C}" type="datetimeFigureOut">
              <a:rPr lang="ru-RU" smtClean="0"/>
              <a:t>05.02.2023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CA57F0-D542-490D-B7A8-3B8BCE0F616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657023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BDE609-441C-49DD-AAB3-F9AF619AC50C}" type="datetimeFigureOut">
              <a:rPr lang="ru-RU" smtClean="0"/>
              <a:t>05.02.2023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CA57F0-D542-490D-B7A8-3B8BCE0F616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827135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BDE609-441C-49DD-AAB3-F9AF619AC50C}" type="datetimeFigureOut">
              <a:rPr lang="ru-RU" smtClean="0"/>
              <a:t>05.02.2023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CA57F0-D542-490D-B7A8-3B8BCE0F616B}" type="slidenum">
              <a:rPr lang="ru-RU" smtClean="0"/>
              <a:t>‹#›</a:t>
            </a:fld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23334983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BDE609-441C-49DD-AAB3-F9AF619AC50C}" type="datetimeFigureOut">
              <a:rPr lang="ru-RU" smtClean="0"/>
              <a:t>05.02.2023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CA57F0-D542-490D-B7A8-3B8BCE0F616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5828615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BDE609-441C-49DD-AAB3-F9AF619AC50C}" type="datetimeFigureOut">
              <a:rPr lang="ru-RU" smtClean="0"/>
              <a:t>05.02.2023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CA57F0-D542-490D-B7A8-3B8BCE0F616B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78853473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BDE609-441C-49DD-AAB3-F9AF619AC50C}" type="datetimeFigureOut">
              <a:rPr lang="ru-RU" smtClean="0"/>
              <a:t>05.02.2023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CA57F0-D542-490D-B7A8-3B8BCE0F616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0176138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BDE609-441C-49DD-AAB3-F9AF619AC50C}" type="datetimeFigureOut">
              <a:rPr lang="ru-RU" smtClean="0"/>
              <a:t>05.02.2023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CA57F0-D542-490D-B7A8-3B8BCE0F616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2992973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BDE609-441C-49DD-AAB3-F9AF619AC50C}" type="datetimeFigureOut">
              <a:rPr lang="ru-RU" smtClean="0"/>
              <a:t>05.02.2023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CA57F0-D542-490D-B7A8-3B8BCE0F616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009762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BDE609-441C-49DD-AAB3-F9AF619AC50C}" type="datetimeFigureOut">
              <a:rPr lang="ru-RU" smtClean="0"/>
              <a:t>05.02.2023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CA57F0-D542-490D-B7A8-3B8BCE0F616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733056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BDE609-441C-49DD-AAB3-F9AF619AC50C}" type="datetimeFigureOut">
              <a:rPr lang="ru-RU" smtClean="0"/>
              <a:t>05.02.2023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CA57F0-D542-490D-B7A8-3B8BCE0F616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000485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BDE609-441C-49DD-AAB3-F9AF619AC50C}" type="datetimeFigureOut">
              <a:rPr lang="ru-RU" smtClean="0"/>
              <a:t>05.02.2023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CA57F0-D542-490D-B7A8-3B8BCE0F616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153830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BDE609-441C-49DD-AAB3-F9AF619AC50C}" type="datetimeFigureOut">
              <a:rPr lang="ru-RU" smtClean="0"/>
              <a:t>05.02.2023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CA57F0-D542-490D-B7A8-3B8BCE0F616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98427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BDE609-441C-49DD-AAB3-F9AF619AC50C}" type="datetimeFigureOut">
              <a:rPr lang="ru-RU" smtClean="0"/>
              <a:t>05.02.2023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CA57F0-D542-490D-B7A8-3B8BCE0F616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603993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BDE609-441C-49DD-AAB3-F9AF619AC50C}" type="datetimeFigureOut">
              <a:rPr lang="ru-RU" smtClean="0"/>
              <a:t>05.02.2023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CA57F0-D542-490D-B7A8-3B8BCE0F616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64824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BDE609-441C-49DD-AAB3-F9AF619AC50C}" type="datetimeFigureOut">
              <a:rPr lang="ru-RU" smtClean="0"/>
              <a:t>05.02.2023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CA57F0-D542-490D-B7A8-3B8BCE0F616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388154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BDE609-441C-49DD-AAB3-F9AF619AC50C}" type="datetimeFigureOut">
              <a:rPr lang="ru-RU" smtClean="0"/>
              <a:t>05.02.2023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CA57F0-D542-490D-B7A8-3B8BCE0F616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180989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BDE609-441C-49DD-AAB3-F9AF619AC50C}" type="datetimeFigureOut">
              <a:rPr lang="ru-RU" smtClean="0"/>
              <a:t>05.02.2023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CCCA57F0-D542-490D-B7A8-3B8BCE0F616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718260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  <p:sldLayoutId id="2147483708" r:id="rId12"/>
    <p:sldLayoutId id="2147483709" r:id="rId13"/>
    <p:sldLayoutId id="2147483710" r:id="rId14"/>
    <p:sldLayoutId id="2147483711" r:id="rId15"/>
    <p:sldLayoutId id="2147483712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Текст 3">
            <a:extLst>
              <a:ext uri="{FF2B5EF4-FFF2-40B4-BE49-F238E27FC236}">
                <a16:creationId xmlns:a16="http://schemas.microsoft.com/office/drawing/2014/main" id="{72B776CD-BBDA-4AA9-8FD4-EE6BB6AD5804}"/>
              </a:ext>
            </a:extLst>
          </p:cNvPr>
          <p:cNvSpPr txBox="1">
            <a:spLocks/>
          </p:cNvSpPr>
          <p:nvPr/>
        </p:nvSpPr>
        <p:spPr>
          <a:xfrm>
            <a:off x="733425" y="4899024"/>
            <a:ext cx="10725150" cy="1958976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Подготовила : Анисимова Ирина Геннадьевна</a:t>
            </a:r>
          </a:p>
          <a:p>
            <a:pPr marL="0" indent="0">
              <a:buNone/>
            </a:pPr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учитель изобразительного искусства ГБОУ СОШ №14 </a:t>
            </a:r>
          </a:p>
          <a:p>
            <a:pPr marL="0" indent="0">
              <a:buNone/>
            </a:pPr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«Центр образования» г. о. Сызрань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BE45E40-2A0D-4000-83EF-C878EDBA5887}"/>
              </a:ext>
            </a:extLst>
          </p:cNvPr>
          <p:cNvSpPr txBox="1"/>
          <p:nvPr/>
        </p:nvSpPr>
        <p:spPr>
          <a:xfrm>
            <a:off x="4191000" y="0"/>
            <a:ext cx="8167621" cy="470898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5000" b="1" dirty="0">
                <a:solidFill>
                  <a:srgbClr val="0070C0"/>
                </a:solidFill>
                <a:latin typeface="Monotype Corsiva" panose="03010101010201010101" pitchFamily="66" charset="0"/>
              </a:rPr>
              <a:t>Искусство </a:t>
            </a:r>
          </a:p>
          <a:p>
            <a:r>
              <a:rPr lang="ru-RU" sz="15000" b="1" dirty="0">
                <a:solidFill>
                  <a:srgbClr val="0070C0"/>
                </a:solidFill>
                <a:latin typeface="Monotype Corsiva" panose="03010101010201010101" pitchFamily="66" charset="0"/>
              </a:rPr>
              <a:t>Палеха</a:t>
            </a:r>
          </a:p>
        </p:txBody>
      </p:sp>
      <p:pic>
        <p:nvPicPr>
          <p:cNvPr id="7" name="Picture 4">
            <a:extLst>
              <a:ext uri="{FF2B5EF4-FFF2-40B4-BE49-F238E27FC236}">
                <a16:creationId xmlns:a16="http://schemas.microsoft.com/office/drawing/2014/main" id="{051B2D7D-D29D-49F2-9C57-8040736442E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216356"/>
            <a:ext cx="3962400" cy="3962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984593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D0988873-9F97-4CB5-A438-B8B880A84CED}"/>
              </a:ext>
            </a:extLst>
          </p:cNvPr>
          <p:cNvSpPr/>
          <p:nvPr/>
        </p:nvSpPr>
        <p:spPr>
          <a:xfrm>
            <a:off x="8318500" y="612844"/>
            <a:ext cx="4018866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Революция иконопись не жаловала. Тогда появился современный палехский стиль и </a:t>
            </a:r>
          </a:p>
          <a:p>
            <a:r>
              <a:rPr lang="ru-RU" sz="40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шкатулки</a:t>
            </a:r>
          </a:p>
          <a:p>
            <a:r>
              <a:rPr lang="ru-RU" sz="40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из папье-маше</a:t>
            </a:r>
          </a:p>
        </p:txBody>
      </p:sp>
      <p:pic>
        <p:nvPicPr>
          <p:cNvPr id="12290" name="Picture 2">
            <a:extLst>
              <a:ext uri="{FF2B5EF4-FFF2-40B4-BE49-F238E27FC236}">
                <a16:creationId xmlns:a16="http://schemas.microsoft.com/office/drawing/2014/main" id="{F76943CF-A4D2-469B-848D-CA08E027F38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41" t="4612" r="2446" b="2269"/>
          <a:stretch/>
        </p:blipFill>
        <p:spPr bwMode="auto">
          <a:xfrm>
            <a:off x="419100" y="476249"/>
            <a:ext cx="7581900" cy="60579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5765835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3003EA67-7505-4A90-BD48-269CB7E01A9A}"/>
              </a:ext>
            </a:extLst>
          </p:cNvPr>
          <p:cNvSpPr/>
          <p:nvPr/>
        </p:nvSpPr>
        <p:spPr>
          <a:xfrm>
            <a:off x="1140348" y="5496604"/>
            <a:ext cx="991130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dirty="0">
                <a:solidFill>
                  <a:srgbClr val="00206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Расписывали коробочки и ларчики бывшие иконописцы сюжетами из народных сказок.</a:t>
            </a:r>
            <a:endParaRPr lang="ru-RU" sz="36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248" name="Picture 8">
            <a:extLst>
              <a:ext uri="{FF2B5EF4-FFF2-40B4-BE49-F238E27FC236}">
                <a16:creationId xmlns:a16="http://schemas.microsoft.com/office/drawing/2014/main" id="{801CC578-A003-4B18-8F8D-36C82049CC3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4475" y="366408"/>
            <a:ext cx="6444809" cy="51301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54" name="Picture 14">
            <a:extLst>
              <a:ext uri="{FF2B5EF4-FFF2-40B4-BE49-F238E27FC236}">
                <a16:creationId xmlns:a16="http://schemas.microsoft.com/office/drawing/2014/main" id="{AEF1BC37-0505-4799-BB93-E30B66C87E1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33" t="8889" r="7778" b="6666"/>
          <a:stretch/>
        </p:blipFill>
        <p:spPr bwMode="auto">
          <a:xfrm>
            <a:off x="6851080" y="366408"/>
            <a:ext cx="5096445" cy="51301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6115936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3003EA67-7505-4A90-BD48-269CB7E01A9A}"/>
              </a:ext>
            </a:extLst>
          </p:cNvPr>
          <p:cNvSpPr/>
          <p:nvPr/>
        </p:nvSpPr>
        <p:spPr>
          <a:xfrm>
            <a:off x="561975" y="5657671"/>
            <a:ext cx="1106805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dirty="0">
                <a:solidFill>
                  <a:srgbClr val="00206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Жанровыми сценками, картинками деревенского быта и пейзажами.</a:t>
            </a:r>
            <a:endParaRPr lang="ru-RU" sz="36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246" name="Picture 6">
            <a:extLst>
              <a:ext uri="{FF2B5EF4-FFF2-40B4-BE49-F238E27FC236}">
                <a16:creationId xmlns:a16="http://schemas.microsoft.com/office/drawing/2014/main" id="{933EEEE7-02E2-4A61-97BB-75962B5BD27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0348" y="171451"/>
            <a:ext cx="9911304" cy="5581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5334113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B9E1B15D-99A9-4808-AD87-4273712BB8C1}"/>
              </a:ext>
            </a:extLst>
          </p:cNvPr>
          <p:cNvSpPr/>
          <p:nvPr/>
        </p:nvSpPr>
        <p:spPr>
          <a:xfrm>
            <a:off x="85725" y="5267236"/>
            <a:ext cx="1202055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>
                <a:solidFill>
                  <a:srgbClr val="00206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В </a:t>
            </a:r>
            <a:r>
              <a:rPr lang="ru-RU" sz="2800" b="1" dirty="0">
                <a:solidFill>
                  <a:srgbClr val="00206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1924</a:t>
            </a:r>
            <a:r>
              <a:rPr lang="ru-RU" sz="2800" dirty="0">
                <a:solidFill>
                  <a:srgbClr val="00206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 году по инициативе группы талантливых иконописцев при поддержке искусствоведа и профессора Анатолия Бакушинского была образована </a:t>
            </a:r>
            <a:r>
              <a:rPr lang="ru-RU" sz="2800" b="1" dirty="0">
                <a:solidFill>
                  <a:srgbClr val="00206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«Артель древней живописи». </a:t>
            </a:r>
            <a:endParaRPr lang="ru-RU" sz="28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5362" name="Picture 2">
            <a:extLst>
              <a:ext uri="{FF2B5EF4-FFF2-40B4-BE49-F238E27FC236}">
                <a16:creationId xmlns:a16="http://schemas.microsoft.com/office/drawing/2014/main" id="{31119E10-AE72-45BE-9617-E3348542299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0"/>
            <a:ext cx="9620250" cy="53052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5291393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9D08E2F0-7DCB-4913-898F-DB563A99C1C2}"/>
              </a:ext>
            </a:extLst>
          </p:cNvPr>
          <p:cNvSpPr/>
          <p:nvPr/>
        </p:nvSpPr>
        <p:spPr>
          <a:xfrm>
            <a:off x="152400" y="5310485"/>
            <a:ext cx="1203960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>
                <a:solidFill>
                  <a:srgbClr val="00206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В 1924 году палехские шкатулки произвели фурор на Венецианском художественном вернисаже. Итальянцы даже попросили прислать мастеров для организации школы. </a:t>
            </a:r>
            <a:endParaRPr lang="ru-RU" sz="28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148" name="Picture 4">
            <a:extLst>
              <a:ext uri="{FF2B5EF4-FFF2-40B4-BE49-F238E27FC236}">
                <a16:creationId xmlns:a16="http://schemas.microsoft.com/office/drawing/2014/main" id="{C4F922C3-3CA4-4B80-869E-DFCB9E022E9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34" t="17778" r="2500" b="18889"/>
          <a:stretch/>
        </p:blipFill>
        <p:spPr bwMode="auto">
          <a:xfrm>
            <a:off x="2309812" y="162520"/>
            <a:ext cx="7724775" cy="51954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6294707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2EDE2B9D-0395-486C-BA08-2D1ECA9A0A44}"/>
              </a:ext>
            </a:extLst>
          </p:cNvPr>
          <p:cNvSpPr/>
          <p:nvPr/>
        </p:nvSpPr>
        <p:spPr>
          <a:xfrm>
            <a:off x="133350" y="5473005"/>
            <a:ext cx="1205865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>
                <a:solidFill>
                  <a:srgbClr val="00206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Художники покидать Россию отказались. А уже через год после образования артели на Всемирной выставке в Париже палехская роспись получила золотую медаль.</a:t>
            </a:r>
            <a:endParaRPr lang="ru-RU" sz="28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6386" name="Picture 2">
            <a:extLst>
              <a:ext uri="{FF2B5EF4-FFF2-40B4-BE49-F238E27FC236}">
                <a16:creationId xmlns:a16="http://schemas.microsoft.com/office/drawing/2014/main" id="{BF25B2B0-DDF5-43EC-8CC8-CC905C72F81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11339" y="0"/>
            <a:ext cx="7523161" cy="55300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9685559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8E3FE379-7F33-4D30-BD06-CC8BD53B45D5}"/>
              </a:ext>
            </a:extLst>
          </p:cNvPr>
          <p:cNvSpPr/>
          <p:nvPr/>
        </p:nvSpPr>
        <p:spPr>
          <a:xfrm>
            <a:off x="152400" y="5473005"/>
            <a:ext cx="1203960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>
                <a:solidFill>
                  <a:srgbClr val="00206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Издавна в Палехе писали темперой. Делали краску дедовским способом — на яичном желтке. Добиваясь «глубины, светоносности и стойкости». </a:t>
            </a:r>
            <a:r>
              <a:rPr lang="ru-RU" sz="28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Разводили столовым уксусом или квасом. </a:t>
            </a:r>
          </a:p>
        </p:txBody>
      </p:sp>
      <p:pic>
        <p:nvPicPr>
          <p:cNvPr id="17410" name="Picture 2">
            <a:extLst>
              <a:ext uri="{FF2B5EF4-FFF2-40B4-BE49-F238E27FC236}">
                <a16:creationId xmlns:a16="http://schemas.microsoft.com/office/drawing/2014/main" id="{0958E4E0-F647-4F82-9D65-33CC5354FB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11310"/>
            <a:ext cx="5533816" cy="54730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14" name="Picture 6">
            <a:extLst>
              <a:ext uri="{FF2B5EF4-FFF2-40B4-BE49-F238E27FC236}">
                <a16:creationId xmlns:a16="http://schemas.microsoft.com/office/drawing/2014/main" id="{6FC64506-4E6E-4FE8-A87E-43A03920AAD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72" t="6201" r="6584" b="4292"/>
          <a:stretch/>
        </p:blipFill>
        <p:spPr bwMode="auto">
          <a:xfrm>
            <a:off x="5686216" y="426840"/>
            <a:ext cx="6057900" cy="50461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7252773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87A90601-2BE2-4329-B9EC-4E38190B68C4}"/>
              </a:ext>
            </a:extLst>
          </p:cNvPr>
          <p:cNvSpPr/>
          <p:nvPr/>
        </p:nvSpPr>
        <p:spPr>
          <a:xfrm>
            <a:off x="6362700" y="868539"/>
            <a:ext cx="5829300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13 марта 1935 года, через 10 лет после основания Артели древней живописи состоялось открытие Государственного музея палехского искусства. </a:t>
            </a:r>
          </a:p>
        </p:txBody>
      </p:sp>
      <p:pic>
        <p:nvPicPr>
          <p:cNvPr id="18434" name="Picture 2">
            <a:extLst>
              <a:ext uri="{FF2B5EF4-FFF2-40B4-BE49-F238E27FC236}">
                <a16:creationId xmlns:a16="http://schemas.microsoft.com/office/drawing/2014/main" id="{29637DCD-7F96-4D21-A386-A71365CB409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363" y="411339"/>
            <a:ext cx="5862637" cy="60353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82288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1E7B16AB-EB8B-4D04-B4E5-351370ADB229}"/>
              </a:ext>
            </a:extLst>
          </p:cNvPr>
          <p:cNvSpPr/>
          <p:nvPr/>
        </p:nvSpPr>
        <p:spPr>
          <a:xfrm>
            <a:off x="247650" y="194786"/>
            <a:ext cx="5848350" cy="6186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Первоначально музей располагался на втором этаже местного сельпо, в бывшем доме купцов Шалагиных, но уже через год был перенесён в двухэтажный дом, ранее принадлежавший хозяину иконописной мастерской Дмитрию Петровичу Салаутину.</a:t>
            </a:r>
            <a:endParaRPr lang="ru-RU" sz="3600" dirty="0"/>
          </a:p>
        </p:txBody>
      </p:sp>
      <p:pic>
        <p:nvPicPr>
          <p:cNvPr id="19458" name="Picture 2">
            <a:extLst>
              <a:ext uri="{FF2B5EF4-FFF2-40B4-BE49-F238E27FC236}">
                <a16:creationId xmlns:a16="http://schemas.microsoft.com/office/drawing/2014/main" id="{A42060A5-4C50-4D37-95A4-D4496571B89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000"/>
          <a:stretch/>
        </p:blipFill>
        <p:spPr bwMode="auto">
          <a:xfrm>
            <a:off x="6324600" y="252412"/>
            <a:ext cx="5619750" cy="6353175"/>
          </a:xfrm>
          <a:prstGeom prst="rect">
            <a:avLst/>
          </a:prstGeom>
          <a:noFill/>
          <a:ln w="38100">
            <a:solidFill>
              <a:schemeClr val="accent2">
                <a:lumMod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0450073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F849DB57-5F86-4CF6-8812-BB031F296D18}"/>
              </a:ext>
            </a:extLst>
          </p:cNvPr>
          <p:cNvSpPr/>
          <p:nvPr/>
        </p:nvSpPr>
        <p:spPr>
          <a:xfrm>
            <a:off x="6419850" y="1233785"/>
            <a:ext cx="6096000" cy="378565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40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СССР промысел развивался. В Палехе было открыто училище, в котором старые признанные мастера учили молодых.</a:t>
            </a:r>
          </a:p>
        </p:txBody>
      </p:sp>
      <p:pic>
        <p:nvPicPr>
          <p:cNvPr id="21506" name="Picture 2">
            <a:extLst>
              <a:ext uri="{FF2B5EF4-FFF2-40B4-BE49-F238E27FC236}">
                <a16:creationId xmlns:a16="http://schemas.microsoft.com/office/drawing/2014/main" id="{33A6D953-D021-48FF-AF72-E178093EDCB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664" t="6111" r="20295" b="6389"/>
          <a:stretch/>
        </p:blipFill>
        <p:spPr bwMode="auto">
          <a:xfrm>
            <a:off x="209550" y="428625"/>
            <a:ext cx="6096000" cy="6000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2235278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76DDABBB-713E-4B1C-8292-FCA6844695B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9575" y="495300"/>
            <a:ext cx="4546146" cy="5695950"/>
          </a:xfrm>
          <a:prstGeom prst="rect">
            <a:avLst/>
          </a:prstGeom>
          <a:ln w="38100">
            <a:solidFill>
              <a:schemeClr val="accent2">
                <a:lumMod val="50000"/>
              </a:schemeClr>
            </a:solidFill>
          </a:ln>
        </p:spPr>
      </p:pic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A38E7D62-01F6-4206-88BE-B33EAAAC404E}"/>
              </a:ext>
            </a:extLst>
          </p:cNvPr>
          <p:cNvSpPr/>
          <p:nvPr/>
        </p:nvSpPr>
        <p:spPr>
          <a:xfrm>
            <a:off x="5410200" y="133350"/>
            <a:ext cx="6781800" cy="74174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Цель: знакомство с народным декоративным творчеством российских центров лаковой миниатюры Палех.</a:t>
            </a:r>
          </a:p>
          <a:p>
            <a:endParaRPr lang="ru-RU" sz="12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28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Задачи:</a:t>
            </a:r>
          </a:p>
          <a:p>
            <a:r>
              <a:rPr lang="ru-RU" sz="28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 воспитание интереса к народному декоративно – прикладному искусству;</a:t>
            </a:r>
          </a:p>
          <a:p>
            <a:r>
              <a:rPr lang="ru-RU" sz="28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 развитие чувство патриотизма, интереса к истории и культуре своего народа, к сокровищам народного творчества;</a:t>
            </a:r>
          </a:p>
          <a:p>
            <a:r>
              <a:rPr lang="ru-RU" sz="28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 научить применять традиции в творческих работах, используя его жанровое многообразие, богатое цветовое решение, гармонию красок и формы.</a:t>
            </a:r>
          </a:p>
          <a:p>
            <a:endParaRPr lang="ru-RU" sz="2800" b="0" i="0" dirty="0">
              <a:solidFill>
                <a:srgbClr val="002060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8543629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268DAFDD-F2E1-422B-A146-CF57CA5A9F5F}"/>
              </a:ext>
            </a:extLst>
          </p:cNvPr>
          <p:cNvSpPr/>
          <p:nvPr/>
        </p:nvSpPr>
        <p:spPr>
          <a:xfrm>
            <a:off x="190500" y="5534561"/>
            <a:ext cx="1200150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Шкатулки ценились и успешно экспортировались за границу.</a:t>
            </a:r>
          </a:p>
        </p:txBody>
      </p:sp>
      <p:pic>
        <p:nvPicPr>
          <p:cNvPr id="22530" name="Picture 2">
            <a:extLst>
              <a:ext uri="{FF2B5EF4-FFF2-40B4-BE49-F238E27FC236}">
                <a16:creationId xmlns:a16="http://schemas.microsoft.com/office/drawing/2014/main" id="{DBD66A82-5032-4B0A-8884-8B53B248085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42" t="2667" r="1712" b="3157"/>
          <a:stretch/>
        </p:blipFill>
        <p:spPr bwMode="auto">
          <a:xfrm>
            <a:off x="1085850" y="152400"/>
            <a:ext cx="9982200" cy="53821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0866253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E968ED03-A817-46DD-BF1F-7D3C4811B431}"/>
              </a:ext>
            </a:extLst>
          </p:cNvPr>
          <p:cNvSpPr/>
          <p:nvPr/>
        </p:nvSpPr>
        <p:spPr>
          <a:xfrm>
            <a:off x="8724901" y="1216699"/>
            <a:ext cx="3267074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Искусство лаковой миниатюры принесло Палеху мировую славу.</a:t>
            </a:r>
          </a:p>
        </p:txBody>
      </p:sp>
      <p:pic>
        <p:nvPicPr>
          <p:cNvPr id="20482" name="Picture 2">
            <a:extLst>
              <a:ext uri="{FF2B5EF4-FFF2-40B4-BE49-F238E27FC236}">
                <a16:creationId xmlns:a16="http://schemas.microsoft.com/office/drawing/2014/main" id="{E1122660-9666-439A-AA6C-109AB3AFAC9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01" t="7421" r="11199" b="5623"/>
          <a:stretch/>
        </p:blipFill>
        <p:spPr bwMode="auto">
          <a:xfrm>
            <a:off x="200025" y="471904"/>
            <a:ext cx="8247114" cy="58907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2615864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98D3F8CE-BF9C-40B3-8E9B-9060F68509DE}"/>
              </a:ext>
            </a:extLst>
          </p:cNvPr>
          <p:cNvSpPr/>
          <p:nvPr/>
        </p:nvSpPr>
        <p:spPr>
          <a:xfrm>
            <a:off x="2016849" y="139184"/>
            <a:ext cx="8624156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Процесс изготовления шкатулки</a:t>
            </a: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0A1BB0E9-BD18-4C64-B026-DFC5F36D096F}"/>
              </a:ext>
            </a:extLst>
          </p:cNvPr>
          <p:cNvSpPr/>
          <p:nvPr/>
        </p:nvSpPr>
        <p:spPr>
          <a:xfrm>
            <a:off x="381000" y="1010245"/>
            <a:ext cx="5295900" cy="58477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4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Шкатулку около двух месяцев делают в мастерской из папье-маше: склеивают мучным клейстером картон, прессуют, сушат полторы недели, вымачивают в чане с подогретым льняным маслом, снова сушат и прессуют. </a:t>
            </a:r>
          </a:p>
        </p:txBody>
      </p:sp>
      <p:pic>
        <p:nvPicPr>
          <p:cNvPr id="25602" name="Picture 2">
            <a:extLst>
              <a:ext uri="{FF2B5EF4-FFF2-40B4-BE49-F238E27FC236}">
                <a16:creationId xmlns:a16="http://schemas.microsoft.com/office/drawing/2014/main" id="{BAC8C612-A992-4449-8518-77612B04F59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06" r="23858"/>
          <a:stretch/>
        </p:blipFill>
        <p:spPr bwMode="auto">
          <a:xfrm>
            <a:off x="5780351" y="847070"/>
            <a:ext cx="6030649" cy="5706130"/>
          </a:xfrm>
          <a:prstGeom prst="rect">
            <a:avLst/>
          </a:prstGeom>
          <a:noFill/>
          <a:ln w="38100">
            <a:solidFill>
              <a:schemeClr val="accent2">
                <a:lumMod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3014130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98D3F8CE-BF9C-40B3-8E9B-9060F68509DE}"/>
              </a:ext>
            </a:extLst>
          </p:cNvPr>
          <p:cNvSpPr/>
          <p:nvPr/>
        </p:nvSpPr>
        <p:spPr>
          <a:xfrm>
            <a:off x="2016849" y="139184"/>
            <a:ext cx="8624156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Процесс изготовления шкатулки</a:t>
            </a: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09F19D9B-1535-43B8-8361-952AE4D51C9E}"/>
              </a:ext>
            </a:extLst>
          </p:cNvPr>
          <p:cNvSpPr/>
          <p:nvPr/>
        </p:nvSpPr>
        <p:spPr>
          <a:xfrm>
            <a:off x="0" y="4795897"/>
            <a:ext cx="12192000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Затем из получившихся болванок изготавливают шкатулки, обтачивают. Затем передают грунтовщикам, которые нанося несколько слоёв грунта из красной глины, каждый слой зачищают, шлифуют.  </a:t>
            </a:r>
          </a:p>
        </p:txBody>
      </p:sp>
      <p:pic>
        <p:nvPicPr>
          <p:cNvPr id="26626" name="Picture 2">
            <a:extLst>
              <a:ext uri="{FF2B5EF4-FFF2-40B4-BE49-F238E27FC236}">
                <a16:creationId xmlns:a16="http://schemas.microsoft.com/office/drawing/2014/main" id="{84DCDF18-3654-42C4-9F6A-F344B4ACB8B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31770" y="964808"/>
            <a:ext cx="3574429" cy="3713351"/>
          </a:xfrm>
          <a:prstGeom prst="rect">
            <a:avLst/>
          </a:prstGeom>
          <a:noFill/>
          <a:ln w="38100">
            <a:solidFill>
              <a:schemeClr val="accent2">
                <a:lumMod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55E4AB69-6045-409F-9FF0-D15CBD27D3D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5800" y="934092"/>
            <a:ext cx="5619750" cy="3744067"/>
          </a:xfrm>
          <a:prstGeom prst="rect">
            <a:avLst/>
          </a:prstGeom>
          <a:ln w="38100">
            <a:solidFill>
              <a:schemeClr val="accent2">
                <a:lumMod val="5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86607036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98D3F8CE-BF9C-40B3-8E9B-9060F68509DE}"/>
              </a:ext>
            </a:extLst>
          </p:cNvPr>
          <p:cNvSpPr/>
          <p:nvPr/>
        </p:nvSpPr>
        <p:spPr>
          <a:xfrm>
            <a:off x="2016849" y="139184"/>
            <a:ext cx="8624156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Процесс изготовления шкатулки</a:t>
            </a: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F4E4EF47-9C76-48A6-AB23-25D3AC674FDA}"/>
              </a:ext>
            </a:extLst>
          </p:cNvPr>
          <p:cNvSpPr/>
          <p:nvPr/>
        </p:nvSpPr>
        <p:spPr>
          <a:xfrm>
            <a:off x="304800" y="1421367"/>
            <a:ext cx="514350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Затем изделие красят, в черный цвет снаружи и красный – внутри, покрывают лаком, только после этого шкатулка попадает в роспись к художнику. </a:t>
            </a:r>
          </a:p>
        </p:txBody>
      </p:sp>
      <p:pic>
        <p:nvPicPr>
          <p:cNvPr id="27650" name="Picture 2">
            <a:extLst>
              <a:ext uri="{FF2B5EF4-FFF2-40B4-BE49-F238E27FC236}">
                <a16:creationId xmlns:a16="http://schemas.microsoft.com/office/drawing/2014/main" id="{7721F8B3-A859-468B-983B-DB7A0744ABA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561"/>
          <a:stretch/>
        </p:blipFill>
        <p:spPr bwMode="auto">
          <a:xfrm>
            <a:off x="5627292" y="936010"/>
            <a:ext cx="6259908" cy="5495031"/>
          </a:xfrm>
          <a:prstGeom prst="rect">
            <a:avLst/>
          </a:prstGeom>
          <a:noFill/>
          <a:ln w="38100">
            <a:solidFill>
              <a:schemeClr val="accent2">
                <a:lumMod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6097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383885C7-A9F6-4E28-8A94-DD5C601CE30C}"/>
              </a:ext>
            </a:extLst>
          </p:cNvPr>
          <p:cNvSpPr/>
          <p:nvPr/>
        </p:nvSpPr>
        <p:spPr>
          <a:xfrm>
            <a:off x="4169267" y="253484"/>
            <a:ext cx="459587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Роспись изделия</a:t>
            </a:r>
          </a:p>
        </p:txBody>
      </p:sp>
      <p:pic>
        <p:nvPicPr>
          <p:cNvPr id="29698" name="Picture 2" descr="Палех. Совсем не древняя, но очень интересная история возникновения">
            <a:extLst>
              <a:ext uri="{FF2B5EF4-FFF2-40B4-BE49-F238E27FC236}">
                <a16:creationId xmlns:a16="http://schemas.microsoft.com/office/drawing/2014/main" id="{6D86F88E-0976-4392-BE3F-C968F3B9439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05" r="13366"/>
          <a:stretch/>
        </p:blipFill>
        <p:spPr bwMode="auto">
          <a:xfrm>
            <a:off x="361950" y="1141313"/>
            <a:ext cx="5543550" cy="5277366"/>
          </a:xfrm>
          <a:prstGeom prst="rect">
            <a:avLst/>
          </a:prstGeom>
          <a:noFill/>
          <a:ln w="38100">
            <a:solidFill>
              <a:schemeClr val="accent2">
                <a:lumMod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A09ACE7C-27C2-42F2-8E56-EF6B0D8D37AD}"/>
              </a:ext>
            </a:extLst>
          </p:cNvPr>
          <p:cNvSpPr/>
          <p:nvPr/>
        </p:nvSpPr>
        <p:spPr>
          <a:xfrm>
            <a:off x="6286502" y="1134963"/>
            <a:ext cx="5905498" cy="56938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solidFill>
                  <a:srgbClr val="002060"/>
                </a:solidFill>
                <a:latin typeface="-apple-system"/>
              </a:rPr>
              <a:t>Сначала  переводят рисунок. Для этого оборотная сторона рисунка натирается сухим порошком мела или белил; затем рисунок накладывается на поверхность предмета и тщательно переводится тонко отточенным карандашом. Когда рисунок снимают, на поверхности предмета остаётся чёткий отпечаток. Остатки порошка белил смахиваются гусиным пером так, чтобы контуры рисунка остались чистыми.</a:t>
            </a:r>
            <a:endParaRPr lang="ru-RU" sz="28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473380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383885C7-A9F6-4E28-8A94-DD5C601CE30C}"/>
              </a:ext>
            </a:extLst>
          </p:cNvPr>
          <p:cNvSpPr/>
          <p:nvPr/>
        </p:nvSpPr>
        <p:spPr>
          <a:xfrm>
            <a:off x="4169267" y="253484"/>
            <a:ext cx="459587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Роспись изделия</a:t>
            </a:r>
          </a:p>
        </p:txBody>
      </p:sp>
      <p:pic>
        <p:nvPicPr>
          <p:cNvPr id="31746" name="Picture 2" descr="Палех. Совсем не древняя, но очень интересная история возникновения">
            <a:extLst>
              <a:ext uri="{FF2B5EF4-FFF2-40B4-BE49-F238E27FC236}">
                <a16:creationId xmlns:a16="http://schemas.microsoft.com/office/drawing/2014/main" id="{395BA512-4ED7-4D9B-B5CE-28769BE9C6E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814" t="9722" r="18333" b="3696"/>
          <a:stretch/>
        </p:blipFill>
        <p:spPr bwMode="auto">
          <a:xfrm>
            <a:off x="5886450" y="1143745"/>
            <a:ext cx="5905500" cy="5460771"/>
          </a:xfrm>
          <a:prstGeom prst="rect">
            <a:avLst/>
          </a:prstGeom>
          <a:noFill/>
          <a:ln w="38100">
            <a:solidFill>
              <a:schemeClr val="accent2">
                <a:lumMod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D770D2C1-9A27-497E-9F75-1D9FDF560D7C}"/>
              </a:ext>
            </a:extLst>
          </p:cNvPr>
          <p:cNvSpPr/>
          <p:nvPr/>
        </p:nvSpPr>
        <p:spPr>
          <a:xfrm>
            <a:off x="190500" y="1143745"/>
            <a:ext cx="5695950" cy="51706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0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Следующий этап - белильная подготовка, чтобы цвет красок на лаке держался прочнее. Самые светлые места подготавливаются густыми белилами, тона средней яркости - менее густо, а более тёмные - жидкими белилами; совсем тёмные места остаются без белильной подготовки.</a:t>
            </a:r>
          </a:p>
        </p:txBody>
      </p:sp>
    </p:spTree>
    <p:extLst>
      <p:ext uri="{BB962C8B-B14F-4D97-AF65-F5344CB8AC3E}">
        <p14:creationId xmlns:p14="http://schemas.microsoft.com/office/powerpoint/2010/main" val="46673858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239E8BA9-D19C-4891-B70F-5AC1074E2942}"/>
              </a:ext>
            </a:extLst>
          </p:cNvPr>
          <p:cNvSpPr/>
          <p:nvPr/>
        </p:nvSpPr>
        <p:spPr>
          <a:xfrm>
            <a:off x="4169267" y="253484"/>
            <a:ext cx="459587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Роспись изделия</a:t>
            </a: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5188EE32-A129-450F-A76F-E8629F5EDE62}"/>
              </a:ext>
            </a:extLst>
          </p:cNvPr>
          <p:cNvSpPr/>
          <p:nvPr/>
        </p:nvSpPr>
        <p:spPr>
          <a:xfrm>
            <a:off x="6387856" y="2151727"/>
            <a:ext cx="5463385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Далее художник приступает к наложению цветных пятен. Затем прорисовка тёмным тоном всех контуров и деталей. </a:t>
            </a:r>
          </a:p>
        </p:txBody>
      </p:sp>
      <p:pic>
        <p:nvPicPr>
          <p:cNvPr id="32770" name="Picture 2" descr="Палех. Совсем не древняя, но очень интересная история возникновения">
            <a:extLst>
              <a:ext uri="{FF2B5EF4-FFF2-40B4-BE49-F238E27FC236}">
                <a16:creationId xmlns:a16="http://schemas.microsoft.com/office/drawing/2014/main" id="{C0F1A30C-CA39-469C-9446-B4562F49C2D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296" t="10556" r="16852"/>
          <a:stretch/>
        </p:blipFill>
        <p:spPr bwMode="auto">
          <a:xfrm>
            <a:off x="361950" y="1228952"/>
            <a:ext cx="5463387" cy="5267098"/>
          </a:xfrm>
          <a:prstGeom prst="rect">
            <a:avLst/>
          </a:prstGeom>
          <a:noFill/>
          <a:ln w="38100">
            <a:solidFill>
              <a:schemeClr val="accent2">
                <a:lumMod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0102391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0518C43E-6BC1-4146-9251-950E7C9265A2}"/>
              </a:ext>
            </a:extLst>
          </p:cNvPr>
          <p:cNvSpPr/>
          <p:nvPr/>
        </p:nvSpPr>
        <p:spPr>
          <a:xfrm>
            <a:off x="4169267" y="253484"/>
            <a:ext cx="459587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Роспись изделия</a:t>
            </a: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9DFB3BEB-74D7-42AC-8A50-4A2AF6D2C2D9}"/>
              </a:ext>
            </a:extLst>
          </p:cNvPr>
          <p:cNvSpPr/>
          <p:nvPr/>
        </p:nvSpPr>
        <p:spPr>
          <a:xfrm>
            <a:off x="409846" y="1179311"/>
            <a:ext cx="5686154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конце остаётся только расписать золотом изготовленный предмет, но предварительно необходимо всю выполненную работу закрепить лаком дважды. </a:t>
            </a:r>
          </a:p>
          <a:p>
            <a:r>
              <a:rPr lang="ru-RU" sz="32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Чтобы нанесённое на изделие золото приобрело блеск, его необходимо отполировать. </a:t>
            </a:r>
          </a:p>
        </p:txBody>
      </p:sp>
      <p:pic>
        <p:nvPicPr>
          <p:cNvPr id="33794" name="Picture 2">
            <a:extLst>
              <a:ext uri="{FF2B5EF4-FFF2-40B4-BE49-F238E27FC236}">
                <a16:creationId xmlns:a16="http://schemas.microsoft.com/office/drawing/2014/main" id="{81BC45CF-034E-49DD-ABBC-CE61508FDDC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370" t="10000" r="19444"/>
          <a:stretch/>
        </p:blipFill>
        <p:spPr bwMode="auto">
          <a:xfrm>
            <a:off x="6467204" y="1305920"/>
            <a:ext cx="5314950" cy="5298596"/>
          </a:xfrm>
          <a:prstGeom prst="rect">
            <a:avLst/>
          </a:prstGeom>
          <a:noFill/>
          <a:ln w="38100">
            <a:solidFill>
              <a:schemeClr val="accent2">
                <a:lumMod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4669048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>
            <a:extLst>
              <a:ext uri="{FF2B5EF4-FFF2-40B4-BE49-F238E27FC236}">
                <a16:creationId xmlns:a16="http://schemas.microsoft.com/office/drawing/2014/main" id="{5B46882F-46C9-4C90-A9CF-0D38DF95936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9550" y="231775"/>
            <a:ext cx="8234472" cy="6239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111E3F50-CE0F-4ECB-93B6-0327334BEC39}"/>
              </a:ext>
            </a:extLst>
          </p:cNvPr>
          <p:cNvSpPr/>
          <p:nvPr/>
        </p:nvSpPr>
        <p:spPr>
          <a:xfrm>
            <a:off x="8609428" y="1228636"/>
            <a:ext cx="3685735" cy="37548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4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Готовые отполированные изделия упаковывают в коробочки с мягким наполнителем</a:t>
            </a:r>
          </a:p>
        </p:txBody>
      </p:sp>
    </p:spTree>
    <p:extLst>
      <p:ext uri="{BB962C8B-B14F-4D97-AF65-F5344CB8AC3E}">
        <p14:creationId xmlns:p14="http://schemas.microsoft.com/office/powerpoint/2010/main" val="58258461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83559CDD-ECA2-4016-90BE-FE466B9D556C}"/>
              </a:ext>
            </a:extLst>
          </p:cNvPr>
          <p:cNvSpPr/>
          <p:nvPr/>
        </p:nvSpPr>
        <p:spPr>
          <a:xfrm>
            <a:off x="411413" y="612844"/>
            <a:ext cx="5829434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>
                <a:solidFill>
                  <a:srgbClr val="002060"/>
                </a:solidFill>
                <a:latin typeface="Arial" panose="020B0604020202020204" pitchFamily="34" charset="0"/>
              </a:rPr>
              <a:t>Па́лех</a:t>
            </a:r>
            <a:r>
              <a:rPr lang="ru-RU" sz="4000" dirty="0">
                <a:solidFill>
                  <a:srgbClr val="002060"/>
                </a:solidFill>
                <a:latin typeface="Arial" panose="020B0604020202020204" pitchFamily="34" charset="0"/>
              </a:rPr>
              <a:t> — посёлок городского типа Ивановской области. </a:t>
            </a:r>
          </a:p>
          <a:p>
            <a:r>
              <a:rPr lang="ru-RU" sz="4000" dirty="0">
                <a:solidFill>
                  <a:srgbClr val="002060"/>
                </a:solidFill>
                <a:latin typeface="Arial" panose="020B0604020202020204" pitchFamily="34" charset="0"/>
              </a:rPr>
              <a:t>Старинный центр русского народного промысла —</a:t>
            </a:r>
            <a:r>
              <a:rPr lang="ru-RU" sz="40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палехской лаковой миниатюры и иконописи. </a:t>
            </a:r>
            <a:endParaRPr lang="ru-RU" sz="4000" dirty="0">
              <a:solidFill>
                <a:srgbClr val="002060"/>
              </a:solidFill>
            </a:endParaRPr>
          </a:p>
        </p:txBody>
      </p:sp>
      <p:pic>
        <p:nvPicPr>
          <p:cNvPr id="7" name="Picture 2">
            <a:extLst>
              <a:ext uri="{FF2B5EF4-FFF2-40B4-BE49-F238E27FC236}">
                <a16:creationId xmlns:a16="http://schemas.microsoft.com/office/drawing/2014/main" id="{520DBBA9-2D66-41B8-AD68-A0906BCE3C2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351" r="12703"/>
          <a:stretch/>
        </p:blipFill>
        <p:spPr bwMode="auto">
          <a:xfrm>
            <a:off x="6419849" y="304800"/>
            <a:ext cx="5494088" cy="6248400"/>
          </a:xfrm>
          <a:prstGeom prst="rect">
            <a:avLst/>
          </a:prstGeom>
          <a:solidFill>
            <a:schemeClr val="accent2"/>
          </a:solidFill>
          <a:ln w="38100">
            <a:solidFill>
              <a:schemeClr val="accent2">
                <a:lumMod val="5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550768663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>
            <a:extLst>
              <a:ext uri="{FF2B5EF4-FFF2-40B4-BE49-F238E27FC236}">
                <a16:creationId xmlns:a16="http://schemas.microsoft.com/office/drawing/2014/main" id="{BB62030F-D12C-4358-BE15-12AE35B1C18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86" t="15429" r="3428" b="13143"/>
          <a:stretch/>
        </p:blipFill>
        <p:spPr bwMode="auto">
          <a:xfrm>
            <a:off x="0" y="1"/>
            <a:ext cx="12191999" cy="6752492"/>
          </a:xfrm>
          <a:prstGeom prst="rect">
            <a:avLst/>
          </a:prstGeom>
          <a:noFill/>
          <a:ln w="38100">
            <a:solidFill>
              <a:schemeClr val="accent2">
                <a:lumMod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06A2ECE7-E48B-47A7-AD6D-895C8B2E2295}"/>
              </a:ext>
            </a:extLst>
          </p:cNvPr>
          <p:cNvSpPr/>
          <p:nvPr/>
        </p:nvSpPr>
        <p:spPr>
          <a:xfrm>
            <a:off x="815927" y="1111348"/>
            <a:ext cx="10705514" cy="4051202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InflateBottom">
              <a:avLst/>
            </a:prstTxWarp>
            <a:spAutoFit/>
          </a:bodyPr>
          <a:lstStyle/>
          <a:p>
            <a:pPr algn="ctr"/>
            <a:r>
              <a:rPr lang="ru-RU" sz="5400" b="1" cap="none" spc="0" dirty="0">
                <a:ln w="12700">
                  <a:solidFill>
                    <a:schemeClr val="accent1"/>
                  </a:solidFill>
                  <a:prstDash val="solid"/>
                </a:ln>
                <a:solidFill>
                  <a:srgbClr val="002060"/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Спасибо за </a:t>
            </a:r>
          </a:p>
          <a:p>
            <a:pPr algn="ctr"/>
            <a:r>
              <a:rPr lang="ru-RU" sz="5400" b="1" cap="none" spc="0" dirty="0">
                <a:ln w="12700">
                  <a:solidFill>
                    <a:schemeClr val="accent1"/>
                  </a:solidFill>
                  <a:prstDash val="solid"/>
                </a:ln>
                <a:solidFill>
                  <a:srgbClr val="002060"/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внимание</a:t>
            </a:r>
          </a:p>
        </p:txBody>
      </p:sp>
    </p:spTree>
    <p:extLst>
      <p:ext uri="{BB962C8B-B14F-4D97-AF65-F5344CB8AC3E}">
        <p14:creationId xmlns:p14="http://schemas.microsoft.com/office/powerpoint/2010/main" val="47181933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1E1D8E7E-4868-48FE-9E12-537B85539DA3}"/>
              </a:ext>
            </a:extLst>
          </p:cNvPr>
          <p:cNvSpPr/>
          <p:nvPr/>
        </p:nvSpPr>
        <p:spPr>
          <a:xfrm>
            <a:off x="171450" y="4597836"/>
            <a:ext cx="12020550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800" b="1" cap="all" dirty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П</a:t>
            </a:r>
            <a:r>
              <a:rPr lang="ru-RU" sz="2800" dirty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алех. Название, прославленное на весь мир мастерством художников, не всегда ассоциировалось с красочными шкатулками. </a:t>
            </a:r>
            <a:r>
              <a:rPr lang="ru-RU" sz="2800" dirty="0">
                <a:solidFill>
                  <a:srgbClr val="002060"/>
                </a:solidFill>
                <a:latin typeface="robotoregular"/>
              </a:rPr>
              <a:t>Когда-то во Владимиро-Суздальское княжество пришли люди, которые для нового поселения сжигали, палили лес. Отсюда и само название населённого пункта Палех, а людей называли палешанами.</a:t>
            </a:r>
            <a:endParaRPr lang="ru-RU" sz="2800" dirty="0">
              <a:solidFill>
                <a:srgbClr val="002060"/>
              </a:solidFill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BC5AE79A-A4C1-441F-81C5-EA068661934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675"/>
          <a:stretch/>
        </p:blipFill>
        <p:spPr>
          <a:xfrm>
            <a:off x="831850" y="203895"/>
            <a:ext cx="10121900" cy="4393941"/>
          </a:xfrm>
          <a:prstGeom prst="rect">
            <a:avLst/>
          </a:prstGeom>
          <a:ln w="38100">
            <a:solidFill>
              <a:schemeClr val="accent2">
                <a:lumMod val="5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130421946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F9B0A218-B902-493D-8778-C3A11F347D0A}"/>
              </a:ext>
            </a:extLst>
          </p:cNvPr>
          <p:cNvSpPr/>
          <p:nvPr/>
        </p:nvSpPr>
        <p:spPr>
          <a:xfrm>
            <a:off x="5772150" y="1843950"/>
            <a:ext cx="6648450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dirty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До революции с</a:t>
            </a:r>
            <a:r>
              <a:rPr lang="ru-RU" sz="40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лавились они искусным ремеслом </a:t>
            </a:r>
          </a:p>
          <a:p>
            <a:r>
              <a:rPr lang="ru-RU" sz="40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иконописцев </a:t>
            </a:r>
            <a:r>
              <a:rPr lang="ru-RU" sz="4000" i="1" dirty="0">
                <a:solidFill>
                  <a:srgbClr val="3C3C3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ru-RU" sz="40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 сохраняли из поколения в поколение свои традиции. </a:t>
            </a:r>
          </a:p>
        </p:txBody>
      </p:sp>
      <p:pic>
        <p:nvPicPr>
          <p:cNvPr id="7170" name="Picture 2">
            <a:extLst>
              <a:ext uri="{FF2B5EF4-FFF2-40B4-BE49-F238E27FC236}">
                <a16:creationId xmlns:a16="http://schemas.microsoft.com/office/drawing/2014/main" id="{A12263B5-3775-4A99-8139-3AD9D4DC03F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7650" y="200025"/>
            <a:ext cx="5295900" cy="6457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1002814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6AC8F964-44B2-433B-99F7-9F71620239E5}"/>
              </a:ext>
            </a:extLst>
          </p:cNvPr>
          <p:cNvSpPr/>
          <p:nvPr/>
        </p:nvSpPr>
        <p:spPr>
          <a:xfrm>
            <a:off x="304800" y="5534561"/>
            <a:ext cx="1188720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Лишь в середине XVII века молва о палехских мастерах добралась до Москвы. Поэтому</a:t>
            </a:r>
            <a:r>
              <a:rPr lang="ru-RU" sz="2800" dirty="0"/>
              <a:t> </a:t>
            </a:r>
            <a:r>
              <a:rPr lang="ru-RU" sz="28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их приглашали украшать росписями церкви и храмы по всей России.</a:t>
            </a:r>
            <a:endParaRPr lang="ru-RU" sz="2800" dirty="0"/>
          </a:p>
        </p:txBody>
      </p:sp>
      <p:pic>
        <p:nvPicPr>
          <p:cNvPr id="8194" name="Picture 2">
            <a:extLst>
              <a:ext uri="{FF2B5EF4-FFF2-40B4-BE49-F238E27FC236}">
                <a16:creationId xmlns:a16="http://schemas.microsoft.com/office/drawing/2014/main" id="{16ECCEE7-311D-449E-84E6-B8EB3EAEE5A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9625" y="113542"/>
            <a:ext cx="4391025" cy="54210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>
            <a:extLst>
              <a:ext uri="{FF2B5EF4-FFF2-40B4-BE49-F238E27FC236}">
                <a16:creationId xmlns:a16="http://schemas.microsoft.com/office/drawing/2014/main" id="{508FFA46-A057-4584-B766-E7DEB15B3B5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-1"/>
            <a:ext cx="4156075" cy="55345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7147326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146C0DAC-4BCD-4A0D-9690-E6FC64DCB0CA}"/>
              </a:ext>
            </a:extLst>
          </p:cNvPr>
          <p:cNvSpPr/>
          <p:nvPr/>
        </p:nvSpPr>
        <p:spPr>
          <a:xfrm>
            <a:off x="6096000" y="612843"/>
            <a:ext cx="6096000" cy="563231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4000" dirty="0">
                <a:solidFill>
                  <a:srgbClr val="00206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Отличаются палехские иконы особой тонкостью письма, мягкими плавными линиями и сдержанной цветовой гаммой. Одежды и орнамент блестят золотом — символом света.  </a:t>
            </a:r>
            <a:endParaRPr lang="ru-RU" sz="40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0DA1BAB8-CD77-433A-91DC-1336C57DACB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" y="213050"/>
            <a:ext cx="5200650" cy="64318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128244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146C0DAC-4BCD-4A0D-9690-E6FC64DCB0CA}"/>
              </a:ext>
            </a:extLst>
          </p:cNvPr>
          <p:cNvSpPr/>
          <p:nvPr/>
        </p:nvSpPr>
        <p:spPr>
          <a:xfrm>
            <a:off x="266700" y="448656"/>
            <a:ext cx="6096000" cy="563231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4000" dirty="0">
                <a:solidFill>
                  <a:srgbClr val="00206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Цвет драгоценного металла в палехской миниатюре — не просто техника письма. В христианской символике именно свет — прообраз божественной благодати.</a:t>
            </a:r>
            <a:endParaRPr lang="ru-RU" sz="40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C0014DBC-DE67-4FED-B70B-2D176C46FFB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9400" y="325774"/>
            <a:ext cx="5172670" cy="62169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220004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20" name="Picture 4">
            <a:extLst>
              <a:ext uri="{FF2B5EF4-FFF2-40B4-BE49-F238E27FC236}">
                <a16:creationId xmlns:a16="http://schemas.microsoft.com/office/drawing/2014/main" id="{55616F8E-8FE0-46EA-83D4-A0EC073CBFB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62" t="7797" r="5085" b="7118"/>
          <a:stretch/>
        </p:blipFill>
        <p:spPr bwMode="auto">
          <a:xfrm>
            <a:off x="342899" y="438149"/>
            <a:ext cx="5199683" cy="49624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2" name="Picture 6">
            <a:extLst>
              <a:ext uri="{FF2B5EF4-FFF2-40B4-BE49-F238E27FC236}">
                <a16:creationId xmlns:a16="http://schemas.microsoft.com/office/drawing/2014/main" id="{457505F3-D6AF-47E5-9BB1-82529C154D8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29" t="3409" r="3603" b="3140"/>
          <a:stretch/>
        </p:blipFill>
        <p:spPr bwMode="auto">
          <a:xfrm>
            <a:off x="5981700" y="438150"/>
            <a:ext cx="5867400" cy="49624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07CEF7F1-B1EE-4AD0-A71A-893D2461EFFF}"/>
              </a:ext>
            </a:extLst>
          </p:cNvPr>
          <p:cNvSpPr/>
          <p:nvPr/>
        </p:nvSpPr>
        <p:spPr>
          <a:xfrm>
            <a:off x="0" y="5288340"/>
            <a:ext cx="12191999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dirty="0">
                <a:solidFill>
                  <a:srgbClr val="00206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После Октябрьской революции художникам пришлось оставить на долгое время библейские образы в поисках других тем. </a:t>
            </a:r>
            <a:endParaRPr lang="ru-RU" sz="32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6217032"/>
      </p:ext>
    </p:extLst>
  </p:cSld>
  <p:clrMapOvr>
    <a:masterClrMapping/>
  </p:clrMapOvr>
</p:sld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Аспект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507</TotalTime>
  <Words>740</Words>
  <Application>Microsoft Office PowerPoint</Application>
  <PresentationFormat>Широкоэкранный</PresentationFormat>
  <Paragraphs>53</Paragraphs>
  <Slides>30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30</vt:i4>
      </vt:variant>
    </vt:vector>
  </HeadingPairs>
  <TitlesOfParts>
    <vt:vector size="38" baseType="lpstr">
      <vt:lpstr>-apple-system</vt:lpstr>
      <vt:lpstr>Arial</vt:lpstr>
      <vt:lpstr>Calibri</vt:lpstr>
      <vt:lpstr>Monotype Corsiva</vt:lpstr>
      <vt:lpstr>robotoregular</vt:lpstr>
      <vt:lpstr>Trebuchet MS</vt:lpstr>
      <vt:lpstr>Wingdings 3</vt:lpstr>
      <vt:lpstr>Аспект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</dc:creator>
  <cp:lastModifiedBy>Пользователь</cp:lastModifiedBy>
  <cp:revision>43</cp:revision>
  <dcterms:created xsi:type="dcterms:W3CDTF">2023-02-03T14:58:24Z</dcterms:created>
  <dcterms:modified xsi:type="dcterms:W3CDTF">2023-02-05T18:12:09Z</dcterms:modified>
</cp:coreProperties>
</file>