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42849" y="142811"/>
            <a:ext cx="642937" cy="66973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98982" y="150113"/>
            <a:ext cx="7946034" cy="5137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1F487C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56870" y="1071499"/>
            <a:ext cx="8430260" cy="4032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9/19/2022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7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jp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jpg"/><Relationship Id="rId4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5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jp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10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g"/><Relationship Id="rId2" Type="http://schemas.openxmlformats.org/officeDocument/2006/relationships/image" Target="../media/image104.jpg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jpg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jpg"/><Relationship Id="rId3" Type="http://schemas.openxmlformats.org/officeDocument/2006/relationships/image" Target="../media/image111.jpg"/><Relationship Id="rId7" Type="http://schemas.openxmlformats.org/officeDocument/2006/relationships/image" Target="../media/image115.jpg"/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g"/><Relationship Id="rId5" Type="http://schemas.openxmlformats.org/officeDocument/2006/relationships/image" Target="../media/image113.jpg"/><Relationship Id="rId4" Type="http://schemas.openxmlformats.org/officeDocument/2006/relationships/image" Target="../media/image112.jp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fipi.ru/" TargetMode="External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onlinetestpad.com/ru/testview/325732-demoversiya-vpr-2020-po-anglijskomu-yazyku-dlya-11-klassa" TargetMode="External"/><Relationship Id="rId5" Type="http://schemas.openxmlformats.org/officeDocument/2006/relationships/hyperlink" Target="https://ru-vpr.ru/11-klass/anglijskij-yazyk-11.html" TargetMode="External"/><Relationship Id="rId4" Type="http://schemas.openxmlformats.org/officeDocument/2006/relationships/hyperlink" Target="https://en11-vpr.sdamgia.ru/" TargetMode="Externa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799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9" y="142811"/>
              <a:ext cx="642937" cy="669734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9596" y="1261872"/>
              <a:ext cx="6661404" cy="230886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3790569" y="3497097"/>
            <a:ext cx="4747260" cy="1562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2605" marR="5080" indent="-510540" algn="just">
              <a:lnSpc>
                <a:spcPct val="120000"/>
              </a:lnSpc>
              <a:spcBef>
                <a:spcPts val="100"/>
              </a:spcBef>
            </a:pPr>
            <a:r>
              <a:rPr sz="2800" b="1" spc="-10" dirty="0">
                <a:latin typeface="Calibri"/>
                <a:cs typeface="Calibri"/>
              </a:rPr>
              <a:t>Мушкадинова Елена Юрьевна </a:t>
            </a:r>
            <a:r>
              <a:rPr sz="2800" b="1" spc="-62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Учитель английского </a:t>
            </a:r>
            <a:r>
              <a:rPr sz="2800" b="1" spc="-15" dirty="0">
                <a:latin typeface="Calibri"/>
                <a:cs typeface="Calibri"/>
              </a:rPr>
              <a:t>языка </a:t>
            </a:r>
            <a:r>
              <a:rPr sz="2800" b="1" spc="-620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МБОУ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«Хиславичская</a:t>
            </a:r>
            <a:r>
              <a:rPr sz="2800" b="1" spc="2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СШ»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853053" y="6229908"/>
            <a:ext cx="18681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Calibri"/>
                <a:cs typeface="Calibri"/>
              </a:rPr>
              <a:t>Ноябрь</a:t>
            </a:r>
            <a:r>
              <a:rPr sz="2400" b="1" spc="-70" dirty="0">
                <a:latin typeface="Calibri"/>
                <a:cs typeface="Calibri"/>
              </a:rPr>
              <a:t> </a:t>
            </a:r>
            <a:r>
              <a:rPr sz="2400" b="1" spc="-25" dirty="0">
                <a:latin typeface="Calibri"/>
                <a:cs typeface="Calibri"/>
              </a:rPr>
              <a:t>2020г.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45050" y="130111"/>
            <a:ext cx="4305300" cy="6377305"/>
            <a:chOff x="4845050" y="130111"/>
            <a:chExt cx="4305300" cy="63773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57750" y="147891"/>
              <a:ext cx="4286249" cy="634657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4851400" y="136461"/>
              <a:ext cx="4292600" cy="6364605"/>
            </a:xfrm>
            <a:custGeom>
              <a:avLst/>
              <a:gdLst/>
              <a:ahLst/>
              <a:cxnLst/>
              <a:rect l="l" t="t" r="r" b="b"/>
              <a:pathLst>
                <a:path w="4292600" h="6364605">
                  <a:moveTo>
                    <a:pt x="0" y="6364351"/>
                  </a:moveTo>
                  <a:lnTo>
                    <a:pt x="4292600" y="6364351"/>
                  </a:lnTo>
                </a:path>
                <a:path w="4292600" h="6364605">
                  <a:moveTo>
                    <a:pt x="4292600" y="0"/>
                  </a:moveTo>
                  <a:lnTo>
                    <a:pt x="0" y="0"/>
                  </a:lnTo>
                  <a:lnTo>
                    <a:pt x="0" y="6364351"/>
                  </a:lnTo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10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130149" y="130124"/>
            <a:ext cx="4834890" cy="6383655"/>
            <a:chOff x="130149" y="130124"/>
            <a:chExt cx="4834890" cy="638365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9" y="147789"/>
              <a:ext cx="4809236" cy="6353048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36499" y="136474"/>
              <a:ext cx="4822190" cy="6370955"/>
            </a:xfrm>
            <a:custGeom>
              <a:avLst/>
              <a:gdLst/>
              <a:ahLst/>
              <a:cxnLst/>
              <a:rect l="l" t="t" r="r" b="b"/>
              <a:pathLst>
                <a:path w="4822190" h="6370955">
                  <a:moveTo>
                    <a:pt x="0" y="6370701"/>
                  </a:moveTo>
                  <a:lnTo>
                    <a:pt x="4821936" y="6370701"/>
                  </a:lnTo>
                  <a:lnTo>
                    <a:pt x="4821936" y="0"/>
                  </a:lnTo>
                  <a:lnTo>
                    <a:pt x="0" y="0"/>
                  </a:lnTo>
                  <a:lnTo>
                    <a:pt x="0" y="6370701"/>
                  </a:lnTo>
                  <a:close/>
                </a:path>
              </a:pathLst>
            </a:custGeom>
            <a:ln w="12700">
              <a:solidFill>
                <a:srgbClr val="548ED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274" y="257187"/>
            <a:ext cx="8852535" cy="5984875"/>
            <a:chOff x="114274" y="257187"/>
            <a:chExt cx="8852535" cy="598487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285762"/>
              <a:ext cx="4590669" cy="585787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8562" y="271475"/>
              <a:ext cx="4619625" cy="5886450"/>
            </a:xfrm>
            <a:custGeom>
              <a:avLst/>
              <a:gdLst/>
              <a:ahLst/>
              <a:cxnLst/>
              <a:rect l="l" t="t" r="r" b="b"/>
              <a:pathLst>
                <a:path w="4619625" h="5886450">
                  <a:moveTo>
                    <a:pt x="0" y="5886450"/>
                  </a:moveTo>
                  <a:lnTo>
                    <a:pt x="4619244" y="5886450"/>
                  </a:lnTo>
                  <a:lnTo>
                    <a:pt x="4619244" y="0"/>
                  </a:lnTo>
                  <a:lnTo>
                    <a:pt x="0" y="0"/>
                  </a:lnTo>
                  <a:lnTo>
                    <a:pt x="0" y="5886450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14875" y="290550"/>
              <a:ext cx="4238625" cy="5938773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708525" y="279374"/>
              <a:ext cx="4251325" cy="5956300"/>
            </a:xfrm>
            <a:custGeom>
              <a:avLst/>
              <a:gdLst/>
              <a:ahLst/>
              <a:cxnLst/>
              <a:rect l="l" t="t" r="r" b="b"/>
              <a:pathLst>
                <a:path w="4251325" h="5956300">
                  <a:moveTo>
                    <a:pt x="0" y="5956299"/>
                  </a:moveTo>
                  <a:lnTo>
                    <a:pt x="4251325" y="5956299"/>
                  </a:lnTo>
                  <a:lnTo>
                    <a:pt x="4251325" y="0"/>
                  </a:lnTo>
                  <a:lnTo>
                    <a:pt x="0" y="0"/>
                  </a:lnTo>
                  <a:lnTo>
                    <a:pt x="0" y="5956299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8837" y="50292"/>
            <a:ext cx="7640955" cy="887094"/>
            <a:chOff x="1058837" y="50292"/>
            <a:chExt cx="7640955" cy="887094"/>
          </a:xfrm>
        </p:grpSpPr>
        <p:sp>
          <p:nvSpPr>
            <p:cNvPr id="3" name="object 3"/>
            <p:cNvSpPr/>
            <p:nvPr/>
          </p:nvSpPr>
          <p:spPr>
            <a:xfrm>
              <a:off x="1071537" y="214312"/>
              <a:ext cx="7615555" cy="643255"/>
            </a:xfrm>
            <a:custGeom>
              <a:avLst/>
              <a:gdLst/>
              <a:ahLst/>
              <a:cxnLst/>
              <a:rect l="l" t="t" r="r" b="b"/>
              <a:pathLst>
                <a:path w="7615555" h="643255">
                  <a:moveTo>
                    <a:pt x="7615301" y="0"/>
                  </a:moveTo>
                  <a:lnTo>
                    <a:pt x="0" y="0"/>
                  </a:lnTo>
                  <a:lnTo>
                    <a:pt x="0" y="642937"/>
                  </a:lnTo>
                  <a:lnTo>
                    <a:pt x="7615301" y="642937"/>
                  </a:lnTo>
                  <a:lnTo>
                    <a:pt x="761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1537" y="214312"/>
              <a:ext cx="7615555" cy="643255"/>
            </a:xfrm>
            <a:custGeom>
              <a:avLst/>
              <a:gdLst/>
              <a:ahLst/>
              <a:cxnLst/>
              <a:rect l="l" t="t" r="r" b="b"/>
              <a:pathLst>
                <a:path w="7615555" h="643255">
                  <a:moveTo>
                    <a:pt x="0" y="642937"/>
                  </a:moveTo>
                  <a:lnTo>
                    <a:pt x="7615301" y="642937"/>
                  </a:lnTo>
                  <a:lnTo>
                    <a:pt x="7615301" y="0"/>
                  </a:lnTo>
                  <a:lnTo>
                    <a:pt x="0" y="0"/>
                  </a:lnTo>
                  <a:lnTo>
                    <a:pt x="0" y="6429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32204" y="50292"/>
              <a:ext cx="6487668" cy="886967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0099" y="3929049"/>
            <a:ext cx="7286625" cy="928700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000099" y="1142961"/>
            <a:ext cx="7143750" cy="923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805180" marR="799465" indent="225425">
              <a:lnSpc>
                <a:spcPct val="100000"/>
              </a:lnSpc>
              <a:spcBef>
                <a:spcPts val="240"/>
              </a:spcBef>
            </a:pPr>
            <a:r>
              <a:rPr sz="1800" i="1" spc="-10" dirty="0">
                <a:latin typeface="Calibri"/>
                <a:cs typeface="Calibri"/>
              </a:rPr>
              <a:t>Рекомендуемая</a:t>
            </a:r>
            <a:r>
              <a:rPr sz="1800" i="1" spc="60" dirty="0">
                <a:latin typeface="Calibri"/>
                <a:cs typeface="Calibri"/>
              </a:rPr>
              <a:t> </a:t>
            </a:r>
            <a:r>
              <a:rPr sz="1800" i="1" spc="-10" dirty="0">
                <a:latin typeface="Calibri"/>
                <a:cs typeface="Calibri"/>
              </a:rPr>
              <a:t>шкала</a:t>
            </a:r>
            <a:r>
              <a:rPr sz="1800" i="1" spc="80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перевода</a:t>
            </a:r>
            <a:r>
              <a:rPr sz="1800" i="1" spc="90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суммарного</a:t>
            </a:r>
            <a:r>
              <a:rPr sz="1800" i="1" spc="8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балла </a:t>
            </a:r>
            <a:r>
              <a:rPr sz="1800" i="1" spc="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за</a:t>
            </a:r>
            <a:r>
              <a:rPr sz="1800" i="1" spc="-10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выполнение</a:t>
            </a:r>
            <a:r>
              <a:rPr sz="1800" i="1" dirty="0">
                <a:latin typeface="Calibri"/>
                <a:cs typeface="Calibri"/>
              </a:rPr>
              <a:t> ВПР</a:t>
            </a:r>
            <a:r>
              <a:rPr sz="1800" i="1" spc="-1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в</a:t>
            </a:r>
            <a:r>
              <a:rPr sz="1800" i="1" spc="-5" dirty="0">
                <a:latin typeface="Calibri"/>
                <a:cs typeface="Calibri"/>
              </a:rPr>
              <a:t> отметку </a:t>
            </a:r>
            <a:r>
              <a:rPr sz="1800" i="1" dirty="0">
                <a:latin typeface="Calibri"/>
                <a:cs typeface="Calibri"/>
              </a:rPr>
              <a:t>по </a:t>
            </a:r>
            <a:r>
              <a:rPr sz="1800" i="1" spc="-5" dirty="0">
                <a:latin typeface="Calibri"/>
                <a:cs typeface="Calibri"/>
              </a:rPr>
              <a:t>пятибалльной</a:t>
            </a:r>
            <a:r>
              <a:rPr sz="1800" i="1" spc="-15" dirty="0">
                <a:latin typeface="Calibri"/>
                <a:cs typeface="Calibri"/>
              </a:rPr>
              <a:t> </a:t>
            </a:r>
            <a:r>
              <a:rPr sz="1800" i="1" spc="-10" dirty="0">
                <a:latin typeface="Calibri"/>
                <a:cs typeface="Calibri"/>
              </a:rPr>
              <a:t>шкале</a:t>
            </a:r>
            <a:endParaRPr sz="1800">
              <a:latin typeface="Calibri"/>
              <a:cs typeface="Calibri"/>
            </a:endParaRPr>
          </a:p>
          <a:p>
            <a:pPr marL="171450">
              <a:lnSpc>
                <a:spcPct val="100000"/>
              </a:lnSpc>
            </a:pPr>
            <a:r>
              <a:rPr sz="1800" i="1" dirty="0">
                <a:latin typeface="Calibri"/>
                <a:cs typeface="Calibri"/>
              </a:rPr>
              <a:t>в</a:t>
            </a:r>
            <a:r>
              <a:rPr sz="1800" i="1" spc="-1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случае</a:t>
            </a:r>
            <a:r>
              <a:rPr sz="1800" i="1" spc="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выполнения</a:t>
            </a:r>
            <a:r>
              <a:rPr sz="1800" i="1" spc="-1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выпускником</a:t>
            </a:r>
            <a:r>
              <a:rPr sz="1800" i="1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письменной</a:t>
            </a:r>
            <a:r>
              <a:rPr sz="1800" i="1" dirty="0">
                <a:latin typeface="Calibri"/>
                <a:cs typeface="Calibri"/>
              </a:rPr>
              <a:t> и</a:t>
            </a:r>
            <a:r>
              <a:rPr sz="1800" i="1" spc="10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устной</a:t>
            </a:r>
            <a:r>
              <a:rPr sz="1800" i="1" spc="-10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частей</a:t>
            </a:r>
            <a:r>
              <a:rPr sz="1800" i="1" spc="15" dirty="0">
                <a:latin typeface="Calibri"/>
                <a:cs typeface="Calibri"/>
              </a:rPr>
              <a:t> </a:t>
            </a:r>
            <a:r>
              <a:rPr sz="1800" i="1" dirty="0">
                <a:latin typeface="Calibri"/>
                <a:cs typeface="Calibri"/>
              </a:rPr>
              <a:t>ВПР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9093" y="2232736"/>
            <a:ext cx="687959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Calibri"/>
                <a:cs typeface="Calibri"/>
              </a:rPr>
              <a:t>Полученные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выпускниками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баллы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за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выполнение</a:t>
            </a:r>
            <a:r>
              <a:rPr sz="1800" spc="-5" dirty="0">
                <a:latin typeface="Calibri"/>
                <a:cs typeface="Calibri"/>
              </a:rPr>
              <a:t> всех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заданий 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суммируются. </a:t>
            </a:r>
            <a:r>
              <a:rPr sz="1800" spc="-5" dirty="0">
                <a:latin typeface="Calibri"/>
                <a:cs typeface="Calibri"/>
              </a:rPr>
              <a:t>Суммарный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балл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выпускника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переводится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отметку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пятибалльной шкале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учётом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рекомендуемых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шкал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перевода, 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которые</a:t>
            </a:r>
            <a:r>
              <a:rPr sz="1800" spc="-5" dirty="0">
                <a:latin typeface="Calibri"/>
                <a:cs typeface="Calibri"/>
              </a:rPr>
              <a:t> приведены</a:t>
            </a:r>
            <a:r>
              <a:rPr sz="1800" dirty="0">
                <a:latin typeface="Calibri"/>
                <a:cs typeface="Calibri"/>
              </a:rPr>
              <a:t> в </a:t>
            </a:r>
            <a:r>
              <a:rPr sz="1800" spc="-10" dirty="0">
                <a:latin typeface="Calibri"/>
                <a:cs typeface="Calibri"/>
              </a:rPr>
              <a:t>таблице.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60604" y="1630426"/>
            <a:ext cx="8673465" cy="2597150"/>
            <a:chOff x="260604" y="1630426"/>
            <a:chExt cx="8673465" cy="2597150"/>
          </a:xfrm>
        </p:grpSpPr>
        <p:sp>
          <p:nvSpPr>
            <p:cNvPr id="3" name="object 3"/>
            <p:cNvSpPr/>
            <p:nvPr/>
          </p:nvSpPr>
          <p:spPr>
            <a:xfrm>
              <a:off x="428599" y="1643126"/>
              <a:ext cx="8229600" cy="2571750"/>
            </a:xfrm>
            <a:custGeom>
              <a:avLst/>
              <a:gdLst/>
              <a:ahLst/>
              <a:cxnLst/>
              <a:rect l="l" t="t" r="r" b="b"/>
              <a:pathLst>
                <a:path w="8229600" h="2571750">
                  <a:moveTo>
                    <a:pt x="8229600" y="0"/>
                  </a:moveTo>
                  <a:lnTo>
                    <a:pt x="0" y="0"/>
                  </a:lnTo>
                  <a:lnTo>
                    <a:pt x="0" y="2571750"/>
                  </a:lnTo>
                  <a:lnTo>
                    <a:pt x="8229600" y="257175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28599" y="1643126"/>
              <a:ext cx="8229600" cy="2571750"/>
            </a:xfrm>
            <a:custGeom>
              <a:avLst/>
              <a:gdLst/>
              <a:ahLst/>
              <a:cxnLst/>
              <a:rect l="l" t="t" r="r" b="b"/>
              <a:pathLst>
                <a:path w="8229600" h="2571750">
                  <a:moveTo>
                    <a:pt x="0" y="2571750"/>
                  </a:moveTo>
                  <a:lnTo>
                    <a:pt x="8229600" y="257175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5717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0604" y="1979676"/>
              <a:ext cx="8673084" cy="1787652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43248" y="4500536"/>
            <a:ext cx="2071751" cy="1697863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68095" y="1051560"/>
            <a:ext cx="7973695" cy="887094"/>
            <a:chOff x="768095" y="1051560"/>
            <a:chExt cx="7973695" cy="887094"/>
          </a:xfrm>
        </p:grpSpPr>
        <p:sp>
          <p:nvSpPr>
            <p:cNvPr id="3" name="object 3"/>
            <p:cNvSpPr/>
            <p:nvPr/>
          </p:nvSpPr>
          <p:spPr>
            <a:xfrm>
              <a:off x="857224" y="1214386"/>
              <a:ext cx="7800975" cy="654050"/>
            </a:xfrm>
            <a:custGeom>
              <a:avLst/>
              <a:gdLst/>
              <a:ahLst/>
              <a:cxnLst/>
              <a:rect l="l" t="t" r="r" b="b"/>
              <a:pathLst>
                <a:path w="7800975" h="654050">
                  <a:moveTo>
                    <a:pt x="7800975" y="0"/>
                  </a:moveTo>
                  <a:lnTo>
                    <a:pt x="0" y="0"/>
                  </a:lnTo>
                  <a:lnTo>
                    <a:pt x="0" y="654037"/>
                  </a:lnTo>
                  <a:lnTo>
                    <a:pt x="7800975" y="654037"/>
                  </a:lnTo>
                  <a:lnTo>
                    <a:pt x="78009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857224" y="1214386"/>
              <a:ext cx="7800975" cy="654050"/>
            </a:xfrm>
            <a:custGeom>
              <a:avLst/>
              <a:gdLst/>
              <a:ahLst/>
              <a:cxnLst/>
              <a:rect l="l" t="t" r="r" b="b"/>
              <a:pathLst>
                <a:path w="7800975" h="654050">
                  <a:moveTo>
                    <a:pt x="0" y="654037"/>
                  </a:moveTo>
                  <a:lnTo>
                    <a:pt x="7800975" y="654037"/>
                  </a:lnTo>
                  <a:lnTo>
                    <a:pt x="7800975" y="0"/>
                  </a:lnTo>
                  <a:lnTo>
                    <a:pt x="0" y="0"/>
                  </a:lnTo>
                  <a:lnTo>
                    <a:pt x="0" y="6540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68095" y="1051560"/>
              <a:ext cx="7973568" cy="88696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07288" y="1911067"/>
            <a:ext cx="6100445" cy="2269490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865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3200" b="1" spc="-5" dirty="0">
                <a:latin typeface="Calibri"/>
                <a:cs typeface="Calibri"/>
              </a:rPr>
              <a:t>Коммуникативная</a:t>
            </a:r>
            <a:r>
              <a:rPr sz="3200" b="1" spc="-5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компетенция</a:t>
            </a:r>
            <a:endParaRPr sz="32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3200" b="1" spc="5" dirty="0">
                <a:solidFill>
                  <a:srgbClr val="333333"/>
                </a:solidFill>
                <a:latin typeface="Calibri"/>
                <a:cs typeface="Calibri"/>
              </a:rPr>
              <a:t>Знание</a:t>
            </a:r>
            <a:r>
              <a:rPr sz="3200" b="1" spc="-4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333333"/>
                </a:solidFill>
                <a:latin typeface="Calibri"/>
                <a:cs typeface="Calibri"/>
              </a:rPr>
              <a:t>формата</a:t>
            </a:r>
            <a:r>
              <a:rPr sz="320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3200" b="1" dirty="0">
                <a:solidFill>
                  <a:srgbClr val="333333"/>
                </a:solidFill>
                <a:latin typeface="Calibri"/>
                <a:cs typeface="Calibri"/>
              </a:rPr>
              <a:t>заданий</a:t>
            </a:r>
            <a:endParaRPr sz="3200">
              <a:latin typeface="Calibri"/>
              <a:cs typeface="Calibri"/>
            </a:endParaRPr>
          </a:p>
          <a:p>
            <a:pPr marL="355600" marR="304165" indent="-343535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3200" b="1" dirty="0">
                <a:solidFill>
                  <a:srgbClr val="333333"/>
                </a:solidFill>
                <a:latin typeface="Calibri"/>
                <a:cs typeface="Calibri"/>
              </a:rPr>
              <a:t>Владение экзаменационными </a:t>
            </a:r>
            <a:r>
              <a:rPr sz="3200" b="1" spc="-71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333333"/>
                </a:solidFill>
                <a:latin typeface="Calibri"/>
                <a:cs typeface="Calibri"/>
              </a:rPr>
              <a:t>стратегиями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15962" y="0"/>
            <a:ext cx="7826375" cy="841375"/>
            <a:chOff x="915962" y="0"/>
            <a:chExt cx="7826375" cy="841375"/>
          </a:xfrm>
        </p:grpSpPr>
        <p:sp>
          <p:nvSpPr>
            <p:cNvPr id="8" name="object 8"/>
            <p:cNvSpPr/>
            <p:nvPr/>
          </p:nvSpPr>
          <p:spPr>
            <a:xfrm>
              <a:off x="928662" y="142887"/>
              <a:ext cx="7800975" cy="654050"/>
            </a:xfrm>
            <a:custGeom>
              <a:avLst/>
              <a:gdLst/>
              <a:ahLst/>
              <a:cxnLst/>
              <a:rect l="l" t="t" r="r" b="b"/>
              <a:pathLst>
                <a:path w="7800975" h="654050">
                  <a:moveTo>
                    <a:pt x="7800975" y="0"/>
                  </a:moveTo>
                  <a:lnTo>
                    <a:pt x="0" y="0"/>
                  </a:lnTo>
                  <a:lnTo>
                    <a:pt x="0" y="654037"/>
                  </a:lnTo>
                  <a:lnTo>
                    <a:pt x="7800975" y="654037"/>
                  </a:lnTo>
                  <a:lnTo>
                    <a:pt x="78009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28662" y="142887"/>
              <a:ext cx="7800975" cy="654050"/>
            </a:xfrm>
            <a:custGeom>
              <a:avLst/>
              <a:gdLst/>
              <a:ahLst/>
              <a:cxnLst/>
              <a:rect l="l" t="t" r="r" b="b"/>
              <a:pathLst>
                <a:path w="7800975" h="654050">
                  <a:moveTo>
                    <a:pt x="0" y="654037"/>
                  </a:moveTo>
                  <a:lnTo>
                    <a:pt x="7800975" y="654037"/>
                  </a:lnTo>
                  <a:lnTo>
                    <a:pt x="7800975" y="0"/>
                  </a:lnTo>
                  <a:lnTo>
                    <a:pt x="0" y="0"/>
                  </a:lnTo>
                  <a:lnTo>
                    <a:pt x="0" y="6540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839211" y="0"/>
              <a:ext cx="3977640" cy="841248"/>
            </a:xfrm>
            <a:prstGeom prst="rect">
              <a:avLst/>
            </a:prstGeom>
          </p:spPr>
        </p:pic>
      </p:grp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786626" y="4071911"/>
            <a:ext cx="2071751" cy="169786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8837" y="0"/>
            <a:ext cx="7640955" cy="1490980"/>
            <a:chOff x="1058837" y="0"/>
            <a:chExt cx="7640955" cy="1490980"/>
          </a:xfrm>
        </p:grpSpPr>
        <p:sp>
          <p:nvSpPr>
            <p:cNvPr id="3" name="object 3"/>
            <p:cNvSpPr/>
            <p:nvPr/>
          </p:nvSpPr>
          <p:spPr>
            <a:xfrm>
              <a:off x="1071537" y="214249"/>
              <a:ext cx="7615555" cy="1143000"/>
            </a:xfrm>
            <a:custGeom>
              <a:avLst/>
              <a:gdLst/>
              <a:ahLst/>
              <a:cxnLst/>
              <a:rect l="l" t="t" r="r" b="b"/>
              <a:pathLst>
                <a:path w="7615555" h="1143000">
                  <a:moveTo>
                    <a:pt x="7615301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615301" y="1143000"/>
                  </a:lnTo>
                  <a:lnTo>
                    <a:pt x="761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1537" y="214249"/>
              <a:ext cx="7615555" cy="1143000"/>
            </a:xfrm>
            <a:custGeom>
              <a:avLst/>
              <a:gdLst/>
              <a:ahLst/>
              <a:cxnLst/>
              <a:rect l="l" t="t" r="r" b="b"/>
              <a:pathLst>
                <a:path w="7615555" h="1143000">
                  <a:moveTo>
                    <a:pt x="0" y="1143000"/>
                  </a:moveTo>
                  <a:lnTo>
                    <a:pt x="7615301" y="1143000"/>
                  </a:lnTo>
                  <a:lnTo>
                    <a:pt x="7615301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7300" y="0"/>
              <a:ext cx="7232904" cy="1490472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44500" y="1587500"/>
            <a:ext cx="8255000" cy="3854450"/>
            <a:chOff x="444500" y="1587500"/>
            <a:chExt cx="8255000" cy="3854450"/>
          </a:xfrm>
        </p:grpSpPr>
        <p:sp>
          <p:nvSpPr>
            <p:cNvPr id="7" name="object 7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8229600" y="0"/>
                  </a:moveTo>
                  <a:lnTo>
                    <a:pt x="0" y="0"/>
                  </a:lnTo>
                  <a:lnTo>
                    <a:pt x="0" y="3829050"/>
                  </a:lnTo>
                  <a:lnTo>
                    <a:pt x="8229600" y="382905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0" y="3829050"/>
                  </a:moveTo>
                  <a:lnTo>
                    <a:pt x="8229600" y="382905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38290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5940" y="1578706"/>
            <a:ext cx="8050530" cy="3646170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Помогут</a:t>
            </a:r>
            <a:r>
              <a:rPr sz="2700" b="1" spc="-5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ученикам:</a:t>
            </a:r>
            <a:endParaRPr sz="2700">
              <a:latin typeface="Calibri"/>
              <a:cs typeface="Calibri"/>
            </a:endParaRPr>
          </a:p>
          <a:p>
            <a:pPr marL="469900" marR="5080" indent="-457200">
              <a:lnSpc>
                <a:spcPct val="107800"/>
              </a:lnSpc>
              <a:spcBef>
                <a:spcPts val="110"/>
              </a:spcBef>
              <a:buClr>
                <a:srgbClr val="001F5F"/>
              </a:buClr>
              <a:buFont typeface="Wingdings"/>
              <a:buChar char=""/>
              <a:tabLst>
                <a:tab pos="469265" algn="l"/>
                <a:tab pos="469900" algn="l"/>
              </a:tabLst>
            </a:pP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понять как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эффективно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работать с каждым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видом </a:t>
            </a:r>
            <a:r>
              <a:rPr sz="2700" b="1" spc="-6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и</a:t>
            </a:r>
            <a:r>
              <a:rPr sz="2700" b="1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форматом</a:t>
            </a:r>
            <a:r>
              <a:rPr sz="2700" b="1" spc="-1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задания</a:t>
            </a:r>
            <a:endParaRPr sz="2700">
              <a:latin typeface="Calibri"/>
              <a:cs typeface="Calibri"/>
            </a:endParaRPr>
          </a:p>
          <a:p>
            <a:pPr marL="469900" marR="1407795" indent="-457200">
              <a:lnSpc>
                <a:spcPct val="108100"/>
              </a:lnSpc>
              <a:spcBef>
                <a:spcPts val="100"/>
              </a:spcBef>
              <a:buClr>
                <a:srgbClr val="001F5F"/>
              </a:buClr>
              <a:buFont typeface="Wingdings"/>
              <a:buChar char=""/>
              <a:tabLst>
                <a:tab pos="469265" algn="l"/>
                <a:tab pos="469900" algn="l"/>
              </a:tabLst>
            </a:pP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эффективно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распределять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свое время на </a:t>
            </a:r>
            <a:r>
              <a:rPr sz="2700" b="1" spc="-6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экзамене</a:t>
            </a:r>
            <a:endParaRPr sz="2700">
              <a:latin typeface="Calibri"/>
              <a:cs typeface="Calibri"/>
            </a:endParaRPr>
          </a:p>
          <a:p>
            <a:pPr marL="469900" marR="1369695" indent="-457200">
              <a:lnSpc>
                <a:spcPct val="108200"/>
              </a:lnSpc>
              <a:spcBef>
                <a:spcPts val="90"/>
              </a:spcBef>
              <a:buClr>
                <a:srgbClr val="001F5F"/>
              </a:buClr>
              <a:buFont typeface="Wingdings"/>
              <a:buChar char=""/>
              <a:tabLst>
                <a:tab pos="469265" algn="l"/>
                <a:tab pos="469900" algn="l"/>
              </a:tabLst>
            </a:pP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понять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свои слабые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и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сильные стороны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и </a:t>
            </a:r>
            <a:r>
              <a:rPr sz="2700" b="1" spc="-60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опираться</a:t>
            </a:r>
            <a:r>
              <a:rPr sz="2700" b="1" spc="-2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на</a:t>
            </a:r>
            <a:r>
              <a:rPr sz="2700" b="1" spc="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них</a:t>
            </a:r>
            <a:r>
              <a:rPr sz="2700" b="1" spc="-1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на экзамене</a:t>
            </a:r>
            <a:endParaRPr sz="2700">
              <a:latin typeface="Calibri"/>
              <a:cs typeface="Calibri"/>
            </a:endParaRPr>
          </a:p>
          <a:p>
            <a:pPr marL="469900" indent="-457200">
              <a:lnSpc>
                <a:spcPct val="100000"/>
              </a:lnSpc>
              <a:spcBef>
                <a:spcPts val="360"/>
              </a:spcBef>
              <a:buClr>
                <a:srgbClr val="001F5F"/>
              </a:buClr>
              <a:buFont typeface="Wingdings"/>
              <a:buChar char=""/>
              <a:tabLst>
                <a:tab pos="469265" algn="l"/>
                <a:tab pos="469900" algn="l"/>
              </a:tabLst>
            </a:pP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более</a:t>
            </a:r>
            <a:r>
              <a:rPr sz="2700" b="1" spc="-3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успешно</a:t>
            </a:r>
            <a:r>
              <a:rPr sz="2700" b="1" spc="-20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spc="-5" dirty="0">
                <a:solidFill>
                  <a:srgbClr val="333333"/>
                </a:solidFill>
                <a:latin typeface="Calibri"/>
                <a:cs typeface="Calibri"/>
              </a:rPr>
              <a:t>сдать</a:t>
            </a:r>
            <a:r>
              <a:rPr sz="2700" b="1" spc="-25" dirty="0">
                <a:solidFill>
                  <a:srgbClr val="333333"/>
                </a:solidFill>
                <a:latin typeface="Calibri"/>
                <a:cs typeface="Calibri"/>
              </a:rPr>
              <a:t> </a:t>
            </a:r>
            <a:r>
              <a:rPr sz="2700" b="1" dirty="0">
                <a:solidFill>
                  <a:srgbClr val="333333"/>
                </a:solidFill>
                <a:latin typeface="Calibri"/>
                <a:cs typeface="Calibri"/>
              </a:rPr>
              <a:t>ВПР</a:t>
            </a:r>
            <a:endParaRPr sz="27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86500" y="4500536"/>
            <a:ext cx="2643251" cy="2166239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87399" y="0"/>
            <a:ext cx="7955280" cy="1344295"/>
            <a:chOff x="987399" y="0"/>
            <a:chExt cx="7955280" cy="1344295"/>
          </a:xfrm>
        </p:grpSpPr>
        <p:sp>
          <p:nvSpPr>
            <p:cNvPr id="3" name="object 3"/>
            <p:cNvSpPr/>
            <p:nvPr/>
          </p:nvSpPr>
          <p:spPr>
            <a:xfrm>
              <a:off x="1000099" y="142798"/>
              <a:ext cx="7929880" cy="1071880"/>
            </a:xfrm>
            <a:custGeom>
              <a:avLst/>
              <a:gdLst/>
              <a:ahLst/>
              <a:cxnLst/>
              <a:rect l="l" t="t" r="r" b="b"/>
              <a:pathLst>
                <a:path w="7929880" h="1071880">
                  <a:moveTo>
                    <a:pt x="7929626" y="0"/>
                  </a:moveTo>
                  <a:lnTo>
                    <a:pt x="0" y="0"/>
                  </a:lnTo>
                  <a:lnTo>
                    <a:pt x="0" y="1071575"/>
                  </a:lnTo>
                  <a:lnTo>
                    <a:pt x="7929626" y="1071575"/>
                  </a:lnTo>
                  <a:lnTo>
                    <a:pt x="79296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0099" y="142798"/>
              <a:ext cx="7929880" cy="1071880"/>
            </a:xfrm>
            <a:custGeom>
              <a:avLst/>
              <a:gdLst/>
              <a:ahLst/>
              <a:cxnLst/>
              <a:rect l="l" t="t" r="r" b="b"/>
              <a:pathLst>
                <a:path w="7929880" h="1071880">
                  <a:moveTo>
                    <a:pt x="0" y="1071575"/>
                  </a:moveTo>
                  <a:lnTo>
                    <a:pt x="7929626" y="1071575"/>
                  </a:lnTo>
                  <a:lnTo>
                    <a:pt x="7929626" y="0"/>
                  </a:lnTo>
                  <a:lnTo>
                    <a:pt x="0" y="0"/>
                  </a:lnTo>
                  <a:lnTo>
                    <a:pt x="0" y="1071575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51660" y="0"/>
              <a:ext cx="6377940" cy="1344167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457200" y="1600200"/>
            <a:ext cx="8229600" cy="3829050"/>
          </a:xfrm>
          <a:custGeom>
            <a:avLst/>
            <a:gdLst/>
            <a:ahLst/>
            <a:cxnLst/>
            <a:rect l="l" t="t" r="r" b="b"/>
            <a:pathLst>
              <a:path w="8229600" h="3829050">
                <a:moveTo>
                  <a:pt x="8229600" y="0"/>
                </a:moveTo>
                <a:lnTo>
                  <a:pt x="0" y="0"/>
                </a:lnTo>
                <a:lnTo>
                  <a:pt x="0" y="3829050"/>
                </a:lnTo>
                <a:lnTo>
                  <a:pt x="8229600" y="3829050"/>
                </a:lnTo>
                <a:lnTo>
                  <a:pt x="82296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457200" y="1600200"/>
            <a:ext cx="8229600" cy="3829050"/>
          </a:xfrm>
          <a:prstGeom prst="rect">
            <a:avLst/>
          </a:prstGeom>
          <a:ln w="25400">
            <a:solidFill>
              <a:srgbClr val="4F81BC"/>
            </a:solidFill>
          </a:ln>
        </p:spPr>
        <p:txBody>
          <a:bodyPr vert="horz" wrap="square" lIns="0" tIns="20955" rIns="0" bIns="0" rtlCol="0">
            <a:spAutoFit/>
          </a:bodyPr>
          <a:lstStyle/>
          <a:p>
            <a:pPr marL="434340" indent="-342900">
              <a:lnSpc>
                <a:spcPct val="100000"/>
              </a:lnSpc>
              <a:spcBef>
                <a:spcPts val="165"/>
              </a:spcBef>
              <a:buFont typeface="Microsoft Sans Serif"/>
              <a:buChar char="•"/>
              <a:tabLst>
                <a:tab pos="433705" algn="l"/>
                <a:tab pos="434340" algn="l"/>
              </a:tabLst>
            </a:pPr>
            <a:r>
              <a:rPr sz="3200" b="1" spc="-5" dirty="0">
                <a:latin typeface="Calibri"/>
                <a:cs typeface="Calibri"/>
              </a:rPr>
              <a:t>Показать</a:t>
            </a:r>
            <a:r>
              <a:rPr sz="3200" b="1" spc="-7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стратегию</a:t>
            </a:r>
            <a:endParaRPr sz="3200">
              <a:latin typeface="Calibri"/>
              <a:cs typeface="Calibri"/>
            </a:endParaRPr>
          </a:p>
          <a:p>
            <a:pPr marL="434340" marR="817244" indent="-342900">
              <a:lnSpc>
                <a:spcPct val="100000"/>
              </a:lnSpc>
              <a:spcBef>
                <a:spcPts val="765"/>
              </a:spcBef>
              <a:buFont typeface="Microsoft Sans Serif"/>
              <a:buChar char="•"/>
              <a:tabLst>
                <a:tab pos="433705" algn="l"/>
                <a:tab pos="434340" algn="l"/>
              </a:tabLst>
            </a:pPr>
            <a:r>
              <a:rPr sz="3200" b="1" spc="-5" dirty="0">
                <a:latin typeface="Calibri"/>
                <a:cs typeface="Calibri"/>
              </a:rPr>
              <a:t>Оттренировать </a:t>
            </a:r>
            <a:r>
              <a:rPr sz="3200" b="1" spc="-25" dirty="0">
                <a:latin typeface="Calibri"/>
                <a:cs typeface="Calibri"/>
              </a:rPr>
              <a:t>до </a:t>
            </a:r>
            <a:r>
              <a:rPr sz="3200" b="1" spc="-5" dirty="0">
                <a:latin typeface="Calibri"/>
                <a:cs typeface="Calibri"/>
              </a:rPr>
              <a:t>автоматизма </a:t>
            </a:r>
            <a:r>
              <a:rPr sz="3200" b="1" dirty="0">
                <a:latin typeface="Calibri"/>
                <a:cs typeface="Calibri"/>
              </a:rPr>
              <a:t>с 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помощью</a:t>
            </a:r>
            <a:r>
              <a:rPr sz="3200" b="1" spc="-4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тренировочных</a:t>
            </a:r>
            <a:r>
              <a:rPr sz="3200" b="1" spc="-2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упражнений</a:t>
            </a:r>
            <a:endParaRPr sz="3200">
              <a:latin typeface="Calibri"/>
              <a:cs typeface="Calibri"/>
            </a:endParaRPr>
          </a:p>
          <a:p>
            <a:pPr marL="434340" indent="-342900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433705" algn="l"/>
                <a:tab pos="434340" algn="l"/>
              </a:tabLst>
            </a:pPr>
            <a:r>
              <a:rPr sz="3200" b="1" spc="-5" dirty="0">
                <a:latin typeface="Calibri"/>
                <a:cs typeface="Calibri"/>
              </a:rPr>
              <a:t>Отработать</a:t>
            </a:r>
            <a:r>
              <a:rPr sz="3200" b="1" spc="-6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на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тренировочных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тестах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72250" y="3857625"/>
            <a:ext cx="1786001" cy="146367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17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29400" y="247650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182880">
              <a:lnSpc>
                <a:spcPts val="3415"/>
              </a:lnSpc>
            </a:pPr>
            <a:r>
              <a:rPr sz="3000" b="0" spc="-25" dirty="0">
                <a:solidFill>
                  <a:srgbClr val="FFFFFF"/>
                </a:solidFill>
                <a:latin typeface="Calibri"/>
                <a:cs typeface="Calibri"/>
              </a:rPr>
              <a:t>Аудирование</a:t>
            </a:r>
            <a:endParaRPr sz="3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072251" y="2324100"/>
            <a:ext cx="3072130" cy="1754505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165100">
              <a:lnSpc>
                <a:spcPct val="100000"/>
              </a:lnSpc>
              <a:spcBef>
                <a:spcPts val="245"/>
              </a:spcBef>
            </a:pPr>
            <a:r>
              <a:rPr sz="1800" i="1" spc="-5" dirty="0">
                <a:latin typeface="Calibri"/>
                <a:cs typeface="Calibri"/>
              </a:rPr>
              <a:t>Понимание </a:t>
            </a:r>
            <a:r>
              <a:rPr sz="1800" i="1" dirty="0">
                <a:latin typeface="Calibri"/>
                <a:cs typeface="Calibri"/>
              </a:rPr>
              <a:t>в </a:t>
            </a:r>
            <a:r>
              <a:rPr sz="1800" i="1" spc="-5" dirty="0">
                <a:latin typeface="Calibri"/>
                <a:cs typeface="Calibri"/>
              </a:rPr>
              <a:t>прослушанном </a:t>
            </a:r>
            <a:r>
              <a:rPr sz="1800" i="1" spc="-39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тексте запрашиваемой </a:t>
            </a:r>
            <a:r>
              <a:rPr sz="1800" i="1" dirty="0">
                <a:latin typeface="Calibri"/>
                <a:cs typeface="Calibri"/>
              </a:rPr>
              <a:t> </a:t>
            </a:r>
            <a:r>
              <a:rPr sz="1800" i="1" spc="-10" dirty="0">
                <a:latin typeface="Calibri"/>
                <a:cs typeface="Calibri"/>
              </a:rPr>
              <a:t>информации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i="1" spc="-15" dirty="0">
                <a:latin typeface="Calibri"/>
                <a:cs typeface="Calibri"/>
              </a:rPr>
              <a:t>Уровень</a:t>
            </a:r>
            <a:r>
              <a:rPr sz="1800" i="1" spc="-35" dirty="0">
                <a:latin typeface="Calibri"/>
                <a:cs typeface="Calibri"/>
              </a:rPr>
              <a:t> </a:t>
            </a:r>
            <a:r>
              <a:rPr sz="1800" i="1" spc="-5" dirty="0">
                <a:latin typeface="Calibri"/>
                <a:cs typeface="Calibri"/>
              </a:rPr>
              <a:t>сложности </a:t>
            </a:r>
            <a:r>
              <a:rPr sz="1800" i="1" dirty="0">
                <a:latin typeface="Calibri"/>
                <a:cs typeface="Calibri"/>
              </a:rPr>
              <a:t>-</a:t>
            </a:r>
            <a:endParaRPr sz="18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повышенный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915962" y="22859"/>
            <a:ext cx="5502275" cy="800100"/>
            <a:chOff x="915962" y="22859"/>
            <a:chExt cx="5502275" cy="800100"/>
          </a:xfrm>
        </p:grpSpPr>
        <p:sp>
          <p:nvSpPr>
            <p:cNvPr id="6" name="object 6"/>
            <p:cNvSpPr/>
            <p:nvPr/>
          </p:nvSpPr>
          <p:spPr>
            <a:xfrm>
              <a:off x="928662" y="142849"/>
              <a:ext cx="5476875" cy="646430"/>
            </a:xfrm>
            <a:custGeom>
              <a:avLst/>
              <a:gdLst/>
              <a:ahLst/>
              <a:cxnLst/>
              <a:rect l="l" t="t" r="r" b="b"/>
              <a:pathLst>
                <a:path w="5476875" h="646430">
                  <a:moveTo>
                    <a:pt x="5476875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5476875" y="646328"/>
                  </a:lnTo>
                  <a:lnTo>
                    <a:pt x="54768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928662" y="142849"/>
              <a:ext cx="5476875" cy="646430"/>
            </a:xfrm>
            <a:custGeom>
              <a:avLst/>
              <a:gdLst/>
              <a:ahLst/>
              <a:cxnLst/>
              <a:rect l="l" t="t" r="r" b="b"/>
              <a:pathLst>
                <a:path w="5476875" h="646430">
                  <a:moveTo>
                    <a:pt x="0" y="646328"/>
                  </a:moveTo>
                  <a:lnTo>
                    <a:pt x="5476875" y="646328"/>
                  </a:lnTo>
                  <a:lnTo>
                    <a:pt x="5476875" y="0"/>
                  </a:lnTo>
                  <a:lnTo>
                    <a:pt x="0" y="0"/>
                  </a:lnTo>
                  <a:lnTo>
                    <a:pt x="0" y="646328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7864" y="22859"/>
              <a:ext cx="4937760" cy="800100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185712" y="900112"/>
            <a:ext cx="5548630" cy="3843654"/>
            <a:chOff x="185712" y="900112"/>
            <a:chExt cx="5548630" cy="3843654"/>
          </a:xfrm>
        </p:grpSpPr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4287" y="928623"/>
              <a:ext cx="5491480" cy="378625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99999" y="914400"/>
              <a:ext cx="5520055" cy="3815079"/>
            </a:xfrm>
            <a:custGeom>
              <a:avLst/>
              <a:gdLst/>
              <a:ahLst/>
              <a:cxnLst/>
              <a:rect l="l" t="t" r="r" b="b"/>
              <a:pathLst>
                <a:path w="5520055" h="3815079">
                  <a:moveTo>
                    <a:pt x="0" y="3814826"/>
                  </a:moveTo>
                  <a:lnTo>
                    <a:pt x="5520055" y="3814826"/>
                  </a:lnTo>
                  <a:lnTo>
                    <a:pt x="5520055" y="0"/>
                  </a:lnTo>
                  <a:lnTo>
                    <a:pt x="0" y="0"/>
                  </a:lnTo>
                  <a:lnTo>
                    <a:pt x="0" y="3814826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2708275" y="4780026"/>
          <a:ext cx="6162675" cy="18872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9455"/>
                <a:gridCol w="5424170"/>
              </a:tblGrid>
              <a:tr h="3200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1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Аудирование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777189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2.2.1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32740">
                        <a:lnSpc>
                          <a:spcPct val="100000"/>
                        </a:lnSpc>
                        <a:spcBef>
                          <a:spcPts val="270"/>
                        </a:spcBef>
                      </a:pPr>
                      <a:r>
                        <a:rPr sz="1500" b="1" i="1" u="heavy" spc="-1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Извлекать</a:t>
                      </a:r>
                      <a:r>
                        <a:rPr sz="1500" b="1" i="1" u="heavy" spc="-5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необходимую/запрашиваемую</a:t>
                      </a:r>
                      <a:r>
                        <a:rPr sz="1500" b="1" i="1" u="heavy" spc="-5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информацию</a:t>
                      </a:r>
                      <a:r>
                        <a:rPr sz="1500" b="1" i="1" spc="-2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5" dirty="0">
                          <a:latin typeface="Calibri"/>
                          <a:cs typeface="Calibri"/>
                        </a:rPr>
                        <a:t>из </a:t>
                      </a:r>
                      <a:r>
                        <a:rPr sz="1500" b="1" spc="-3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различных </a:t>
                      </a:r>
                      <a:r>
                        <a:rPr sz="1500" b="1" spc="-15" dirty="0">
                          <a:latin typeface="Calibri"/>
                          <a:cs typeface="Calibri"/>
                        </a:rPr>
                        <a:t>аудио- </a:t>
                      </a:r>
                      <a:r>
                        <a:rPr sz="1500" b="1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500" b="1" spc="-10" dirty="0">
                          <a:latin typeface="Calibri"/>
                          <a:cs typeface="Calibri"/>
                        </a:rPr>
                        <a:t>видеотекстов соответствующей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 тематики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29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777240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500" b="1" spc="-5" dirty="0">
                          <a:latin typeface="Calibri"/>
                          <a:cs typeface="Calibri"/>
                        </a:rPr>
                        <a:t>2.2.2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Полно</a:t>
                      </a:r>
                      <a:r>
                        <a:rPr sz="1500" b="1" i="1" u="heavy" spc="-3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и</a:t>
                      </a:r>
                      <a:r>
                        <a:rPr sz="1500" b="1" i="1" u="heavy" spc="-1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точно понимать</a:t>
                      </a:r>
                      <a:r>
                        <a:rPr sz="1500" b="1" i="1" u="heavy" spc="-2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высказывания</a:t>
                      </a:r>
                      <a:r>
                        <a:rPr sz="1500" b="1" i="1" u="heavy" spc="-4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i="1" u="heavy" spc="-1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собеседника</a:t>
                      </a:r>
                      <a:endParaRPr sz="1500">
                        <a:latin typeface="Calibri"/>
                        <a:cs typeface="Calibri"/>
                      </a:endParaRPr>
                    </a:p>
                    <a:p>
                      <a:pPr marL="92075" marR="356235">
                        <a:lnSpc>
                          <a:spcPct val="100000"/>
                        </a:lnSpc>
                      </a:pPr>
                      <a:r>
                        <a:rPr sz="1500" b="1" dirty="0">
                          <a:latin typeface="Calibri"/>
                          <a:cs typeface="Calibri"/>
                        </a:rPr>
                        <a:t>в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распространённых стандартных ситуациях </a:t>
                      </a:r>
                      <a:r>
                        <a:rPr sz="1500" b="1" spc="-10" dirty="0">
                          <a:latin typeface="Calibri"/>
                          <a:cs typeface="Calibri"/>
                        </a:rPr>
                        <a:t>повседневного </a:t>
                      </a:r>
                      <a:r>
                        <a:rPr sz="1500" b="1" spc="-3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500" b="1" spc="-5" dirty="0">
                          <a:latin typeface="Calibri"/>
                          <a:cs typeface="Calibri"/>
                        </a:rPr>
                        <a:t>общения</a:t>
                      </a:r>
                      <a:endParaRPr sz="1500">
                        <a:latin typeface="Calibri"/>
                        <a:cs typeface="Calibri"/>
                      </a:endParaRPr>
                    </a:p>
                  </a:txBody>
                  <a:tcPr marL="0" marR="0" marT="3492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60119" y="64007"/>
            <a:ext cx="8014970" cy="1353820"/>
            <a:chOff x="960119" y="64007"/>
            <a:chExt cx="8014970" cy="1353820"/>
          </a:xfrm>
        </p:grpSpPr>
        <p:sp>
          <p:nvSpPr>
            <p:cNvPr id="3" name="object 3"/>
            <p:cNvSpPr/>
            <p:nvPr/>
          </p:nvSpPr>
          <p:spPr>
            <a:xfrm>
              <a:off x="1142974" y="274650"/>
              <a:ext cx="7543800" cy="1011555"/>
            </a:xfrm>
            <a:custGeom>
              <a:avLst/>
              <a:gdLst/>
              <a:ahLst/>
              <a:cxnLst/>
              <a:rect l="l" t="t" r="r" b="b"/>
              <a:pathLst>
                <a:path w="7543800" h="1011555">
                  <a:moveTo>
                    <a:pt x="7543800" y="0"/>
                  </a:moveTo>
                  <a:lnTo>
                    <a:pt x="0" y="0"/>
                  </a:lnTo>
                  <a:lnTo>
                    <a:pt x="0" y="1011224"/>
                  </a:lnTo>
                  <a:lnTo>
                    <a:pt x="7543800" y="1011224"/>
                  </a:lnTo>
                  <a:lnTo>
                    <a:pt x="7543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2974" y="274650"/>
              <a:ext cx="7543800" cy="1011555"/>
            </a:xfrm>
            <a:custGeom>
              <a:avLst/>
              <a:gdLst/>
              <a:ahLst/>
              <a:cxnLst/>
              <a:rect l="l" t="t" r="r" b="b"/>
              <a:pathLst>
                <a:path w="7543800" h="1011555">
                  <a:moveTo>
                    <a:pt x="0" y="1011224"/>
                  </a:moveTo>
                  <a:lnTo>
                    <a:pt x="7543800" y="1011224"/>
                  </a:lnTo>
                  <a:lnTo>
                    <a:pt x="7543800" y="0"/>
                  </a:lnTo>
                  <a:lnTo>
                    <a:pt x="0" y="0"/>
                  </a:lnTo>
                  <a:lnTo>
                    <a:pt x="0" y="1011224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0119" y="64007"/>
              <a:ext cx="8014716" cy="1353312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558774" y="1587500"/>
            <a:ext cx="8140700" cy="3997325"/>
            <a:chOff x="558774" y="1587500"/>
            <a:chExt cx="8140700" cy="3997325"/>
          </a:xfrm>
        </p:grpSpPr>
        <p:sp>
          <p:nvSpPr>
            <p:cNvPr id="7" name="object 7"/>
            <p:cNvSpPr/>
            <p:nvPr/>
          </p:nvSpPr>
          <p:spPr>
            <a:xfrm>
              <a:off x="571474" y="1600200"/>
              <a:ext cx="8115300" cy="3971925"/>
            </a:xfrm>
            <a:custGeom>
              <a:avLst/>
              <a:gdLst/>
              <a:ahLst/>
              <a:cxnLst/>
              <a:rect l="l" t="t" r="r" b="b"/>
              <a:pathLst>
                <a:path w="8115300" h="3971925">
                  <a:moveTo>
                    <a:pt x="8115300" y="0"/>
                  </a:moveTo>
                  <a:lnTo>
                    <a:pt x="0" y="0"/>
                  </a:lnTo>
                  <a:lnTo>
                    <a:pt x="0" y="3971925"/>
                  </a:lnTo>
                  <a:lnTo>
                    <a:pt x="8115300" y="3971925"/>
                  </a:lnTo>
                  <a:lnTo>
                    <a:pt x="81153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571474" y="1600200"/>
              <a:ext cx="8115300" cy="3971925"/>
            </a:xfrm>
            <a:custGeom>
              <a:avLst/>
              <a:gdLst/>
              <a:ahLst/>
              <a:cxnLst/>
              <a:rect l="l" t="t" r="r" b="b"/>
              <a:pathLst>
                <a:path w="8115300" h="3971925">
                  <a:moveTo>
                    <a:pt x="0" y="3971925"/>
                  </a:moveTo>
                  <a:lnTo>
                    <a:pt x="8115300" y="3971925"/>
                  </a:lnTo>
                  <a:lnTo>
                    <a:pt x="8115300" y="0"/>
                  </a:lnTo>
                  <a:lnTo>
                    <a:pt x="0" y="0"/>
                  </a:lnTo>
                  <a:lnTo>
                    <a:pt x="0" y="397192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50240" y="1498371"/>
            <a:ext cx="7731759" cy="3696970"/>
          </a:xfrm>
          <a:prstGeom prst="rect">
            <a:avLst/>
          </a:prstGeom>
        </p:spPr>
        <p:txBody>
          <a:bodyPr vert="horz" wrap="square" lIns="0" tIns="13462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60"/>
              </a:spcBef>
              <a:buClr>
                <a:srgbClr val="C00000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600" b="1" spc="-10" dirty="0">
                <a:latin typeface="Calibri"/>
                <a:cs typeface="Calibri"/>
              </a:rPr>
              <a:t>Четкое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представление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формате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задания.</a:t>
            </a:r>
            <a:endParaRPr sz="1600">
              <a:latin typeface="Calibri"/>
              <a:cs typeface="Calibri"/>
            </a:endParaRPr>
          </a:p>
          <a:p>
            <a:pPr marL="355600" marR="206375" indent="-342900">
              <a:lnSpc>
                <a:spcPct val="100000"/>
              </a:lnSpc>
              <a:spcBef>
                <a:spcPts val="965"/>
              </a:spcBef>
              <a:buClr>
                <a:srgbClr val="C00000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600" b="1" spc="-5" dirty="0">
                <a:latin typeface="Calibri"/>
                <a:cs typeface="Calibri"/>
              </a:rPr>
              <a:t>Постоянная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тренировка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учащихся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аудировании.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35" dirty="0">
                <a:latin typeface="Calibri"/>
                <a:cs typeface="Calibri"/>
              </a:rPr>
              <a:t>Только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регулярное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включение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заданий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 </a:t>
            </a:r>
            <a:r>
              <a:rPr sz="1600" b="1" spc="-15" dirty="0">
                <a:latin typeface="Calibri"/>
                <a:cs typeface="Calibri"/>
              </a:rPr>
              <a:t>аудирование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образовательный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процесс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может</a:t>
            </a:r>
            <a:r>
              <a:rPr sz="1600" b="1" spc="-5" dirty="0">
                <a:latin typeface="Calibri"/>
                <a:cs typeface="Calibri"/>
              </a:rPr>
              <a:t> дать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реальные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результаты.</a:t>
            </a:r>
            <a:endParaRPr sz="16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600" b="1" spc="-5" dirty="0">
                <a:latin typeface="Calibri"/>
                <a:cs typeface="Calibri"/>
              </a:rPr>
              <a:t>При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выполнении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тренировочных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тестовых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заданий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различных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типов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полезно</a:t>
            </a:r>
            <a:endParaRPr sz="16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600" b="1" spc="-5" dirty="0">
                <a:latin typeface="Calibri"/>
                <a:cs typeface="Calibri"/>
              </a:rPr>
              <a:t>попробовать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не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только</a:t>
            </a:r>
            <a:r>
              <a:rPr sz="1600" b="1" spc="-5" dirty="0">
                <a:latin typeface="Calibri"/>
                <a:cs typeface="Calibri"/>
              </a:rPr>
              <a:t> получить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от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учащихся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правильный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ответ,</a:t>
            </a:r>
            <a:r>
              <a:rPr sz="1600" b="1" spc="-5" dirty="0">
                <a:latin typeface="Calibri"/>
                <a:cs typeface="Calibri"/>
              </a:rPr>
              <a:t> но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endParaRPr sz="16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600" b="1" spc="-5" dirty="0">
                <a:latin typeface="Calibri"/>
                <a:cs typeface="Calibri"/>
              </a:rPr>
              <a:t>проанализировать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вместе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ними </a:t>
            </a:r>
            <a:r>
              <a:rPr sz="1600" b="1" spc="-10" dirty="0">
                <a:latin typeface="Calibri"/>
                <a:cs typeface="Calibri"/>
              </a:rPr>
              <a:t>процесс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его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получения.</a:t>
            </a:r>
            <a:endParaRPr sz="1600">
              <a:latin typeface="Calibri"/>
              <a:cs typeface="Calibri"/>
            </a:endParaRPr>
          </a:p>
          <a:p>
            <a:pPr marL="355600" marR="257175" indent="-342900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600" b="1" spc="-10" dirty="0">
                <a:latin typeface="Calibri"/>
                <a:cs typeface="Calibri"/>
              </a:rPr>
              <a:t>Используйте</a:t>
            </a:r>
            <a:r>
              <a:rPr sz="1600" b="1" spc="-5" dirty="0">
                <a:latin typeface="Calibri"/>
                <a:cs typeface="Calibri"/>
              </a:rPr>
              <a:t> 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работе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упражнения,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которые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нацеливают</a:t>
            </a:r>
            <a:r>
              <a:rPr sz="1600" b="1" spc="-5" dirty="0">
                <a:latin typeface="Calibri"/>
                <a:cs typeface="Calibri"/>
              </a:rPr>
              <a:t> внимание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учащихся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специфические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черты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задания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основе</a:t>
            </a:r>
            <a:r>
              <a:rPr sz="1600" b="1" spc="-10" dirty="0">
                <a:latin typeface="Calibri"/>
                <a:cs typeface="Calibri"/>
              </a:rPr>
              <a:t> практического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опыта.</a:t>
            </a:r>
            <a:endParaRPr sz="16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1250"/>
              </a:spcBef>
              <a:buClr>
                <a:srgbClr val="C00000"/>
              </a:buClr>
              <a:buFont typeface="Wingdings"/>
              <a:buChar char=""/>
              <a:tabLst>
                <a:tab pos="354965" algn="l"/>
                <a:tab pos="355600" algn="l"/>
              </a:tabLst>
            </a:pPr>
            <a:r>
              <a:rPr sz="1600" b="1" spc="-10" dirty="0">
                <a:latin typeface="Calibri"/>
                <a:cs typeface="Calibri"/>
              </a:rPr>
              <a:t>Используйте </a:t>
            </a:r>
            <a:r>
              <a:rPr sz="1600" b="1" spc="-5" dirty="0">
                <a:latin typeface="Calibri"/>
                <a:cs typeface="Calibri"/>
              </a:rPr>
              <a:t>в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работе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упражнение,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которые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научат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учащихся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внимательно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изучать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тестовые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вопросы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до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прослушивания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текстов,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прогнозировать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ним </a:t>
            </a:r>
            <a:r>
              <a:rPr sz="1600" b="1" spc="-15" dirty="0">
                <a:latin typeface="Calibri"/>
                <a:cs typeface="Calibri"/>
              </a:rPr>
              <a:t>содержание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высказываний;</a:t>
            </a:r>
            <a:r>
              <a:rPr sz="1600" b="1" spc="-3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настраиваются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воспринимать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информацию,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присутствующую</a:t>
            </a:r>
            <a:r>
              <a:rPr sz="1600" b="1" spc="3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текстах</a:t>
            </a:r>
            <a:r>
              <a:rPr sz="1600" b="1" spc="-5" dirty="0">
                <a:latin typeface="Calibri"/>
                <a:cs typeface="Calibri"/>
              </a:rPr>
              <a:t> имплицитно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или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перефразированном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виде.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4732" y="713231"/>
            <a:ext cx="554736" cy="55473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0274" y="201548"/>
            <a:ext cx="7520305" cy="1168400"/>
            <a:chOff x="1130274" y="201548"/>
            <a:chExt cx="7520305" cy="1168400"/>
          </a:xfrm>
        </p:grpSpPr>
        <p:sp>
          <p:nvSpPr>
            <p:cNvPr id="3" name="object 3"/>
            <p:cNvSpPr/>
            <p:nvPr/>
          </p:nvSpPr>
          <p:spPr>
            <a:xfrm>
              <a:off x="1142974" y="214248"/>
              <a:ext cx="7472680" cy="1143000"/>
            </a:xfrm>
            <a:custGeom>
              <a:avLst/>
              <a:gdLst/>
              <a:ahLst/>
              <a:cxnLst/>
              <a:rect l="l" t="t" r="r" b="b"/>
              <a:pathLst>
                <a:path w="7472680" h="1143000">
                  <a:moveTo>
                    <a:pt x="7472426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472426" y="1143000"/>
                  </a:lnTo>
                  <a:lnTo>
                    <a:pt x="74724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2974" y="214248"/>
              <a:ext cx="7472680" cy="1143000"/>
            </a:xfrm>
            <a:custGeom>
              <a:avLst/>
              <a:gdLst/>
              <a:ahLst/>
              <a:cxnLst/>
              <a:rect l="l" t="t" r="r" b="b"/>
              <a:pathLst>
                <a:path w="7472680" h="1143000">
                  <a:moveTo>
                    <a:pt x="0" y="1143000"/>
                  </a:moveTo>
                  <a:lnTo>
                    <a:pt x="7472426" y="1143000"/>
                  </a:lnTo>
                  <a:lnTo>
                    <a:pt x="7472426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720" y="228600"/>
              <a:ext cx="7461504" cy="1065276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44500" y="1587500"/>
            <a:ext cx="8255000" cy="3854450"/>
            <a:chOff x="444500" y="1587500"/>
            <a:chExt cx="8255000" cy="3854450"/>
          </a:xfrm>
        </p:grpSpPr>
        <p:sp>
          <p:nvSpPr>
            <p:cNvPr id="7" name="object 7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8229600" y="0"/>
                  </a:moveTo>
                  <a:lnTo>
                    <a:pt x="0" y="0"/>
                  </a:lnTo>
                  <a:lnTo>
                    <a:pt x="0" y="3829050"/>
                  </a:lnTo>
                  <a:lnTo>
                    <a:pt x="8229600" y="382905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0" y="3829050"/>
                  </a:moveTo>
                  <a:lnTo>
                    <a:pt x="8229600" y="382905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38290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5940" y="1607642"/>
            <a:ext cx="8016240" cy="324612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871219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latin typeface="Calibri"/>
                <a:cs typeface="Calibri"/>
              </a:rPr>
              <a:t>Выполняйте </a:t>
            </a:r>
            <a:r>
              <a:rPr sz="3200" b="1" dirty="0">
                <a:latin typeface="Calibri"/>
                <a:cs typeface="Calibri"/>
              </a:rPr>
              <a:t>задания по </a:t>
            </a:r>
            <a:r>
              <a:rPr sz="3200" b="1" spc="-15" dirty="0">
                <a:latin typeface="Calibri"/>
                <a:cs typeface="Calibri"/>
              </a:rPr>
              <a:t>аудированию </a:t>
            </a:r>
            <a:r>
              <a:rPr sz="3200" b="1" spc="-710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последовательно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на </a:t>
            </a:r>
            <a:r>
              <a:rPr sz="3200" b="1" spc="-10" dirty="0">
                <a:latin typeface="Calibri"/>
                <a:cs typeface="Calibri"/>
              </a:rPr>
              <a:t>трех</a:t>
            </a:r>
            <a:r>
              <a:rPr sz="3200" b="1" dirty="0">
                <a:latin typeface="Calibri"/>
                <a:cs typeface="Calibri"/>
              </a:rPr>
              <a:t> этапах: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spc="-25" dirty="0">
                <a:latin typeface="Calibri"/>
                <a:cs typeface="Calibri"/>
              </a:rPr>
              <a:t>до</a:t>
            </a:r>
            <a:r>
              <a:rPr sz="3200" b="1" spc="-5" dirty="0">
                <a:latin typeface="Calibri"/>
                <a:cs typeface="Calibri"/>
              </a:rPr>
              <a:t> прослушивания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4F81BC"/>
                </a:solidFill>
                <a:latin typeface="Calibri"/>
                <a:cs typeface="Calibri"/>
              </a:rPr>
              <a:t>(Pre-listening</a:t>
            </a:r>
            <a:r>
              <a:rPr sz="3200" b="1" spc="-6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  <a:p>
            <a:pPr marL="355600" marR="346075" indent="-342900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во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время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прослушивания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4F81BC"/>
                </a:solidFill>
                <a:latin typeface="Calibri"/>
                <a:cs typeface="Calibri"/>
              </a:rPr>
              <a:t>(While-listening </a:t>
            </a:r>
            <a:r>
              <a:rPr sz="3200" b="1" spc="-7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20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после</a:t>
            </a:r>
            <a:r>
              <a:rPr sz="3200" b="1" spc="-4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прослушивания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4F81BC"/>
                </a:solidFill>
                <a:latin typeface="Calibri"/>
                <a:cs typeface="Calibri"/>
              </a:rPr>
              <a:t>(Post-Listening</a:t>
            </a:r>
            <a:r>
              <a:rPr sz="3200" b="1" spc="-6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42998" y="357187"/>
            <a:ext cx="6400800" cy="78613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2159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170"/>
              </a:spcBef>
            </a:pPr>
            <a:r>
              <a:rPr sz="4400" dirty="0">
                <a:solidFill>
                  <a:srgbClr val="000000"/>
                </a:solidFill>
              </a:rPr>
              <a:t>Вы</a:t>
            </a:r>
            <a:r>
              <a:rPr sz="4400" spc="-50" dirty="0">
                <a:solidFill>
                  <a:srgbClr val="000000"/>
                </a:solidFill>
              </a:rPr>
              <a:t> </a:t>
            </a:r>
            <a:r>
              <a:rPr sz="4400" spc="-5" dirty="0">
                <a:solidFill>
                  <a:srgbClr val="000000"/>
                </a:solidFill>
              </a:rPr>
              <a:t>узнаете</a:t>
            </a:r>
            <a:endParaRPr sz="4400"/>
          </a:p>
        </p:txBody>
      </p:sp>
      <p:grpSp>
        <p:nvGrpSpPr>
          <p:cNvPr id="3" name="object 3"/>
          <p:cNvGrpSpPr/>
          <p:nvPr/>
        </p:nvGrpSpPr>
        <p:grpSpPr>
          <a:xfrm>
            <a:off x="558774" y="1415999"/>
            <a:ext cx="8255000" cy="4240530"/>
            <a:chOff x="558774" y="1415999"/>
            <a:chExt cx="8255000" cy="4240530"/>
          </a:xfrm>
        </p:grpSpPr>
        <p:sp>
          <p:nvSpPr>
            <p:cNvPr id="4" name="object 4"/>
            <p:cNvSpPr/>
            <p:nvPr/>
          </p:nvSpPr>
          <p:spPr>
            <a:xfrm>
              <a:off x="571474" y="1428699"/>
              <a:ext cx="8229600" cy="4215130"/>
            </a:xfrm>
            <a:custGeom>
              <a:avLst/>
              <a:gdLst/>
              <a:ahLst/>
              <a:cxnLst/>
              <a:rect l="l" t="t" r="r" b="b"/>
              <a:pathLst>
                <a:path w="8229600" h="4215130">
                  <a:moveTo>
                    <a:pt x="8229600" y="0"/>
                  </a:moveTo>
                  <a:lnTo>
                    <a:pt x="0" y="0"/>
                  </a:lnTo>
                  <a:lnTo>
                    <a:pt x="0" y="4214876"/>
                  </a:lnTo>
                  <a:lnTo>
                    <a:pt x="8229600" y="4214876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71474" y="1428699"/>
              <a:ext cx="8229600" cy="4215130"/>
            </a:xfrm>
            <a:custGeom>
              <a:avLst/>
              <a:gdLst/>
              <a:ahLst/>
              <a:cxnLst/>
              <a:rect l="l" t="t" r="r" b="b"/>
              <a:pathLst>
                <a:path w="8229600" h="4215130">
                  <a:moveTo>
                    <a:pt x="0" y="4214876"/>
                  </a:moveTo>
                  <a:lnTo>
                    <a:pt x="8229600" y="4214876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214876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650240" y="1436370"/>
            <a:ext cx="7410450" cy="37331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268605" indent="-342900">
              <a:lnSpc>
                <a:spcPct val="100000"/>
              </a:lnSpc>
              <a:spcBef>
                <a:spcPts val="10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b="1" spc="-10" dirty="0">
                <a:latin typeface="Calibri"/>
                <a:cs typeface="Calibri"/>
              </a:rPr>
              <a:t>Что </a:t>
            </a:r>
            <a:r>
              <a:rPr sz="3200" b="1" spc="-15" dirty="0">
                <a:latin typeface="Calibri"/>
                <a:cs typeface="Calibri"/>
              </a:rPr>
              <a:t>такое </a:t>
            </a:r>
            <a:r>
              <a:rPr sz="3200" b="1" spc="-5" dirty="0">
                <a:latin typeface="Calibri"/>
                <a:cs typeface="Calibri"/>
              </a:rPr>
              <a:t>Всероссийская проверочная </a:t>
            </a:r>
            <a:r>
              <a:rPr sz="3200" b="1" spc="-7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работа по </a:t>
            </a:r>
            <a:r>
              <a:rPr sz="3200" b="1" dirty="0">
                <a:latin typeface="Calibri"/>
                <a:cs typeface="Calibri"/>
              </a:rPr>
              <a:t>иностранному </a:t>
            </a:r>
            <a:r>
              <a:rPr sz="3200" b="1" spc="-5" dirty="0">
                <a:latin typeface="Calibri"/>
                <a:cs typeface="Calibri"/>
              </a:rPr>
              <a:t>языку на </a:t>
            </a:r>
            <a:r>
              <a:rPr sz="3200" b="1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примере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английского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b="1" spc="-10" dirty="0">
                <a:latin typeface="Calibri"/>
                <a:cs typeface="Calibri"/>
              </a:rPr>
              <a:t>Стратегии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эффективной</a:t>
            </a:r>
            <a:r>
              <a:rPr sz="3200" b="1" spc="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подготовки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Calibri"/>
                <a:cs typeface="Calibri"/>
              </a:rPr>
              <a:t>Советы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b="1" spc="-5" dirty="0">
                <a:latin typeface="Calibri"/>
                <a:cs typeface="Calibri"/>
              </a:rPr>
              <a:t>Какие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пособия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и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ресурсы</a:t>
            </a:r>
            <a:r>
              <a:rPr sz="3200" b="1" spc="-2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можно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b="1" spc="-5" dirty="0">
                <a:latin typeface="Calibri"/>
                <a:cs typeface="Calibri"/>
              </a:rPr>
              <a:t>использовать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в</a:t>
            </a:r>
            <a:r>
              <a:rPr sz="3200" b="1" spc="-5" dirty="0">
                <a:latin typeface="Calibri"/>
                <a:cs typeface="Calibri"/>
              </a:rPr>
              <a:t> работе</a:t>
            </a:r>
            <a:r>
              <a:rPr sz="3200" b="1" spc="-30" dirty="0">
                <a:latin typeface="Calibri"/>
                <a:cs typeface="Calibri"/>
              </a:rPr>
              <a:t> </a:t>
            </a:r>
            <a:r>
              <a:rPr sz="3200" b="1" spc="-5" dirty="0">
                <a:latin typeface="Calibri"/>
                <a:cs typeface="Calibri"/>
              </a:rPr>
              <a:t>по</a:t>
            </a:r>
            <a:r>
              <a:rPr sz="3200" b="1" spc="-10" dirty="0">
                <a:latin typeface="Calibri"/>
                <a:cs typeface="Calibri"/>
              </a:rPr>
              <a:t> </a:t>
            </a:r>
            <a:r>
              <a:rPr sz="3200" b="1" spc="-20" dirty="0">
                <a:latin typeface="Calibri"/>
                <a:cs typeface="Calibri"/>
              </a:rPr>
              <a:t>аудированию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8837" y="0"/>
            <a:ext cx="7883525" cy="1111250"/>
            <a:chOff x="1058837" y="0"/>
            <a:chExt cx="7883525" cy="1111250"/>
          </a:xfrm>
        </p:grpSpPr>
        <p:sp>
          <p:nvSpPr>
            <p:cNvPr id="3" name="object 3"/>
            <p:cNvSpPr/>
            <p:nvPr/>
          </p:nvSpPr>
          <p:spPr>
            <a:xfrm>
              <a:off x="1071537" y="142811"/>
              <a:ext cx="7858125" cy="786130"/>
            </a:xfrm>
            <a:custGeom>
              <a:avLst/>
              <a:gdLst/>
              <a:ahLst/>
              <a:cxnLst/>
              <a:rect l="l" t="t" r="r" b="b"/>
              <a:pathLst>
                <a:path w="7858125" h="786130">
                  <a:moveTo>
                    <a:pt x="7858125" y="0"/>
                  </a:moveTo>
                  <a:lnTo>
                    <a:pt x="0" y="0"/>
                  </a:lnTo>
                  <a:lnTo>
                    <a:pt x="0" y="785812"/>
                  </a:lnTo>
                  <a:lnTo>
                    <a:pt x="7858125" y="785812"/>
                  </a:lnTo>
                  <a:lnTo>
                    <a:pt x="78581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1537" y="142811"/>
              <a:ext cx="7858125" cy="786130"/>
            </a:xfrm>
            <a:custGeom>
              <a:avLst/>
              <a:gdLst/>
              <a:ahLst/>
              <a:cxnLst/>
              <a:rect l="l" t="t" r="r" b="b"/>
              <a:pathLst>
                <a:path w="7858125" h="786130">
                  <a:moveTo>
                    <a:pt x="0" y="785812"/>
                  </a:moveTo>
                  <a:lnTo>
                    <a:pt x="7858125" y="785812"/>
                  </a:lnTo>
                  <a:lnTo>
                    <a:pt x="7858125" y="0"/>
                  </a:lnTo>
                  <a:lnTo>
                    <a:pt x="0" y="0"/>
                  </a:lnTo>
                  <a:lnTo>
                    <a:pt x="0" y="7858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04772" y="0"/>
              <a:ext cx="6885432" cy="1110996"/>
            </a:xfrm>
            <a:prstGeom prst="rect">
              <a:avLst/>
            </a:prstGeom>
          </p:spPr>
        </p:pic>
      </p:grpSp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36499" y="1279525"/>
          <a:ext cx="8806180" cy="417385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00250"/>
                <a:gridCol w="6786880"/>
              </a:tblGrid>
              <a:tr h="411861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35" dirty="0">
                          <a:latin typeface="Calibri"/>
                          <a:cs typeface="Calibri"/>
                        </a:rPr>
                        <a:t>Тип</a:t>
                      </a:r>
                      <a:r>
                        <a:rPr sz="1600" b="1" spc="-4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задания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Алгоритм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действий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по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выполнению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02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37490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450">
                        <a:latin typeface="Times New Roman"/>
                        <a:cs typeface="Times New Roman"/>
                      </a:endParaRPr>
                    </a:p>
                    <a:p>
                      <a:pPr marL="716280" marR="207645" indent="-504825">
                        <a:lnSpc>
                          <a:spcPct val="100000"/>
                        </a:lnSpc>
                      </a:pPr>
                      <a:r>
                        <a:rPr sz="1600" b="1" i="1" u="heavy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Мн</a:t>
                      </a:r>
                      <a:r>
                        <a:rPr sz="1600" b="1" i="1" u="heavy" spc="-20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о</a:t>
                      </a:r>
                      <a:r>
                        <a:rPr sz="1600" b="1" i="1" u="heavy" spc="-1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ж</a:t>
                      </a:r>
                      <a:r>
                        <a:rPr sz="16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ественный </a:t>
                      </a:r>
                      <a:r>
                        <a:rPr sz="1600" b="1" i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i="1" u="heavy" spc="-5" dirty="0">
                          <a:solidFill>
                            <a:srgbClr val="4F81BC"/>
                          </a:solidFill>
                          <a:uFill>
                            <a:solidFill>
                              <a:srgbClr val="4F81BC"/>
                            </a:solidFill>
                          </a:uFill>
                          <a:latin typeface="Calibri"/>
                          <a:cs typeface="Calibri"/>
                        </a:rPr>
                        <a:t>выбор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301625">
                        <a:lnSpc>
                          <a:spcPct val="100000"/>
                        </a:lnSpc>
                      </a:pPr>
                      <a:r>
                        <a:rPr sz="1600" b="1" i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(multiple</a:t>
                      </a:r>
                      <a:r>
                        <a:rPr sz="1600" b="1" i="1" spc="-4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i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choice)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8285" indent="-157480">
                        <a:lnSpc>
                          <a:spcPct val="100000"/>
                        </a:lnSpc>
                        <a:spcBef>
                          <a:spcPts val="265"/>
                        </a:spcBef>
                        <a:buSzPct val="93750"/>
                        <a:buAutoNum type="arabicPeriod"/>
                        <a:tabLst>
                          <a:tab pos="248920" algn="l"/>
                        </a:tabLst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Прочитайте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внимательно</a:t>
                      </a:r>
                      <a:r>
                        <a:rPr sz="16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задания,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чтобы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понять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чем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идет</a:t>
                      </a:r>
                      <a:r>
                        <a:rPr sz="16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речь.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  <a:buFont typeface="Calibri"/>
                        <a:buAutoNum type="arabicPeriod"/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292735" indent="-201930">
                        <a:lnSpc>
                          <a:spcPct val="100000"/>
                        </a:lnSpc>
                        <a:buSzPct val="93750"/>
                        <a:buAutoNum type="arabicPeriod"/>
                        <a:tabLst>
                          <a:tab pos="293370" algn="l"/>
                        </a:tabLst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Определите</a:t>
                      </a:r>
                      <a:r>
                        <a:rPr sz="16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общую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тему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подчеркните</a:t>
                      </a:r>
                      <a:r>
                        <a:rPr sz="1600" b="1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слова в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каждом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вопросе.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Calibri"/>
                        <a:buAutoNum type="arabicPeriod"/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248285" indent="-157480">
                        <a:lnSpc>
                          <a:spcPct val="100000"/>
                        </a:lnSpc>
                        <a:buSzPct val="93750"/>
                        <a:buAutoNum type="arabicPeriod"/>
                        <a:tabLst>
                          <a:tab pos="248920" algn="l"/>
                        </a:tabLst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Прочитайте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предложенные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варианты ответов,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подумайте,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какие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ассоциации</a:t>
                      </a:r>
                      <a:r>
                        <a:rPr sz="16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они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вызывают.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91440" marR="1303655">
                        <a:lnSpc>
                          <a:spcPct val="100000"/>
                        </a:lnSpc>
                        <a:buSzPct val="93750"/>
                        <a:buAutoNum type="arabicPeriod" startAt="4"/>
                        <a:tabLst>
                          <a:tab pos="248920" algn="l"/>
                        </a:tabLst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Постарайтесь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предугадать</a:t>
                      </a:r>
                      <a:r>
                        <a:rPr sz="1600" b="1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ответ,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используя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свои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знания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по </a:t>
                      </a:r>
                      <a:r>
                        <a:rPr sz="1600" b="1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предлагаемым</a:t>
                      </a:r>
                      <a:r>
                        <a:rPr sz="16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вопросам.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  <a:buFont typeface="Calibri"/>
                        <a:buAutoNum type="arabicPeriod" startAt="4"/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248285" indent="-157480">
                        <a:lnSpc>
                          <a:spcPct val="100000"/>
                        </a:lnSpc>
                        <a:buSzPct val="93750"/>
                        <a:buAutoNum type="arabicPeriod" startAt="4"/>
                        <a:tabLst>
                          <a:tab pos="248920" algn="l"/>
                        </a:tabLst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Подумайте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о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синонимах к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ключевым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словам,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 которые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используются</a:t>
                      </a:r>
                      <a:r>
                        <a:rPr sz="16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 marL="91440">
                        <a:lnSpc>
                          <a:spcPct val="100000"/>
                        </a:lnSpc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звучащем</a:t>
                      </a:r>
                      <a:r>
                        <a:rPr sz="1600" b="1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тексте.</a:t>
                      </a:r>
                      <a:endParaRPr sz="1600">
                        <a:latin typeface="Calibri"/>
                        <a:cs typeface="Calibri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91440" marR="190500">
                        <a:lnSpc>
                          <a:spcPct val="100000"/>
                        </a:lnSpc>
                        <a:buSzPct val="93750"/>
                        <a:buAutoNum type="arabicPeriod" startAt="6"/>
                        <a:tabLst>
                          <a:tab pos="248920" algn="l"/>
                        </a:tabLst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Помните,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что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вопросы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задании</a:t>
                      </a:r>
                      <a:r>
                        <a:rPr sz="1600" b="1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расположены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в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 том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же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порядке,</a:t>
                      </a:r>
                      <a:r>
                        <a:rPr sz="1600" b="1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что</a:t>
                      </a:r>
                      <a:r>
                        <a:rPr sz="1600" b="1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600" b="1" spc="-3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информация</a:t>
                      </a:r>
                      <a:r>
                        <a:rPr sz="16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6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тексте.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365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3231" y="4213859"/>
            <a:ext cx="841247" cy="841247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1587" y="130175"/>
            <a:ext cx="8749030" cy="6470015"/>
            <a:chOff x="201587" y="130175"/>
            <a:chExt cx="8749030" cy="647001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00374" y="142875"/>
              <a:ext cx="5437378" cy="328612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3494024" y="136525"/>
              <a:ext cx="5450205" cy="3298825"/>
            </a:xfrm>
            <a:custGeom>
              <a:avLst/>
              <a:gdLst/>
              <a:ahLst/>
              <a:cxnLst/>
              <a:rect l="l" t="t" r="r" b="b"/>
              <a:pathLst>
                <a:path w="5450205" h="3298825">
                  <a:moveTo>
                    <a:pt x="0" y="3298825"/>
                  </a:moveTo>
                  <a:lnTo>
                    <a:pt x="5450078" y="3298825"/>
                  </a:lnTo>
                  <a:lnTo>
                    <a:pt x="5450078" y="0"/>
                  </a:lnTo>
                  <a:lnTo>
                    <a:pt x="0" y="0"/>
                  </a:lnTo>
                  <a:lnTo>
                    <a:pt x="0" y="3298825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4287" y="3429037"/>
              <a:ext cx="5667375" cy="3158109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07937" y="3422687"/>
              <a:ext cx="5680075" cy="3171190"/>
            </a:xfrm>
            <a:custGeom>
              <a:avLst/>
              <a:gdLst/>
              <a:ahLst/>
              <a:cxnLst/>
              <a:rect l="l" t="t" r="r" b="b"/>
              <a:pathLst>
                <a:path w="5680075" h="3171190">
                  <a:moveTo>
                    <a:pt x="0" y="3170808"/>
                  </a:moveTo>
                  <a:lnTo>
                    <a:pt x="5680075" y="3170808"/>
                  </a:lnTo>
                  <a:lnTo>
                    <a:pt x="5680075" y="0"/>
                  </a:lnTo>
                  <a:lnTo>
                    <a:pt x="0" y="0"/>
                  </a:lnTo>
                  <a:lnTo>
                    <a:pt x="0" y="3170808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528002" y="1022350"/>
              <a:ext cx="2853690" cy="361950"/>
            </a:xfrm>
            <a:custGeom>
              <a:avLst/>
              <a:gdLst/>
              <a:ahLst/>
              <a:cxnLst/>
              <a:rect l="l" t="t" r="r" b="b"/>
              <a:pathLst>
                <a:path w="2853690" h="361950">
                  <a:moveTo>
                    <a:pt x="623290" y="361569"/>
                  </a:moveTo>
                  <a:lnTo>
                    <a:pt x="0" y="130428"/>
                  </a:lnTo>
                  <a:lnTo>
                    <a:pt x="2853499" y="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42912" y="1428673"/>
            <a:ext cx="2571750" cy="92900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400">
              <a:latin typeface="Times New Roman"/>
              <a:cs typeface="Times New Roman"/>
            </a:endParaRPr>
          </a:p>
          <a:p>
            <a:pPr marL="251460" indent="-160655">
              <a:lnSpc>
                <a:spcPct val="100000"/>
              </a:lnSpc>
              <a:spcBef>
                <a:spcPts val="5"/>
              </a:spcBef>
              <a:buSzPct val="93750"/>
              <a:buFont typeface="Wingdings"/>
              <a:buChar char=""/>
              <a:tabLst>
                <a:tab pos="252095" algn="l"/>
              </a:tabLst>
            </a:pPr>
            <a:r>
              <a:rPr sz="1600" b="1" spc="-5" dirty="0">
                <a:latin typeface="Calibri"/>
                <a:cs typeface="Calibri"/>
              </a:rPr>
              <a:t>Этап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до</a:t>
            </a:r>
            <a:r>
              <a:rPr sz="1600" b="1" spc="-5" dirty="0">
                <a:latin typeface="Calibri"/>
                <a:cs typeface="Calibri"/>
              </a:rPr>
              <a:t> прослушивания</a:t>
            </a:r>
            <a:endParaRPr sz="16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(Pre-listening</a:t>
            </a:r>
            <a:r>
              <a:rPr sz="1600" b="1" spc="-4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6099555" y="4049267"/>
            <a:ext cx="2806700" cy="593090"/>
          </a:xfrm>
          <a:custGeom>
            <a:avLst/>
            <a:gdLst/>
            <a:ahLst/>
            <a:cxnLst/>
            <a:rect l="l" t="t" r="r" b="b"/>
            <a:pathLst>
              <a:path w="2806700" h="593089">
                <a:moveTo>
                  <a:pt x="0" y="0"/>
                </a:moveTo>
                <a:lnTo>
                  <a:pt x="2806192" y="508126"/>
                </a:lnTo>
                <a:lnTo>
                  <a:pt x="2233168" y="592835"/>
                </a:lnTo>
              </a:path>
            </a:pathLst>
          </a:custGeom>
          <a:ln w="254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072251" y="4714875"/>
            <a:ext cx="2857500" cy="121475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107950" rIns="0" bIns="0" rtlCol="0">
            <a:spAutoFit/>
          </a:bodyPr>
          <a:lstStyle/>
          <a:p>
            <a:pPr marL="882650" marR="83820" indent="471170" algn="r">
              <a:lnSpc>
                <a:spcPct val="100000"/>
              </a:lnSpc>
              <a:spcBef>
                <a:spcPts val="850"/>
              </a:spcBef>
              <a:buSzPct val="93750"/>
              <a:buFont typeface="Wingdings"/>
              <a:buChar char=""/>
              <a:tabLst>
                <a:tab pos="1514475" algn="l"/>
              </a:tabLst>
            </a:pPr>
            <a:r>
              <a:rPr sz="1600" b="1" spc="-5" dirty="0">
                <a:latin typeface="Calibri"/>
                <a:cs typeface="Calibri"/>
              </a:rPr>
              <a:t>Этап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во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время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прослушивания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(While-listening</a:t>
            </a:r>
            <a:r>
              <a:rPr sz="1600" b="1" spc="-6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849" y="6072213"/>
            <a:ext cx="4572000" cy="6096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85787" y="642899"/>
            <a:ext cx="4500626" cy="563981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22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773087" y="1844675"/>
            <a:ext cx="606425" cy="530225"/>
            <a:chOff x="773087" y="1844675"/>
            <a:chExt cx="606425" cy="530225"/>
          </a:xfrm>
        </p:grpSpPr>
        <p:sp>
          <p:nvSpPr>
            <p:cNvPr id="6" name="object 6"/>
            <p:cNvSpPr/>
            <p:nvPr/>
          </p:nvSpPr>
          <p:spPr>
            <a:xfrm>
              <a:off x="785787" y="1857375"/>
              <a:ext cx="581025" cy="504825"/>
            </a:xfrm>
            <a:custGeom>
              <a:avLst/>
              <a:gdLst/>
              <a:ahLst/>
              <a:cxnLst/>
              <a:rect l="l" t="t" r="r" b="b"/>
              <a:pathLst>
                <a:path w="581025" h="504825">
                  <a:moveTo>
                    <a:pt x="290512" y="0"/>
                  </a:moveTo>
                  <a:lnTo>
                    <a:pt x="221932" y="192786"/>
                  </a:lnTo>
                  <a:lnTo>
                    <a:pt x="0" y="192786"/>
                  </a:lnTo>
                  <a:lnTo>
                    <a:pt x="179552" y="312038"/>
                  </a:lnTo>
                  <a:lnTo>
                    <a:pt x="110959" y="504825"/>
                  </a:lnTo>
                  <a:lnTo>
                    <a:pt x="290512" y="385699"/>
                  </a:lnTo>
                  <a:lnTo>
                    <a:pt x="470052" y="504825"/>
                  </a:lnTo>
                  <a:lnTo>
                    <a:pt x="401472" y="312038"/>
                  </a:lnTo>
                  <a:lnTo>
                    <a:pt x="580986" y="192786"/>
                  </a:lnTo>
                  <a:lnTo>
                    <a:pt x="359092" y="192786"/>
                  </a:lnTo>
                  <a:lnTo>
                    <a:pt x="290512" y="0"/>
                  </a:lnTo>
                  <a:close/>
                </a:path>
              </a:pathLst>
            </a:custGeom>
            <a:solidFill>
              <a:srgbClr val="548E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785787" y="1857375"/>
              <a:ext cx="581025" cy="504825"/>
            </a:xfrm>
            <a:custGeom>
              <a:avLst/>
              <a:gdLst/>
              <a:ahLst/>
              <a:cxnLst/>
              <a:rect l="l" t="t" r="r" b="b"/>
              <a:pathLst>
                <a:path w="581025" h="504825">
                  <a:moveTo>
                    <a:pt x="0" y="192786"/>
                  </a:moveTo>
                  <a:lnTo>
                    <a:pt x="221932" y="192786"/>
                  </a:lnTo>
                  <a:lnTo>
                    <a:pt x="290512" y="0"/>
                  </a:lnTo>
                  <a:lnTo>
                    <a:pt x="359092" y="192786"/>
                  </a:lnTo>
                  <a:lnTo>
                    <a:pt x="580986" y="192786"/>
                  </a:lnTo>
                  <a:lnTo>
                    <a:pt x="401472" y="312038"/>
                  </a:lnTo>
                  <a:lnTo>
                    <a:pt x="470052" y="504825"/>
                  </a:lnTo>
                  <a:lnTo>
                    <a:pt x="290512" y="385699"/>
                  </a:lnTo>
                  <a:lnTo>
                    <a:pt x="110959" y="504825"/>
                  </a:lnTo>
                  <a:lnTo>
                    <a:pt x="179552" y="312038"/>
                  </a:lnTo>
                  <a:lnTo>
                    <a:pt x="0" y="19278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998016" y="1981961"/>
            <a:ext cx="1581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A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487424" y="4130675"/>
            <a:ext cx="606425" cy="530225"/>
            <a:chOff x="1487424" y="4130675"/>
            <a:chExt cx="606425" cy="530225"/>
          </a:xfrm>
        </p:grpSpPr>
        <p:sp>
          <p:nvSpPr>
            <p:cNvPr id="10" name="object 10"/>
            <p:cNvSpPr/>
            <p:nvPr/>
          </p:nvSpPr>
          <p:spPr>
            <a:xfrm>
              <a:off x="1500124" y="4143375"/>
              <a:ext cx="581025" cy="504825"/>
            </a:xfrm>
            <a:custGeom>
              <a:avLst/>
              <a:gdLst/>
              <a:ahLst/>
              <a:cxnLst/>
              <a:rect l="l" t="t" r="r" b="b"/>
              <a:pathLst>
                <a:path w="581025" h="504825">
                  <a:moveTo>
                    <a:pt x="290575" y="0"/>
                  </a:moveTo>
                  <a:lnTo>
                    <a:pt x="221995" y="192786"/>
                  </a:lnTo>
                  <a:lnTo>
                    <a:pt x="0" y="192786"/>
                  </a:lnTo>
                  <a:lnTo>
                    <a:pt x="179577" y="312038"/>
                  </a:lnTo>
                  <a:lnTo>
                    <a:pt x="110997" y="504825"/>
                  </a:lnTo>
                  <a:lnTo>
                    <a:pt x="290575" y="385699"/>
                  </a:lnTo>
                  <a:lnTo>
                    <a:pt x="470153" y="504825"/>
                  </a:lnTo>
                  <a:lnTo>
                    <a:pt x="401574" y="312038"/>
                  </a:lnTo>
                  <a:lnTo>
                    <a:pt x="581025" y="192786"/>
                  </a:lnTo>
                  <a:lnTo>
                    <a:pt x="359156" y="192786"/>
                  </a:lnTo>
                  <a:lnTo>
                    <a:pt x="290575" y="0"/>
                  </a:lnTo>
                  <a:close/>
                </a:path>
              </a:pathLst>
            </a:custGeom>
            <a:solidFill>
              <a:srgbClr val="548ED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500124" y="4143375"/>
              <a:ext cx="581025" cy="504825"/>
            </a:xfrm>
            <a:custGeom>
              <a:avLst/>
              <a:gdLst/>
              <a:ahLst/>
              <a:cxnLst/>
              <a:rect l="l" t="t" r="r" b="b"/>
              <a:pathLst>
                <a:path w="581025" h="504825">
                  <a:moveTo>
                    <a:pt x="0" y="192786"/>
                  </a:moveTo>
                  <a:lnTo>
                    <a:pt x="221995" y="192786"/>
                  </a:lnTo>
                  <a:lnTo>
                    <a:pt x="290575" y="0"/>
                  </a:lnTo>
                  <a:lnTo>
                    <a:pt x="359156" y="192786"/>
                  </a:lnTo>
                  <a:lnTo>
                    <a:pt x="581025" y="192786"/>
                  </a:lnTo>
                  <a:lnTo>
                    <a:pt x="401574" y="312038"/>
                  </a:lnTo>
                  <a:lnTo>
                    <a:pt x="470153" y="504825"/>
                  </a:lnTo>
                  <a:lnTo>
                    <a:pt x="290575" y="385699"/>
                  </a:lnTo>
                  <a:lnTo>
                    <a:pt x="110997" y="504825"/>
                  </a:lnTo>
                  <a:lnTo>
                    <a:pt x="179577" y="312038"/>
                  </a:lnTo>
                  <a:lnTo>
                    <a:pt x="0" y="192786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717039" y="4268470"/>
            <a:ext cx="1473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solidFill>
                  <a:srgbClr val="FFFFFF"/>
                </a:solidFill>
                <a:latin typeface="Calibri"/>
                <a:cs typeface="Calibri"/>
              </a:rPr>
              <a:t>C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6286500" y="214249"/>
            <a:ext cx="2514600" cy="5048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83820" rIns="0" bIns="0" rtlCol="0">
            <a:spAutoFit/>
          </a:bodyPr>
          <a:lstStyle/>
          <a:p>
            <a:pPr marL="272415">
              <a:lnSpc>
                <a:spcPct val="100000"/>
              </a:lnSpc>
              <a:spcBef>
                <a:spcPts val="660"/>
              </a:spcBef>
            </a:pPr>
            <a:r>
              <a:rPr sz="2000" spc="-20" dirty="0">
                <a:solidFill>
                  <a:srgbClr val="4F81BC"/>
                </a:solidFill>
              </a:rPr>
              <a:t>Аудирование</a:t>
            </a:r>
            <a:r>
              <a:rPr sz="2000" spc="-60" dirty="0">
                <a:solidFill>
                  <a:srgbClr val="4F81BC"/>
                </a:solidFill>
              </a:rPr>
              <a:t> </a:t>
            </a:r>
            <a:r>
              <a:rPr sz="2000" dirty="0">
                <a:solidFill>
                  <a:srgbClr val="4F81BC"/>
                </a:solidFill>
              </a:rPr>
              <a:t>ВПР</a:t>
            </a:r>
            <a:endParaRPr sz="2000"/>
          </a:p>
        </p:txBody>
      </p:sp>
      <p:sp>
        <p:nvSpPr>
          <p:cNvPr id="14" name="object 14"/>
          <p:cNvSpPr txBox="1"/>
          <p:nvPr/>
        </p:nvSpPr>
        <p:spPr>
          <a:xfrm>
            <a:off x="4357623" y="357187"/>
            <a:ext cx="1047750" cy="37020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048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0"/>
              </a:spcBef>
            </a:pP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Jack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1428750" y="1500124"/>
            <a:ext cx="7721600" cy="5364480"/>
            <a:chOff x="1428750" y="1500124"/>
            <a:chExt cx="7721600" cy="5364480"/>
          </a:xfrm>
        </p:grpSpPr>
        <p:sp>
          <p:nvSpPr>
            <p:cNvPr id="16" name="object 16"/>
            <p:cNvSpPr/>
            <p:nvPr/>
          </p:nvSpPr>
          <p:spPr>
            <a:xfrm>
              <a:off x="3643248" y="2785999"/>
              <a:ext cx="2114550" cy="38100"/>
            </a:xfrm>
            <a:custGeom>
              <a:avLst/>
              <a:gdLst/>
              <a:ahLst/>
              <a:cxnLst/>
              <a:rect l="l" t="t" r="r" b="b"/>
              <a:pathLst>
                <a:path w="2114550" h="38100">
                  <a:moveTo>
                    <a:pt x="0" y="38100"/>
                  </a:moveTo>
                  <a:lnTo>
                    <a:pt x="2114550" y="0"/>
                  </a:lnTo>
                </a:path>
              </a:pathLst>
            </a:custGeom>
            <a:ln w="1905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28750" y="1500124"/>
              <a:ext cx="6607175" cy="1857375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43125" y="3357575"/>
              <a:ext cx="5430647" cy="2286000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429000" y="2214499"/>
              <a:ext cx="2733675" cy="9525"/>
            </a:xfrm>
            <a:custGeom>
              <a:avLst/>
              <a:gdLst/>
              <a:ahLst/>
              <a:cxnLst/>
              <a:rect l="l" t="t" r="r" b="b"/>
              <a:pathLst>
                <a:path w="2733675" h="9525">
                  <a:moveTo>
                    <a:pt x="0" y="9525"/>
                  </a:moveTo>
                  <a:lnTo>
                    <a:pt x="2733675" y="0"/>
                  </a:lnTo>
                </a:path>
              </a:pathLst>
            </a:custGeom>
            <a:ln w="1905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5929376" y="5380100"/>
              <a:ext cx="3215005" cy="1478280"/>
            </a:xfrm>
            <a:custGeom>
              <a:avLst/>
              <a:gdLst/>
              <a:ahLst/>
              <a:cxnLst/>
              <a:rect l="l" t="t" r="r" b="b"/>
              <a:pathLst>
                <a:path w="3215004" h="1478279">
                  <a:moveTo>
                    <a:pt x="3214624" y="0"/>
                  </a:moveTo>
                  <a:lnTo>
                    <a:pt x="0" y="0"/>
                  </a:lnTo>
                  <a:lnTo>
                    <a:pt x="0" y="1477899"/>
                  </a:lnTo>
                  <a:lnTo>
                    <a:pt x="3214624" y="1477899"/>
                  </a:lnTo>
                  <a:lnTo>
                    <a:pt x="3214624" y="0"/>
                  </a:lnTo>
                  <a:close/>
                </a:path>
              </a:pathLst>
            </a:custGeom>
            <a:solidFill>
              <a:srgbClr val="C5D9F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5929376" y="5380100"/>
              <a:ext cx="3215005" cy="1478280"/>
            </a:xfrm>
            <a:custGeom>
              <a:avLst/>
              <a:gdLst/>
              <a:ahLst/>
              <a:cxnLst/>
              <a:rect l="l" t="t" r="r" b="b"/>
              <a:pathLst>
                <a:path w="3215004" h="1478279">
                  <a:moveTo>
                    <a:pt x="0" y="1477899"/>
                  </a:moveTo>
                  <a:lnTo>
                    <a:pt x="3214624" y="1477899"/>
                  </a:lnTo>
                  <a:lnTo>
                    <a:pt x="3214624" y="0"/>
                  </a:lnTo>
                  <a:lnTo>
                    <a:pt x="0" y="0"/>
                  </a:lnTo>
                  <a:lnTo>
                    <a:pt x="0" y="1477899"/>
                  </a:lnTo>
                  <a:close/>
                </a:path>
              </a:pathLst>
            </a:custGeom>
            <a:ln w="12700">
              <a:solidFill>
                <a:srgbClr val="94373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" name="object 22"/>
          <p:cNvSpPr txBox="1"/>
          <p:nvPr/>
        </p:nvSpPr>
        <p:spPr>
          <a:xfrm>
            <a:off x="3928998" y="6000762"/>
            <a:ext cx="1047750" cy="37020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175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0"/>
              </a:spcBef>
            </a:pP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Jack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935726" y="5408167"/>
            <a:ext cx="320230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5725">
              <a:lnSpc>
                <a:spcPct val="100000"/>
              </a:lnSpc>
              <a:spcBef>
                <a:spcPts val="100"/>
              </a:spcBef>
            </a:pPr>
            <a:r>
              <a:rPr sz="1800" spc="-30" dirty="0">
                <a:latin typeface="Microsoft Sans Serif"/>
                <a:cs typeface="Microsoft Sans Serif"/>
              </a:rPr>
              <a:t>Развивать</a:t>
            </a:r>
            <a:r>
              <a:rPr sz="1800" spc="-10" dirty="0">
                <a:latin typeface="Microsoft Sans Serif"/>
                <a:cs typeface="Microsoft Sans Serif"/>
              </a:rPr>
              <a:t> </a:t>
            </a:r>
            <a:r>
              <a:rPr sz="1800" spc="-35" dirty="0">
                <a:latin typeface="Microsoft Sans Serif"/>
                <a:cs typeface="Microsoft Sans Serif"/>
              </a:rPr>
              <a:t>механизмы</a:t>
            </a:r>
            <a:endParaRPr sz="1800">
              <a:latin typeface="Microsoft Sans Serif"/>
              <a:cs typeface="Microsoft Sans Serif"/>
            </a:endParaRPr>
          </a:p>
          <a:p>
            <a:pPr marL="85725">
              <a:lnSpc>
                <a:spcPct val="100000"/>
              </a:lnSpc>
            </a:pPr>
            <a:r>
              <a:rPr sz="1800" spc="-20" dirty="0">
                <a:latin typeface="Microsoft Sans Serif"/>
                <a:cs typeface="Microsoft Sans Serif"/>
              </a:rPr>
              <a:t>аудирования:</a:t>
            </a:r>
            <a:endParaRPr sz="1800">
              <a:latin typeface="Microsoft Sans Serif"/>
              <a:cs typeface="Microsoft Sans Serif"/>
            </a:endParaRPr>
          </a:p>
          <a:p>
            <a:pPr marL="85725" marR="716280">
              <a:lnSpc>
                <a:spcPct val="100000"/>
              </a:lnSpc>
            </a:pPr>
            <a:r>
              <a:rPr sz="1800" spc="-20" dirty="0">
                <a:latin typeface="Microsoft Sans Serif"/>
                <a:cs typeface="Microsoft Sans Serif"/>
              </a:rPr>
              <a:t>фонематический</a:t>
            </a:r>
            <a:r>
              <a:rPr sz="1800" spc="-70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Microsoft Sans Serif"/>
                <a:cs typeface="Microsoft Sans Serif"/>
              </a:rPr>
              <a:t>слух, </a:t>
            </a:r>
            <a:r>
              <a:rPr sz="1800" spc="-465" dirty="0">
                <a:latin typeface="Microsoft Sans Serif"/>
                <a:cs typeface="Microsoft Sans Serif"/>
              </a:rPr>
              <a:t> </a:t>
            </a:r>
            <a:r>
              <a:rPr sz="1800" spc="-15" dirty="0">
                <a:latin typeface="Microsoft Sans Serif"/>
                <a:cs typeface="Microsoft Sans Serif"/>
              </a:rPr>
              <a:t>память,</a:t>
            </a:r>
            <a:r>
              <a:rPr sz="1800" dirty="0">
                <a:latin typeface="Microsoft Sans Serif"/>
                <a:cs typeface="Microsoft Sans Serif"/>
              </a:rPr>
              <a:t> </a:t>
            </a:r>
            <a:r>
              <a:rPr sz="1800" spc="-35" dirty="0">
                <a:latin typeface="Microsoft Sans Serif"/>
                <a:cs typeface="Microsoft Sans Serif"/>
              </a:rPr>
              <a:t>механизмы</a:t>
            </a:r>
            <a:endParaRPr sz="1800">
              <a:latin typeface="Microsoft Sans Serif"/>
              <a:cs typeface="Microsoft Sans Serif"/>
            </a:endParaRPr>
          </a:p>
          <a:p>
            <a:pPr marL="85725">
              <a:lnSpc>
                <a:spcPct val="100000"/>
              </a:lnSpc>
            </a:pPr>
            <a:r>
              <a:rPr sz="1800" spc="-10" dirty="0">
                <a:latin typeface="Microsoft Sans Serif"/>
                <a:cs typeface="Microsoft Sans Serif"/>
              </a:rPr>
              <a:t>эквивалентных</a:t>
            </a:r>
            <a:r>
              <a:rPr sz="1800" spc="-35" dirty="0">
                <a:latin typeface="Microsoft Sans Serif"/>
                <a:cs typeface="Microsoft Sans Serif"/>
              </a:rPr>
              <a:t> замен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24" name="object 24"/>
          <p:cNvSpPr/>
          <p:nvPr/>
        </p:nvSpPr>
        <p:spPr>
          <a:xfrm>
            <a:off x="2643123" y="4929251"/>
            <a:ext cx="4144010" cy="9525"/>
          </a:xfrm>
          <a:custGeom>
            <a:avLst/>
            <a:gdLst/>
            <a:ahLst/>
            <a:cxnLst/>
            <a:rect l="l" t="t" r="r" b="b"/>
            <a:pathLst>
              <a:path w="4144009" h="9525">
                <a:moveTo>
                  <a:pt x="0" y="9525"/>
                </a:moveTo>
                <a:lnTo>
                  <a:pt x="4143502" y="0"/>
                </a:lnTo>
              </a:path>
            </a:pathLst>
          </a:custGeom>
          <a:ln w="19050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97863" y="0"/>
            <a:ext cx="7621905" cy="1454150"/>
            <a:chOff x="1197863" y="0"/>
            <a:chExt cx="7621905" cy="1454150"/>
          </a:xfrm>
        </p:grpSpPr>
        <p:sp>
          <p:nvSpPr>
            <p:cNvPr id="3" name="object 3"/>
            <p:cNvSpPr/>
            <p:nvPr/>
          </p:nvSpPr>
          <p:spPr>
            <a:xfrm>
              <a:off x="1214412" y="142798"/>
              <a:ext cx="7472680" cy="1214755"/>
            </a:xfrm>
            <a:custGeom>
              <a:avLst/>
              <a:gdLst/>
              <a:ahLst/>
              <a:cxnLst/>
              <a:rect l="l" t="t" r="r" b="b"/>
              <a:pathLst>
                <a:path w="7472680" h="1214755">
                  <a:moveTo>
                    <a:pt x="7472426" y="0"/>
                  </a:moveTo>
                  <a:lnTo>
                    <a:pt x="0" y="0"/>
                  </a:lnTo>
                  <a:lnTo>
                    <a:pt x="0" y="1214450"/>
                  </a:lnTo>
                  <a:lnTo>
                    <a:pt x="7472426" y="1214450"/>
                  </a:lnTo>
                  <a:lnTo>
                    <a:pt x="74724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14412" y="142798"/>
              <a:ext cx="7472680" cy="1214755"/>
            </a:xfrm>
            <a:custGeom>
              <a:avLst/>
              <a:gdLst/>
              <a:ahLst/>
              <a:cxnLst/>
              <a:rect l="l" t="t" r="r" b="b"/>
              <a:pathLst>
                <a:path w="7472680" h="1214755">
                  <a:moveTo>
                    <a:pt x="0" y="1214450"/>
                  </a:moveTo>
                  <a:lnTo>
                    <a:pt x="7472426" y="1214450"/>
                  </a:lnTo>
                  <a:lnTo>
                    <a:pt x="7472426" y="0"/>
                  </a:lnTo>
                  <a:lnTo>
                    <a:pt x="0" y="0"/>
                  </a:lnTo>
                  <a:lnTo>
                    <a:pt x="0" y="12144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7863" y="0"/>
              <a:ext cx="7621524" cy="1453896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00024" y="1471536"/>
            <a:ext cx="8575675" cy="4358005"/>
            <a:chOff x="400024" y="1471536"/>
            <a:chExt cx="8575675" cy="435800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4174" y="1500111"/>
              <a:ext cx="8512937" cy="4300601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414312" y="1485823"/>
              <a:ext cx="8547100" cy="4329430"/>
            </a:xfrm>
            <a:custGeom>
              <a:avLst/>
              <a:gdLst/>
              <a:ahLst/>
              <a:cxnLst/>
              <a:rect l="l" t="t" r="r" b="b"/>
              <a:pathLst>
                <a:path w="8547100" h="4329430">
                  <a:moveTo>
                    <a:pt x="0" y="4329176"/>
                  </a:moveTo>
                  <a:lnTo>
                    <a:pt x="8547100" y="4329176"/>
                  </a:lnTo>
                  <a:lnTo>
                    <a:pt x="8547100" y="0"/>
                  </a:lnTo>
                  <a:lnTo>
                    <a:pt x="0" y="0"/>
                  </a:lnTo>
                  <a:lnTo>
                    <a:pt x="0" y="4329176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24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140575" y="6245225"/>
            <a:ext cx="2016125" cy="625475"/>
            <a:chOff x="7140575" y="6245225"/>
            <a:chExt cx="2016125" cy="625475"/>
          </a:xfrm>
        </p:grpSpPr>
        <p:sp>
          <p:nvSpPr>
            <p:cNvPr id="4" name="object 4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1990725" y="0"/>
                  </a:moveTo>
                  <a:lnTo>
                    <a:pt x="0" y="0"/>
                  </a:lnTo>
                  <a:lnTo>
                    <a:pt x="0" y="600075"/>
                  </a:lnTo>
                  <a:lnTo>
                    <a:pt x="1990725" y="600075"/>
                  </a:lnTo>
                  <a:lnTo>
                    <a:pt x="199072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0" y="600075"/>
                  </a:moveTo>
                  <a:lnTo>
                    <a:pt x="1990725" y="600075"/>
                  </a:lnTo>
                  <a:lnTo>
                    <a:pt x="1990725" y="0"/>
                  </a:lnTo>
                  <a:lnTo>
                    <a:pt x="0" y="0"/>
                  </a:lnTo>
                  <a:lnTo>
                    <a:pt x="0" y="60007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165975" y="6394500"/>
            <a:ext cx="1965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287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Письменная</a:t>
            </a:r>
            <a:r>
              <a:rPr sz="18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часть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43575" y="1276350"/>
            <a:ext cx="3400425" cy="1200150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4" rIns="0" bIns="0" rtlCol="0">
            <a:spAutoFit/>
          </a:bodyPr>
          <a:lstStyle/>
          <a:p>
            <a:pPr marL="92075" marR="1108075">
              <a:lnSpc>
                <a:spcPct val="100000"/>
              </a:lnSpc>
              <a:spcBef>
                <a:spcPts val="244"/>
              </a:spcBef>
            </a:pPr>
            <a:r>
              <a:rPr sz="1800" spc="-5" dirty="0">
                <a:latin typeface="Calibri"/>
                <a:cs typeface="Calibri"/>
              </a:rPr>
              <a:t>Понимание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основного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содержания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текста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spc="-15" dirty="0">
                <a:latin typeface="Calibri"/>
                <a:cs typeface="Calibri"/>
              </a:rPr>
              <a:t>Уровень</a:t>
            </a:r>
            <a:r>
              <a:rPr sz="1800" spc="-10" dirty="0">
                <a:latin typeface="Calibri"/>
                <a:cs typeface="Calibri"/>
              </a:rPr>
              <a:t> сложности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базовый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6372225" y="276225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71500">
              <a:lnSpc>
                <a:spcPts val="3920"/>
              </a:lnSpc>
            </a:pPr>
            <a:r>
              <a:rPr sz="3600" b="0" spc="-10" dirty="0">
                <a:solidFill>
                  <a:srgbClr val="FFFFFF"/>
                </a:solidFill>
                <a:latin typeface="Calibri"/>
                <a:cs typeface="Calibri"/>
              </a:rPr>
              <a:t>Чтение</a:t>
            </a:r>
            <a:endParaRPr sz="36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42849" y="142849"/>
            <a:ext cx="4929505" cy="5622925"/>
            <a:chOff x="142849" y="142849"/>
            <a:chExt cx="4929505" cy="5622925"/>
          </a:xfrm>
        </p:grpSpPr>
        <p:sp>
          <p:nvSpPr>
            <p:cNvPr id="10" name="object 10"/>
            <p:cNvSpPr/>
            <p:nvPr/>
          </p:nvSpPr>
          <p:spPr>
            <a:xfrm>
              <a:off x="3076574" y="5038725"/>
              <a:ext cx="1190625" cy="19050"/>
            </a:xfrm>
            <a:custGeom>
              <a:avLst/>
              <a:gdLst/>
              <a:ahLst/>
              <a:cxnLst/>
              <a:rect l="l" t="t" r="r" b="b"/>
              <a:pathLst>
                <a:path w="1190625" h="19050">
                  <a:moveTo>
                    <a:pt x="0" y="19050"/>
                  </a:moveTo>
                  <a:lnTo>
                    <a:pt x="1190625" y="0"/>
                  </a:lnTo>
                </a:path>
              </a:pathLst>
            </a:custGeom>
            <a:ln w="1905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142849"/>
              <a:ext cx="4929251" cy="5622544"/>
            </a:xfrm>
            <a:prstGeom prst="rect">
              <a:avLst/>
            </a:prstGeom>
          </p:spPr>
        </p:pic>
      </p:grp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5422900" y="2636773"/>
          <a:ext cx="3590925" cy="323786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8490"/>
                <a:gridCol w="2954020"/>
              </a:tblGrid>
              <a:tr h="299085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905" algn="ctr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Чтение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28575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371599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2.3.1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306705">
                        <a:lnSpc>
                          <a:spcPct val="100000"/>
                        </a:lnSpc>
                        <a:spcBef>
                          <a:spcPts val="290"/>
                        </a:spcBef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Читать</a:t>
                      </a:r>
                      <a:r>
                        <a:rPr sz="1200" b="1" spc="-5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аутентичные</a:t>
                      </a:r>
                      <a:r>
                        <a:rPr sz="1200" b="1" spc="-6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тексты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различных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стилей (публицистические,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художественные, научнопопулярные,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 прагматические)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использованием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различных</a:t>
                      </a:r>
                      <a:r>
                        <a:rPr sz="1200" b="1" spc="-5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стратегий</a:t>
                      </a:r>
                      <a:r>
                        <a:rPr sz="1200" b="1" spc="-2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/</a:t>
                      </a:r>
                      <a:r>
                        <a:rPr sz="1200" b="1" spc="-2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видов чтения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52641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соответствии</a:t>
                      </a:r>
                      <a:r>
                        <a:rPr sz="1200" b="1" spc="-5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с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 коммуникативной </a:t>
                      </a:r>
                      <a:r>
                        <a:rPr sz="1200" b="1" spc="-254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задачей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6830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28575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  <a:tr h="1554467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dirty="0">
                          <a:latin typeface="Calibri"/>
                          <a:cs typeface="Calibri"/>
                        </a:rPr>
                        <a:t>2.3.2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92075" marR="137160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Использовать</a:t>
                      </a:r>
                      <a:r>
                        <a:rPr sz="12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ознакомительное</a:t>
                      </a:r>
                      <a:r>
                        <a:rPr sz="1200" b="1" spc="-4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чтение</a:t>
                      </a:r>
                      <a:r>
                        <a:rPr sz="1200" b="1" spc="-2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в </a:t>
                      </a:r>
                      <a:r>
                        <a:rPr sz="1200" b="1" spc="-26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целях </a:t>
                      </a: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понимания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485775">
                        <a:lnSpc>
                          <a:spcPct val="100000"/>
                        </a:lnSpc>
                      </a:pPr>
                      <a:r>
                        <a:rPr sz="1200" b="1" spc="-5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основного </a:t>
                      </a:r>
                      <a:r>
                        <a:rPr sz="1200" b="1" spc="-10" dirty="0">
                          <a:solidFill>
                            <a:srgbClr val="4F81BC"/>
                          </a:solidFill>
                          <a:latin typeface="Calibri"/>
                          <a:cs typeface="Calibri"/>
                        </a:rPr>
                        <a:t>содержания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сообщений,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интервью,</a:t>
                      </a:r>
                      <a:r>
                        <a:rPr sz="1200" b="1" spc="-3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репортажей,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386715">
                        <a:lnSpc>
                          <a:spcPct val="100000"/>
                        </a:lnSpc>
                      </a:pPr>
                      <a:r>
                        <a:rPr sz="1200" b="1" spc="-10" dirty="0">
                          <a:latin typeface="Calibri"/>
                          <a:cs typeface="Calibri"/>
                        </a:rPr>
                        <a:t>публикаций научно-познавательного </a:t>
                      </a:r>
                      <a:r>
                        <a:rPr sz="1200" b="1" spc="-26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характера,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отрывков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из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92075" marR="764540">
                        <a:lnSpc>
                          <a:spcPct val="100000"/>
                        </a:lnSpc>
                      </a:pPr>
                      <a:r>
                        <a:rPr sz="1200" b="1" spc="-5" dirty="0">
                          <a:latin typeface="Calibri"/>
                          <a:cs typeface="Calibri"/>
                        </a:rPr>
                        <a:t>п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ро</a:t>
                      </a:r>
                      <a:r>
                        <a:rPr sz="1200" b="1" spc="5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зв</a:t>
                      </a:r>
                      <a:r>
                        <a:rPr sz="1200" b="1" spc="-20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е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ний</a:t>
                      </a:r>
                      <a:r>
                        <a:rPr sz="1200" b="1" spc="-4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х</a:t>
                      </a:r>
                      <a:r>
                        <a:rPr sz="1200" b="1" spc="-55" dirty="0">
                          <a:latin typeface="Calibri"/>
                          <a:cs typeface="Calibri"/>
                        </a:rPr>
                        <a:t>у</a:t>
                      </a:r>
                      <a:r>
                        <a:rPr sz="1200" b="1" spc="-15" dirty="0">
                          <a:latin typeface="Calibri"/>
                          <a:cs typeface="Calibri"/>
                        </a:rPr>
                        <a:t>д</a:t>
                      </a:r>
                      <a:r>
                        <a:rPr sz="1200" b="1" spc="-10" dirty="0">
                          <a:latin typeface="Calibri"/>
                          <a:cs typeface="Calibri"/>
                        </a:rPr>
                        <a:t>о</a:t>
                      </a:r>
                      <a:r>
                        <a:rPr sz="1200" b="1" spc="-25" dirty="0">
                          <a:latin typeface="Calibri"/>
                          <a:cs typeface="Calibri"/>
                        </a:rPr>
                        <a:t>ж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естве</a:t>
                      </a:r>
                      <a:r>
                        <a:rPr sz="1200" b="1" dirty="0">
                          <a:latin typeface="Calibri"/>
                          <a:cs typeface="Calibri"/>
                        </a:rPr>
                        <a:t>нной  </a:t>
                      </a:r>
                      <a:r>
                        <a:rPr sz="1200" b="1" spc="-5" dirty="0">
                          <a:latin typeface="Calibri"/>
                          <a:cs typeface="Calibri"/>
                        </a:rPr>
                        <a:t>литературы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T="37465" marB="0">
                    <a:lnL w="12700">
                      <a:solidFill>
                        <a:srgbClr val="4F81BC"/>
                      </a:solidFill>
                      <a:prstDash val="solid"/>
                    </a:lnL>
                    <a:lnR w="12700">
                      <a:solidFill>
                        <a:srgbClr val="4F81BC"/>
                      </a:solidFill>
                      <a:prstDash val="solid"/>
                    </a:lnR>
                    <a:lnT w="12700">
                      <a:solidFill>
                        <a:srgbClr val="4F81BC"/>
                      </a:solidFill>
                      <a:prstDash val="solid"/>
                    </a:lnT>
                    <a:lnB w="12700">
                      <a:solidFill>
                        <a:srgbClr val="4F81BC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0391" y="0"/>
            <a:ext cx="8023859" cy="948055"/>
            <a:chOff x="850391" y="0"/>
            <a:chExt cx="8023859" cy="948055"/>
          </a:xfrm>
        </p:grpSpPr>
        <p:sp>
          <p:nvSpPr>
            <p:cNvPr id="3" name="object 3"/>
            <p:cNvSpPr/>
            <p:nvPr/>
          </p:nvSpPr>
          <p:spPr>
            <a:xfrm>
              <a:off x="1000099" y="0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7729474" y="0"/>
                  </a:moveTo>
                  <a:lnTo>
                    <a:pt x="0" y="0"/>
                  </a:lnTo>
                  <a:lnTo>
                    <a:pt x="0" y="922337"/>
                  </a:lnTo>
                  <a:lnTo>
                    <a:pt x="7729474" y="922337"/>
                  </a:lnTo>
                  <a:lnTo>
                    <a:pt x="7729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0099" y="0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0" y="922337"/>
                  </a:moveTo>
                  <a:lnTo>
                    <a:pt x="7729474" y="922337"/>
                  </a:lnTo>
                  <a:lnTo>
                    <a:pt x="7729474" y="0"/>
                  </a:lnTo>
                  <a:lnTo>
                    <a:pt x="0" y="0"/>
                  </a:lnTo>
                  <a:lnTo>
                    <a:pt x="0" y="9223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0391" y="22860"/>
              <a:ext cx="8023859" cy="800100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1331975" y="1268349"/>
            <a:ext cx="6191250" cy="4497705"/>
            <a:chOff x="1331975" y="1268349"/>
            <a:chExt cx="6191250" cy="449770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1975" y="1268349"/>
              <a:ext cx="6191250" cy="17145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1975" y="2708275"/>
              <a:ext cx="6105525" cy="305752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1537" y="1714500"/>
            <a:ext cx="6999985" cy="2786126"/>
          </a:xfrm>
          <a:prstGeom prst="rect">
            <a:avLst/>
          </a:prstGeom>
        </p:spPr>
      </p:pic>
      <p:grpSp>
        <p:nvGrpSpPr>
          <p:cNvPr id="3" name="object 3"/>
          <p:cNvGrpSpPr/>
          <p:nvPr/>
        </p:nvGrpSpPr>
        <p:grpSpPr>
          <a:xfrm>
            <a:off x="850391" y="272986"/>
            <a:ext cx="8023859" cy="948055"/>
            <a:chOff x="850391" y="272986"/>
            <a:chExt cx="8023859" cy="948055"/>
          </a:xfrm>
        </p:grpSpPr>
        <p:sp>
          <p:nvSpPr>
            <p:cNvPr id="4" name="object 4"/>
            <p:cNvSpPr/>
            <p:nvPr/>
          </p:nvSpPr>
          <p:spPr>
            <a:xfrm>
              <a:off x="1000099" y="285686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7729474" y="0"/>
                  </a:moveTo>
                  <a:lnTo>
                    <a:pt x="0" y="0"/>
                  </a:lnTo>
                  <a:lnTo>
                    <a:pt x="0" y="922337"/>
                  </a:lnTo>
                  <a:lnTo>
                    <a:pt x="7729474" y="922337"/>
                  </a:lnTo>
                  <a:lnTo>
                    <a:pt x="772947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00099" y="285686"/>
              <a:ext cx="7729855" cy="922655"/>
            </a:xfrm>
            <a:custGeom>
              <a:avLst/>
              <a:gdLst/>
              <a:ahLst/>
              <a:cxnLst/>
              <a:rect l="l" t="t" r="r" b="b"/>
              <a:pathLst>
                <a:path w="7729855" h="922655">
                  <a:moveTo>
                    <a:pt x="0" y="922337"/>
                  </a:moveTo>
                  <a:lnTo>
                    <a:pt x="7729474" y="922337"/>
                  </a:lnTo>
                  <a:lnTo>
                    <a:pt x="7729474" y="0"/>
                  </a:lnTo>
                  <a:lnTo>
                    <a:pt x="0" y="0"/>
                  </a:lnTo>
                  <a:lnTo>
                    <a:pt x="0" y="9223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0391" y="306324"/>
              <a:ext cx="8023859" cy="8001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27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43575" y="1276350"/>
            <a:ext cx="3400425" cy="1200150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4" rIns="0" bIns="0" rtlCol="0">
            <a:spAutoFit/>
          </a:bodyPr>
          <a:lstStyle/>
          <a:p>
            <a:pPr marL="92075" marR="1108075">
              <a:lnSpc>
                <a:spcPct val="100000"/>
              </a:lnSpc>
              <a:spcBef>
                <a:spcPts val="244"/>
              </a:spcBef>
            </a:pPr>
            <a:r>
              <a:rPr sz="1800" spc="-5" dirty="0">
                <a:latin typeface="Calibri"/>
                <a:cs typeface="Calibri"/>
              </a:rPr>
              <a:t>Понимание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основного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содержания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текста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800" spc="-15" dirty="0">
                <a:latin typeface="Calibri"/>
                <a:cs typeface="Calibri"/>
              </a:rPr>
              <a:t>Уровень</a:t>
            </a:r>
            <a:r>
              <a:rPr sz="1800" spc="-10" dirty="0">
                <a:latin typeface="Calibri"/>
                <a:cs typeface="Calibri"/>
              </a:rPr>
              <a:t> сложности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базовый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6372225" y="276225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571500">
              <a:lnSpc>
                <a:spcPts val="3920"/>
              </a:lnSpc>
            </a:pPr>
            <a:r>
              <a:rPr sz="3600" b="0" spc="-10" dirty="0">
                <a:solidFill>
                  <a:srgbClr val="FFFFFF"/>
                </a:solidFill>
                <a:latin typeface="Calibri"/>
                <a:cs typeface="Calibri"/>
              </a:rPr>
              <a:t>Чтение</a:t>
            </a:r>
            <a:endParaRPr sz="36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357162" y="500087"/>
            <a:ext cx="5260975" cy="6000750"/>
            <a:chOff x="357162" y="500087"/>
            <a:chExt cx="5260975" cy="6000750"/>
          </a:xfrm>
        </p:grpSpPr>
        <p:sp>
          <p:nvSpPr>
            <p:cNvPr id="6" name="object 6"/>
            <p:cNvSpPr/>
            <p:nvPr/>
          </p:nvSpPr>
          <p:spPr>
            <a:xfrm>
              <a:off x="3076574" y="5038724"/>
              <a:ext cx="1190625" cy="19050"/>
            </a:xfrm>
            <a:custGeom>
              <a:avLst/>
              <a:gdLst/>
              <a:ahLst/>
              <a:cxnLst/>
              <a:rect l="l" t="t" r="r" b="b"/>
              <a:pathLst>
                <a:path w="1190625" h="19050">
                  <a:moveTo>
                    <a:pt x="0" y="19050"/>
                  </a:moveTo>
                  <a:lnTo>
                    <a:pt x="1190625" y="0"/>
                  </a:lnTo>
                </a:path>
              </a:pathLst>
            </a:custGeom>
            <a:ln w="19050">
              <a:solidFill>
                <a:srgbClr val="497DB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7162" y="500087"/>
              <a:ext cx="5260848" cy="600075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57700" y="2750820"/>
              <a:ext cx="943355" cy="11277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4500499" y="2785998"/>
              <a:ext cx="857885" cy="1905"/>
            </a:xfrm>
            <a:custGeom>
              <a:avLst/>
              <a:gdLst/>
              <a:ahLst/>
              <a:cxnLst/>
              <a:rect l="l" t="t" r="r" b="b"/>
              <a:pathLst>
                <a:path w="857885" h="1905">
                  <a:moveTo>
                    <a:pt x="0" y="0"/>
                  </a:moveTo>
                  <a:lnTo>
                    <a:pt x="857376" y="165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57071" y="2894076"/>
              <a:ext cx="4515612" cy="11125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1000099" y="2928873"/>
              <a:ext cx="4429760" cy="1905"/>
            </a:xfrm>
            <a:custGeom>
              <a:avLst/>
              <a:gdLst/>
              <a:ahLst/>
              <a:cxnLst/>
              <a:rect l="l" t="t" r="r" b="b"/>
              <a:pathLst>
                <a:path w="4429760" h="1905">
                  <a:moveTo>
                    <a:pt x="0" y="0"/>
                  </a:moveTo>
                  <a:lnTo>
                    <a:pt x="4429150" y="165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7071" y="3035807"/>
              <a:ext cx="1871472" cy="112775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000099" y="3071748"/>
              <a:ext cx="1786255" cy="1905"/>
            </a:xfrm>
            <a:custGeom>
              <a:avLst/>
              <a:gdLst/>
              <a:ahLst/>
              <a:cxnLst/>
              <a:rect l="l" t="t" r="r" b="b"/>
              <a:pathLst>
                <a:path w="1786255" h="1905">
                  <a:moveTo>
                    <a:pt x="0" y="0"/>
                  </a:moveTo>
                  <a:lnTo>
                    <a:pt x="1785899" y="165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957071" y="3750563"/>
              <a:ext cx="3229355" cy="11277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1000099" y="3786250"/>
              <a:ext cx="3143885" cy="1905"/>
            </a:xfrm>
            <a:custGeom>
              <a:avLst/>
              <a:gdLst/>
              <a:ahLst/>
              <a:cxnLst/>
              <a:rect l="l" t="t" r="r" b="b"/>
              <a:pathLst>
                <a:path w="3143885" h="1904">
                  <a:moveTo>
                    <a:pt x="0" y="0"/>
                  </a:moveTo>
                  <a:lnTo>
                    <a:pt x="3143275" y="1524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643839" y="2875915"/>
            <a:ext cx="212725" cy="12287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6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400">
              <a:latin typeface="Calibri"/>
              <a:cs typeface="Calibri"/>
            </a:endParaRPr>
          </a:p>
          <a:p>
            <a:pPr marL="83820">
              <a:lnSpc>
                <a:spcPct val="100000"/>
              </a:lnSpc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885444" y="4680203"/>
            <a:ext cx="4657725" cy="1041400"/>
            <a:chOff x="885444" y="4680203"/>
            <a:chExt cx="4657725" cy="1041400"/>
          </a:xfrm>
        </p:grpSpPr>
        <p:pic>
          <p:nvPicPr>
            <p:cNvPr id="18" name="object 1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86327" y="4680203"/>
              <a:ext cx="2086355" cy="111251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3429000" y="4714874"/>
              <a:ext cx="2000250" cy="1905"/>
            </a:xfrm>
            <a:custGeom>
              <a:avLst/>
              <a:gdLst/>
              <a:ahLst/>
              <a:cxnLst/>
              <a:rect l="l" t="t" r="r" b="b"/>
              <a:pathLst>
                <a:path w="2000250" h="1904">
                  <a:moveTo>
                    <a:pt x="0" y="0"/>
                  </a:moveTo>
                  <a:lnTo>
                    <a:pt x="2000250" y="165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5444" y="4821935"/>
              <a:ext cx="4587239" cy="112775"/>
            </a:xfrm>
            <a:prstGeom prst="rect">
              <a:avLst/>
            </a:prstGeom>
          </p:spPr>
        </p:pic>
        <p:sp>
          <p:nvSpPr>
            <p:cNvPr id="21" name="object 21"/>
            <p:cNvSpPr/>
            <p:nvPr/>
          </p:nvSpPr>
          <p:spPr>
            <a:xfrm>
              <a:off x="928662" y="4857749"/>
              <a:ext cx="4500880" cy="1905"/>
            </a:xfrm>
            <a:custGeom>
              <a:avLst/>
              <a:gdLst/>
              <a:ahLst/>
              <a:cxnLst/>
              <a:rect l="l" t="t" r="r" b="b"/>
              <a:pathLst>
                <a:path w="4500880" h="1904">
                  <a:moveTo>
                    <a:pt x="0" y="0"/>
                  </a:moveTo>
                  <a:lnTo>
                    <a:pt x="4500587" y="1650"/>
                  </a:lnTo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" name="object 2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957072" y="5608319"/>
              <a:ext cx="4585716" cy="112775"/>
            </a:xfrm>
            <a:prstGeom prst="rect">
              <a:avLst/>
            </a:prstGeom>
          </p:spPr>
        </p:pic>
        <p:sp>
          <p:nvSpPr>
            <p:cNvPr id="23" name="object 23"/>
            <p:cNvSpPr/>
            <p:nvPr/>
          </p:nvSpPr>
          <p:spPr>
            <a:xfrm>
              <a:off x="1000099" y="5643575"/>
              <a:ext cx="4500880" cy="1905"/>
            </a:xfrm>
            <a:custGeom>
              <a:avLst/>
              <a:gdLst/>
              <a:ahLst/>
              <a:cxnLst/>
              <a:rect l="l" t="t" r="r" b="b"/>
              <a:pathLst>
                <a:path w="4500880" h="1904">
                  <a:moveTo>
                    <a:pt x="0" y="0"/>
                  </a:moveTo>
                  <a:lnTo>
                    <a:pt x="4500651" y="1587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643839" y="4805298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2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643839" y="5805627"/>
            <a:ext cx="14160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1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0274" y="201548"/>
            <a:ext cx="7520305" cy="1168400"/>
            <a:chOff x="1130274" y="201548"/>
            <a:chExt cx="7520305" cy="1168400"/>
          </a:xfrm>
        </p:grpSpPr>
        <p:sp>
          <p:nvSpPr>
            <p:cNvPr id="3" name="object 3"/>
            <p:cNvSpPr/>
            <p:nvPr/>
          </p:nvSpPr>
          <p:spPr>
            <a:xfrm>
              <a:off x="1142974" y="214248"/>
              <a:ext cx="7472680" cy="1143000"/>
            </a:xfrm>
            <a:custGeom>
              <a:avLst/>
              <a:gdLst/>
              <a:ahLst/>
              <a:cxnLst/>
              <a:rect l="l" t="t" r="r" b="b"/>
              <a:pathLst>
                <a:path w="7472680" h="1143000">
                  <a:moveTo>
                    <a:pt x="7472426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472426" y="1143000"/>
                  </a:lnTo>
                  <a:lnTo>
                    <a:pt x="74724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2974" y="214248"/>
              <a:ext cx="7472680" cy="1143000"/>
            </a:xfrm>
            <a:custGeom>
              <a:avLst/>
              <a:gdLst/>
              <a:ahLst/>
              <a:cxnLst/>
              <a:rect l="l" t="t" r="r" b="b"/>
              <a:pathLst>
                <a:path w="7472680" h="1143000">
                  <a:moveTo>
                    <a:pt x="0" y="1143000"/>
                  </a:moveTo>
                  <a:lnTo>
                    <a:pt x="7472426" y="1143000"/>
                  </a:lnTo>
                  <a:lnTo>
                    <a:pt x="7472426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88720" y="228600"/>
              <a:ext cx="7461504" cy="1065276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44500" y="1587500"/>
            <a:ext cx="8255000" cy="3854450"/>
            <a:chOff x="444500" y="1587500"/>
            <a:chExt cx="8255000" cy="3854450"/>
          </a:xfrm>
        </p:grpSpPr>
        <p:sp>
          <p:nvSpPr>
            <p:cNvPr id="7" name="object 7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8229600" y="0"/>
                  </a:moveTo>
                  <a:lnTo>
                    <a:pt x="0" y="0"/>
                  </a:lnTo>
                  <a:lnTo>
                    <a:pt x="0" y="3829050"/>
                  </a:lnTo>
                  <a:lnTo>
                    <a:pt x="8229600" y="382905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600200"/>
              <a:ext cx="8229600" cy="3829050"/>
            </a:xfrm>
            <a:custGeom>
              <a:avLst/>
              <a:gdLst/>
              <a:ahLst/>
              <a:cxnLst/>
              <a:rect l="l" t="t" r="r" b="b"/>
              <a:pathLst>
                <a:path w="8229600" h="3829050">
                  <a:moveTo>
                    <a:pt x="0" y="3829050"/>
                  </a:moveTo>
                  <a:lnTo>
                    <a:pt x="8229600" y="382905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38290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5940" y="1607642"/>
            <a:ext cx="7011670" cy="275780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marR="848360">
              <a:lnSpc>
                <a:spcPct val="100000"/>
              </a:lnSpc>
              <a:spcBef>
                <a:spcPts val="105"/>
              </a:spcBef>
            </a:pPr>
            <a:r>
              <a:rPr sz="3200" b="1" spc="-10" dirty="0">
                <a:latin typeface="Calibri"/>
                <a:cs typeface="Calibri"/>
              </a:rPr>
              <a:t>Выполняйте </a:t>
            </a:r>
            <a:r>
              <a:rPr sz="3200" b="1" dirty="0">
                <a:latin typeface="Calibri"/>
                <a:cs typeface="Calibri"/>
              </a:rPr>
              <a:t>задания по </a:t>
            </a:r>
            <a:r>
              <a:rPr sz="3200" b="1" spc="-10" dirty="0">
                <a:latin typeface="Calibri"/>
                <a:cs typeface="Calibri"/>
              </a:rPr>
              <a:t>чтению 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spc="-15" dirty="0">
                <a:latin typeface="Calibri"/>
                <a:cs typeface="Calibri"/>
              </a:rPr>
              <a:t>последовательно</a:t>
            </a:r>
            <a:r>
              <a:rPr sz="3200" b="1" spc="-5" dirty="0">
                <a:latin typeface="Calibri"/>
                <a:cs typeface="Calibri"/>
              </a:rPr>
              <a:t> на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трех</a:t>
            </a:r>
            <a:r>
              <a:rPr sz="3200" b="1" spc="-5" dirty="0">
                <a:latin typeface="Calibri"/>
                <a:cs typeface="Calibri"/>
              </a:rPr>
              <a:t> </a:t>
            </a:r>
            <a:r>
              <a:rPr sz="3200" b="1" dirty="0">
                <a:latin typeface="Calibri"/>
                <a:cs typeface="Calibri"/>
              </a:rPr>
              <a:t>этапах: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spc="-25" dirty="0">
                <a:latin typeface="Calibri"/>
                <a:cs typeface="Calibri"/>
              </a:rPr>
              <a:t>до</a:t>
            </a:r>
            <a:r>
              <a:rPr sz="3200" b="1" spc="-10" dirty="0">
                <a:latin typeface="Calibri"/>
                <a:cs typeface="Calibri"/>
              </a:rPr>
              <a:t> чтения</a:t>
            </a:r>
            <a:r>
              <a:rPr sz="3200" b="1" spc="15" dirty="0"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4F81BC"/>
                </a:solidFill>
                <a:latin typeface="Calibri"/>
                <a:cs typeface="Calibri"/>
              </a:rPr>
              <a:t>(Pre-reading</a:t>
            </a:r>
            <a:r>
              <a:rPr sz="3200" b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во</a:t>
            </a:r>
            <a:r>
              <a:rPr sz="3200" b="1" spc="-15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время</a:t>
            </a:r>
            <a:r>
              <a:rPr sz="3200" b="1" spc="1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чтения</a:t>
            </a:r>
            <a:r>
              <a:rPr sz="3200" b="1" spc="35" dirty="0">
                <a:latin typeface="Calibri"/>
                <a:cs typeface="Calibri"/>
              </a:rPr>
              <a:t> </a:t>
            </a:r>
            <a:r>
              <a:rPr sz="3200" b="1" spc="-5" dirty="0">
                <a:solidFill>
                  <a:srgbClr val="4F81BC"/>
                </a:solidFill>
                <a:latin typeface="Calibri"/>
                <a:cs typeface="Calibri"/>
              </a:rPr>
              <a:t>(While-reading</a:t>
            </a:r>
            <a:r>
              <a:rPr sz="3200" b="1" spc="-6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20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765"/>
              </a:spcBef>
              <a:buFont typeface="Wingdings"/>
              <a:buChar char=""/>
              <a:tabLst>
                <a:tab pos="355600" algn="l"/>
              </a:tabLst>
            </a:pPr>
            <a:r>
              <a:rPr sz="3200" b="1" dirty="0">
                <a:latin typeface="Calibri"/>
                <a:cs typeface="Calibri"/>
              </a:rPr>
              <a:t>после</a:t>
            </a:r>
            <a:r>
              <a:rPr sz="3200" b="1" spc="-40" dirty="0">
                <a:latin typeface="Calibri"/>
                <a:cs typeface="Calibri"/>
              </a:rPr>
              <a:t> </a:t>
            </a:r>
            <a:r>
              <a:rPr sz="3200" b="1" spc="-10" dirty="0">
                <a:latin typeface="Calibri"/>
                <a:cs typeface="Calibri"/>
              </a:rPr>
              <a:t>чтения</a:t>
            </a:r>
            <a:r>
              <a:rPr sz="3200" b="1" spc="25" dirty="0">
                <a:latin typeface="Calibri"/>
                <a:cs typeface="Calibri"/>
              </a:rPr>
              <a:t> </a:t>
            </a:r>
            <a:r>
              <a:rPr sz="3200" b="1" spc="-10" dirty="0">
                <a:solidFill>
                  <a:srgbClr val="4F81BC"/>
                </a:solidFill>
                <a:latin typeface="Calibri"/>
                <a:cs typeface="Calibri"/>
              </a:rPr>
              <a:t>(Post-reading</a:t>
            </a:r>
            <a:r>
              <a:rPr sz="3200" b="1" spc="-2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3200" b="1" spc="-15" dirty="0">
                <a:solidFill>
                  <a:srgbClr val="4F81BC"/>
                </a:solidFill>
                <a:latin typeface="Calibri"/>
                <a:cs typeface="Calibri"/>
              </a:rPr>
              <a:t>Stage)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58837" y="4572"/>
            <a:ext cx="7640955" cy="1211580"/>
            <a:chOff x="1058837" y="4572"/>
            <a:chExt cx="7640955" cy="1211580"/>
          </a:xfrm>
        </p:grpSpPr>
        <p:sp>
          <p:nvSpPr>
            <p:cNvPr id="3" name="object 3"/>
            <p:cNvSpPr/>
            <p:nvPr/>
          </p:nvSpPr>
          <p:spPr>
            <a:xfrm>
              <a:off x="1071537" y="142862"/>
              <a:ext cx="7615555" cy="1000760"/>
            </a:xfrm>
            <a:custGeom>
              <a:avLst/>
              <a:gdLst/>
              <a:ahLst/>
              <a:cxnLst/>
              <a:rect l="l" t="t" r="r" b="b"/>
              <a:pathLst>
                <a:path w="7615555" h="1000760">
                  <a:moveTo>
                    <a:pt x="7615301" y="0"/>
                  </a:moveTo>
                  <a:lnTo>
                    <a:pt x="0" y="0"/>
                  </a:lnTo>
                  <a:lnTo>
                    <a:pt x="0" y="1000137"/>
                  </a:lnTo>
                  <a:lnTo>
                    <a:pt x="7615301" y="1000137"/>
                  </a:lnTo>
                  <a:lnTo>
                    <a:pt x="761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71537" y="142862"/>
              <a:ext cx="7615555" cy="1000760"/>
            </a:xfrm>
            <a:custGeom>
              <a:avLst/>
              <a:gdLst/>
              <a:ahLst/>
              <a:cxnLst/>
              <a:rect l="l" t="t" r="r" b="b"/>
              <a:pathLst>
                <a:path w="7615555" h="1000760">
                  <a:moveTo>
                    <a:pt x="0" y="1000137"/>
                  </a:moveTo>
                  <a:lnTo>
                    <a:pt x="7615301" y="1000137"/>
                  </a:lnTo>
                  <a:lnTo>
                    <a:pt x="7615301" y="0"/>
                  </a:lnTo>
                  <a:lnTo>
                    <a:pt x="0" y="0"/>
                  </a:lnTo>
                  <a:lnTo>
                    <a:pt x="0" y="10001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72768" y="4572"/>
              <a:ext cx="6707124" cy="1211579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288416" y="1760575"/>
            <a:ext cx="2633980" cy="1054100"/>
          </a:xfrm>
          <a:custGeom>
            <a:avLst/>
            <a:gdLst/>
            <a:ahLst/>
            <a:cxnLst/>
            <a:rect l="l" t="t" r="r" b="b"/>
            <a:pathLst>
              <a:path w="2633980" h="1054100">
                <a:moveTo>
                  <a:pt x="0" y="1053490"/>
                </a:moveTo>
                <a:lnTo>
                  <a:pt x="2633726" y="1053490"/>
                </a:lnTo>
                <a:lnTo>
                  <a:pt x="2633726" y="0"/>
                </a:lnTo>
                <a:lnTo>
                  <a:pt x="0" y="0"/>
                </a:lnTo>
                <a:lnTo>
                  <a:pt x="0" y="1053490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01116" y="1773275"/>
            <a:ext cx="2608580" cy="10287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Times New Roman"/>
              <a:cs typeface="Times New Roman"/>
            </a:endParaRPr>
          </a:p>
          <a:p>
            <a:pPr marL="280035">
              <a:lnSpc>
                <a:spcPct val="100000"/>
              </a:lnSpc>
            </a:pPr>
            <a:r>
              <a:rPr sz="1400" b="1" i="1" spc="-5" dirty="0">
                <a:latin typeface="Calibri"/>
                <a:cs typeface="Calibri"/>
              </a:rPr>
              <a:t>Определите</a:t>
            </a:r>
            <a:r>
              <a:rPr sz="1400" b="1" i="1" spc="-6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заголовку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88416" y="2814066"/>
            <a:ext cx="2633980" cy="2854960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88595" indent="-114935">
              <a:lnSpc>
                <a:spcPct val="100000"/>
              </a:lnSpc>
              <a:spcBef>
                <a:spcPts val="355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тематику</a:t>
            </a:r>
            <a:r>
              <a:rPr sz="1400" b="1" i="1" spc="-6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  <a:p>
            <a:pPr marL="188595" marR="430530" indent="-114300">
              <a:lnSpc>
                <a:spcPts val="1550"/>
              </a:lnSpc>
              <a:spcBef>
                <a:spcPts val="270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spc="-5" dirty="0">
                <a:latin typeface="Calibri"/>
                <a:cs typeface="Calibri"/>
              </a:rPr>
              <a:t>перечень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поднимаемых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нем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проблем</a:t>
            </a:r>
            <a:endParaRPr sz="1400">
              <a:latin typeface="Calibri"/>
              <a:cs typeface="Calibri"/>
            </a:endParaRPr>
          </a:p>
          <a:p>
            <a:pPr marL="188595" marR="1029969" indent="-114300">
              <a:lnSpc>
                <a:spcPts val="1540"/>
              </a:lnSpc>
              <a:spcBef>
                <a:spcPts val="244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ключевые</a:t>
            </a:r>
            <a:r>
              <a:rPr sz="1400" b="1" i="1" spc="-7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слова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выражения</a:t>
            </a:r>
            <a:endParaRPr sz="1400">
              <a:latin typeface="Calibri"/>
              <a:cs typeface="Calibri"/>
            </a:endParaRPr>
          </a:p>
          <a:p>
            <a:pPr marL="226695" indent="-153035">
              <a:lnSpc>
                <a:spcPct val="100000"/>
              </a:lnSpc>
              <a:spcBef>
                <a:spcPts val="90"/>
              </a:spcBef>
              <a:buFont typeface="Calibri"/>
              <a:buChar char="•"/>
              <a:tabLst>
                <a:tab pos="227329" algn="l"/>
              </a:tabLst>
            </a:pPr>
            <a:r>
              <a:rPr sz="1400" b="1" i="1" dirty="0">
                <a:latin typeface="Calibri"/>
                <a:cs typeface="Calibri"/>
              </a:rPr>
              <a:t>ассоциации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90823" y="1760575"/>
            <a:ext cx="2633980" cy="1054100"/>
          </a:xfrm>
          <a:custGeom>
            <a:avLst/>
            <a:gdLst/>
            <a:ahLst/>
            <a:cxnLst/>
            <a:rect l="l" t="t" r="r" b="b"/>
            <a:pathLst>
              <a:path w="2633979" h="1054100">
                <a:moveTo>
                  <a:pt x="0" y="1053490"/>
                </a:moveTo>
                <a:lnTo>
                  <a:pt x="2633726" y="1053490"/>
                </a:lnTo>
                <a:lnTo>
                  <a:pt x="2633726" y="0"/>
                </a:lnTo>
                <a:lnTo>
                  <a:pt x="0" y="0"/>
                </a:lnTo>
                <a:lnTo>
                  <a:pt x="0" y="1053490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303523" y="1773275"/>
            <a:ext cx="2608580" cy="10287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200">
              <a:latin typeface="Times New Roman"/>
              <a:cs typeface="Times New Roman"/>
            </a:endParaRPr>
          </a:p>
          <a:p>
            <a:pPr marL="600710">
              <a:lnSpc>
                <a:spcPct val="100000"/>
              </a:lnSpc>
            </a:pPr>
            <a:r>
              <a:rPr sz="1400" b="1" i="1" spc="-5" dirty="0">
                <a:latin typeface="Calibri"/>
                <a:cs typeface="Calibri"/>
              </a:rPr>
              <a:t>Сформулировать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90823" y="2814066"/>
            <a:ext cx="2633980" cy="2854960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marL="189230" marR="146050" indent="-114300">
              <a:lnSpc>
                <a:spcPts val="1540"/>
              </a:lnSpc>
              <a:spcBef>
                <a:spcPts val="52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spc="-5" dirty="0">
                <a:latin typeface="Calibri"/>
                <a:cs typeface="Calibri"/>
              </a:rPr>
              <a:t>предположения</a:t>
            </a:r>
            <a:r>
              <a:rPr sz="1400" b="1" i="1" spc="-7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тематике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на</a:t>
            </a:r>
            <a:r>
              <a:rPr sz="1400" b="1" i="1" spc="-1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основе</a:t>
            </a:r>
            <a:endParaRPr sz="1400">
              <a:latin typeface="Calibri"/>
              <a:cs typeface="Calibri"/>
            </a:endParaRPr>
          </a:p>
          <a:p>
            <a:pPr marL="189230">
              <a:lnSpc>
                <a:spcPts val="1430"/>
              </a:lnSpc>
            </a:pPr>
            <a:r>
              <a:rPr sz="1400" b="1" i="1" spc="-5" dirty="0">
                <a:latin typeface="Calibri"/>
                <a:cs typeface="Calibri"/>
              </a:rPr>
              <a:t>имеющихся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иллюстраций,</a:t>
            </a:r>
            <a:endParaRPr sz="1400">
              <a:latin typeface="Calibri"/>
              <a:cs typeface="Calibri"/>
            </a:endParaRPr>
          </a:p>
          <a:p>
            <a:pPr marL="189230">
              <a:lnSpc>
                <a:spcPts val="1545"/>
              </a:lnSpc>
            </a:pPr>
            <a:r>
              <a:rPr sz="1400" b="1" i="1" spc="-5" dirty="0">
                <a:latin typeface="Calibri"/>
                <a:cs typeface="Calibri"/>
              </a:rPr>
              <a:t>либо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фрагментов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видео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</a:t>
            </a:r>
            <a:endParaRPr sz="1400">
              <a:latin typeface="Calibri"/>
              <a:cs typeface="Calibri"/>
            </a:endParaRPr>
          </a:p>
          <a:p>
            <a:pPr marL="189230">
              <a:lnSpc>
                <a:spcPts val="1545"/>
              </a:lnSpc>
            </a:pPr>
            <a:r>
              <a:rPr sz="1400" b="1" i="1" spc="-5" dirty="0">
                <a:latin typeface="Calibri"/>
                <a:cs typeface="Calibri"/>
              </a:rPr>
              <a:t>даже</a:t>
            </a:r>
            <a:r>
              <a:rPr sz="1400" b="1" i="1" spc="-6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музыкальных</a:t>
            </a:r>
            <a:endParaRPr sz="1400">
              <a:latin typeface="Calibri"/>
              <a:cs typeface="Calibri"/>
            </a:endParaRPr>
          </a:p>
          <a:p>
            <a:pPr marL="189230">
              <a:lnSpc>
                <a:spcPts val="1610"/>
              </a:lnSpc>
            </a:pPr>
            <a:r>
              <a:rPr sz="1400" b="1" i="1" spc="-5" dirty="0">
                <a:latin typeface="Calibri"/>
                <a:cs typeface="Calibri"/>
              </a:rPr>
              <a:t>отрывков</a:t>
            </a:r>
            <a:endParaRPr sz="1400">
              <a:latin typeface="Calibri"/>
              <a:cs typeface="Calibri"/>
            </a:endParaRPr>
          </a:p>
          <a:p>
            <a:pPr marL="189230" indent="-114935">
              <a:lnSpc>
                <a:spcPct val="100000"/>
              </a:lnSpc>
              <a:spcBef>
                <a:spcPts val="10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spc="-5" dirty="0">
                <a:latin typeface="Calibri"/>
                <a:cs typeface="Calibri"/>
              </a:rPr>
              <a:t>основную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идею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293358" y="1760575"/>
            <a:ext cx="2633980" cy="1054100"/>
          </a:xfrm>
          <a:custGeom>
            <a:avLst/>
            <a:gdLst/>
            <a:ahLst/>
            <a:cxnLst/>
            <a:rect l="l" t="t" r="r" b="b"/>
            <a:pathLst>
              <a:path w="2633979" h="1054100">
                <a:moveTo>
                  <a:pt x="0" y="1053490"/>
                </a:moveTo>
                <a:lnTo>
                  <a:pt x="2633726" y="1053490"/>
                </a:lnTo>
                <a:lnTo>
                  <a:pt x="2633726" y="0"/>
                </a:lnTo>
                <a:lnTo>
                  <a:pt x="0" y="0"/>
                </a:lnTo>
                <a:lnTo>
                  <a:pt x="0" y="1053490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306058" y="1773275"/>
            <a:ext cx="2608580" cy="1028700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450">
              <a:latin typeface="Times New Roman"/>
              <a:cs typeface="Times New Roman"/>
            </a:endParaRPr>
          </a:p>
          <a:p>
            <a:pPr marL="244475" marR="236220" indent="280035">
              <a:lnSpc>
                <a:spcPts val="1540"/>
              </a:lnSpc>
              <a:spcBef>
                <a:spcPts val="5"/>
              </a:spcBef>
            </a:pPr>
            <a:r>
              <a:rPr sz="1400" b="1" i="1" spc="-5" dirty="0">
                <a:latin typeface="Calibri"/>
                <a:cs typeface="Calibri"/>
              </a:rPr>
              <a:t>Прочесть </a:t>
            </a:r>
            <a:r>
              <a:rPr sz="1400" b="1" i="1" dirty="0">
                <a:latin typeface="Calibri"/>
                <a:cs typeface="Calibri"/>
              </a:rPr>
              <a:t>вопросы/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утверждения</a:t>
            </a:r>
            <a:r>
              <a:rPr sz="1400" b="1" i="1" spc="-6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тексту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endParaRPr sz="1400">
              <a:latin typeface="Calibri"/>
              <a:cs typeface="Calibri"/>
            </a:endParaRPr>
          </a:p>
          <a:p>
            <a:pPr marL="819150">
              <a:lnSpc>
                <a:spcPts val="1505"/>
              </a:lnSpc>
            </a:pPr>
            <a:r>
              <a:rPr sz="1400" b="1" i="1" spc="-5" dirty="0">
                <a:latin typeface="Calibri"/>
                <a:cs typeface="Calibri"/>
              </a:rPr>
              <a:t>определить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293358" y="2814066"/>
            <a:ext cx="2633980" cy="2854960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89865" indent="-114935">
              <a:lnSpc>
                <a:spcPct val="100000"/>
              </a:lnSpc>
              <a:spcBef>
                <a:spcPts val="35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spc="-5" dirty="0">
                <a:latin typeface="Calibri"/>
                <a:cs typeface="Calibri"/>
              </a:rPr>
              <a:t>тематику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5" dirty="0">
                <a:latin typeface="Calibri"/>
                <a:cs typeface="Calibri"/>
              </a:rPr>
              <a:t> проблематику</a:t>
            </a:r>
            <a:endParaRPr sz="1400">
              <a:latin typeface="Calibri"/>
              <a:cs typeface="Calibri"/>
            </a:endParaRPr>
          </a:p>
          <a:p>
            <a:pPr marL="189865" marR="591820" indent="-114300">
              <a:lnSpc>
                <a:spcPts val="1550"/>
              </a:lnSpc>
              <a:spcBef>
                <a:spcPts val="270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к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какому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жанру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можно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предположительно</a:t>
            </a:r>
            <a:endParaRPr sz="1400">
              <a:latin typeface="Calibri"/>
              <a:cs typeface="Calibri"/>
            </a:endParaRPr>
          </a:p>
          <a:p>
            <a:pPr marL="189865">
              <a:lnSpc>
                <a:spcPts val="1435"/>
              </a:lnSpc>
            </a:pPr>
            <a:r>
              <a:rPr sz="1400" b="1" i="1" spc="-5" dirty="0">
                <a:latin typeface="Calibri"/>
                <a:cs typeface="Calibri"/>
              </a:rPr>
              <a:t>отнести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текст,</a:t>
            </a:r>
            <a:r>
              <a:rPr sz="1400" b="1" i="1" spc="-1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кто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будет</a:t>
            </a:r>
            <a:endParaRPr sz="1400">
              <a:latin typeface="Calibri"/>
              <a:cs typeface="Calibri"/>
            </a:endParaRPr>
          </a:p>
          <a:p>
            <a:pPr marL="189865">
              <a:lnSpc>
                <a:spcPts val="1535"/>
              </a:lnSpc>
            </a:pPr>
            <a:r>
              <a:rPr sz="1400" b="1" i="1" spc="-5" dirty="0">
                <a:latin typeface="Calibri"/>
                <a:cs typeface="Calibri"/>
              </a:rPr>
              <a:t>главным</a:t>
            </a:r>
            <a:r>
              <a:rPr sz="1400" b="1" i="1" spc="-5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героем, где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1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</a:t>
            </a:r>
            <a:endParaRPr sz="1400">
              <a:latin typeface="Calibri"/>
              <a:cs typeface="Calibri"/>
            </a:endParaRPr>
          </a:p>
          <a:p>
            <a:pPr marL="189865">
              <a:lnSpc>
                <a:spcPts val="1535"/>
              </a:lnSpc>
            </a:pPr>
            <a:r>
              <a:rPr sz="1400" b="1" i="1" spc="-10" dirty="0">
                <a:latin typeface="Calibri"/>
                <a:cs typeface="Calibri"/>
              </a:rPr>
              <a:t>какое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время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может</a:t>
            </a:r>
            <a:endParaRPr sz="1400">
              <a:latin typeface="Calibri"/>
              <a:cs typeface="Calibri"/>
            </a:endParaRPr>
          </a:p>
          <a:p>
            <a:pPr marL="189865">
              <a:lnSpc>
                <a:spcPts val="1610"/>
              </a:lnSpc>
            </a:pPr>
            <a:r>
              <a:rPr sz="1400" b="1" i="1" spc="-5" dirty="0">
                <a:latin typeface="Calibri"/>
                <a:cs typeface="Calibri"/>
              </a:rPr>
              <a:t>происходить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действие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87337" y="1273175"/>
            <a:ext cx="4140200" cy="2288540"/>
            <a:chOff x="487337" y="1273175"/>
            <a:chExt cx="4140200" cy="2288540"/>
          </a:xfrm>
        </p:grpSpPr>
        <p:sp>
          <p:nvSpPr>
            <p:cNvPr id="3" name="object 3"/>
            <p:cNvSpPr/>
            <p:nvPr/>
          </p:nvSpPr>
          <p:spPr>
            <a:xfrm>
              <a:off x="500037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0"/>
                  </a:moveTo>
                  <a:lnTo>
                    <a:pt x="377164" y="0"/>
                  </a:lnTo>
                  <a:lnTo>
                    <a:pt x="329853" y="2939"/>
                  </a:lnTo>
                  <a:lnTo>
                    <a:pt x="284295" y="11521"/>
                  </a:lnTo>
                  <a:lnTo>
                    <a:pt x="240845" y="25393"/>
                  </a:lnTo>
                  <a:lnTo>
                    <a:pt x="199856" y="44200"/>
                  </a:lnTo>
                  <a:lnTo>
                    <a:pt x="161680" y="67589"/>
                  </a:lnTo>
                  <a:lnTo>
                    <a:pt x="126673" y="95206"/>
                  </a:lnTo>
                  <a:lnTo>
                    <a:pt x="95186" y="126697"/>
                  </a:lnTo>
                  <a:lnTo>
                    <a:pt x="67574" y="161709"/>
                  </a:lnTo>
                  <a:lnTo>
                    <a:pt x="44190" y="199887"/>
                  </a:lnTo>
                  <a:lnTo>
                    <a:pt x="25387" y="240878"/>
                  </a:lnTo>
                  <a:lnTo>
                    <a:pt x="11518" y="284327"/>
                  </a:lnTo>
                  <a:lnTo>
                    <a:pt x="2938" y="329883"/>
                  </a:lnTo>
                  <a:lnTo>
                    <a:pt x="0" y="377189"/>
                  </a:lnTo>
                  <a:lnTo>
                    <a:pt x="0" y="2263013"/>
                  </a:lnTo>
                  <a:lnTo>
                    <a:pt x="4114761" y="2263013"/>
                  </a:lnTo>
                  <a:lnTo>
                    <a:pt x="4114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500037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0" y="2263013"/>
                  </a:moveTo>
                  <a:lnTo>
                    <a:pt x="0" y="377189"/>
                  </a:lnTo>
                  <a:lnTo>
                    <a:pt x="2938" y="329883"/>
                  </a:lnTo>
                  <a:lnTo>
                    <a:pt x="11518" y="284327"/>
                  </a:lnTo>
                  <a:lnTo>
                    <a:pt x="25387" y="240878"/>
                  </a:lnTo>
                  <a:lnTo>
                    <a:pt x="44190" y="199887"/>
                  </a:lnTo>
                  <a:lnTo>
                    <a:pt x="67574" y="161709"/>
                  </a:lnTo>
                  <a:lnTo>
                    <a:pt x="95186" y="126697"/>
                  </a:lnTo>
                  <a:lnTo>
                    <a:pt x="126673" y="95206"/>
                  </a:lnTo>
                  <a:lnTo>
                    <a:pt x="161680" y="67589"/>
                  </a:lnTo>
                  <a:lnTo>
                    <a:pt x="199856" y="44200"/>
                  </a:lnTo>
                  <a:lnTo>
                    <a:pt x="240845" y="25393"/>
                  </a:lnTo>
                  <a:lnTo>
                    <a:pt x="284295" y="11521"/>
                  </a:lnTo>
                  <a:lnTo>
                    <a:pt x="329853" y="2939"/>
                  </a:lnTo>
                  <a:lnTo>
                    <a:pt x="377164" y="0"/>
                  </a:lnTo>
                  <a:lnTo>
                    <a:pt x="4114761" y="0"/>
                  </a:lnTo>
                  <a:lnTo>
                    <a:pt x="4114761" y="2263013"/>
                  </a:lnTo>
                  <a:lnTo>
                    <a:pt x="0" y="2263013"/>
                  </a:lnTo>
                  <a:close/>
                </a:path>
              </a:pathLst>
            </a:custGeom>
            <a:ln w="25400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718515" y="1753869"/>
            <a:ext cx="3677920" cy="715645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 marR="5080" indent="-3175" algn="ctr">
              <a:lnSpc>
                <a:spcPct val="91600"/>
              </a:lnSpc>
              <a:spcBef>
                <a:spcPts val="254"/>
              </a:spcBef>
            </a:pPr>
            <a:r>
              <a:rPr sz="1600" b="1" spc="-10" dirty="0">
                <a:latin typeface="Calibri"/>
                <a:cs typeface="Calibri"/>
              </a:rPr>
              <a:t>Контрольные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работы,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проводимые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по 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отдельным</a:t>
            </a:r>
            <a:r>
              <a:rPr sz="1600" b="1" spc="-5" dirty="0">
                <a:latin typeface="Calibri"/>
                <a:cs typeface="Calibri"/>
              </a:rPr>
              <a:t> учебным </a:t>
            </a:r>
            <a:r>
              <a:rPr sz="1600" b="1" spc="-10" dirty="0">
                <a:latin typeface="Calibri"/>
                <a:cs typeface="Calibri"/>
              </a:rPr>
              <a:t>предметам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 </a:t>
            </a:r>
            <a:r>
              <a:rPr sz="1600" b="1" spc="-10" dirty="0">
                <a:latin typeface="Calibri"/>
                <a:cs typeface="Calibri"/>
              </a:rPr>
              <a:t>целью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мониторинга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качества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образования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4602098" y="1273175"/>
            <a:ext cx="4140200" cy="2288540"/>
            <a:chOff x="4602098" y="1273175"/>
            <a:chExt cx="4140200" cy="2288540"/>
          </a:xfrm>
        </p:grpSpPr>
        <p:sp>
          <p:nvSpPr>
            <p:cNvPr id="7" name="object 7"/>
            <p:cNvSpPr/>
            <p:nvPr/>
          </p:nvSpPr>
          <p:spPr>
            <a:xfrm>
              <a:off x="4614798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3737609" y="0"/>
                  </a:moveTo>
                  <a:lnTo>
                    <a:pt x="0" y="0"/>
                  </a:lnTo>
                  <a:lnTo>
                    <a:pt x="0" y="2263013"/>
                  </a:lnTo>
                  <a:lnTo>
                    <a:pt x="4114800" y="2263013"/>
                  </a:lnTo>
                  <a:lnTo>
                    <a:pt x="4114800" y="377189"/>
                  </a:lnTo>
                  <a:lnTo>
                    <a:pt x="4111862" y="329883"/>
                  </a:lnTo>
                  <a:lnTo>
                    <a:pt x="4103285" y="284327"/>
                  </a:lnTo>
                  <a:lnTo>
                    <a:pt x="4089421" y="240878"/>
                  </a:lnTo>
                  <a:lnTo>
                    <a:pt x="4070624" y="199887"/>
                  </a:lnTo>
                  <a:lnTo>
                    <a:pt x="4047244" y="161709"/>
                  </a:lnTo>
                  <a:lnTo>
                    <a:pt x="4019637" y="126697"/>
                  </a:lnTo>
                  <a:lnTo>
                    <a:pt x="3988153" y="95206"/>
                  </a:lnTo>
                  <a:lnTo>
                    <a:pt x="3953146" y="67589"/>
                  </a:lnTo>
                  <a:lnTo>
                    <a:pt x="3914969" y="44200"/>
                  </a:lnTo>
                  <a:lnTo>
                    <a:pt x="3873974" y="25393"/>
                  </a:lnTo>
                  <a:lnTo>
                    <a:pt x="3830513" y="11521"/>
                  </a:lnTo>
                  <a:lnTo>
                    <a:pt x="3784941" y="2939"/>
                  </a:lnTo>
                  <a:lnTo>
                    <a:pt x="3737609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614798" y="1285875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0" y="0"/>
                  </a:moveTo>
                  <a:lnTo>
                    <a:pt x="3737609" y="0"/>
                  </a:lnTo>
                  <a:lnTo>
                    <a:pt x="3784941" y="2939"/>
                  </a:lnTo>
                  <a:lnTo>
                    <a:pt x="3830513" y="11521"/>
                  </a:lnTo>
                  <a:lnTo>
                    <a:pt x="3873974" y="25393"/>
                  </a:lnTo>
                  <a:lnTo>
                    <a:pt x="3914969" y="44200"/>
                  </a:lnTo>
                  <a:lnTo>
                    <a:pt x="3953146" y="67589"/>
                  </a:lnTo>
                  <a:lnTo>
                    <a:pt x="3988153" y="95206"/>
                  </a:lnTo>
                  <a:lnTo>
                    <a:pt x="4019637" y="126697"/>
                  </a:lnTo>
                  <a:lnTo>
                    <a:pt x="4047244" y="161709"/>
                  </a:lnTo>
                  <a:lnTo>
                    <a:pt x="4070624" y="199887"/>
                  </a:lnTo>
                  <a:lnTo>
                    <a:pt x="4089421" y="240878"/>
                  </a:lnTo>
                  <a:lnTo>
                    <a:pt x="4103285" y="284327"/>
                  </a:lnTo>
                  <a:lnTo>
                    <a:pt x="4111862" y="329883"/>
                  </a:lnTo>
                  <a:lnTo>
                    <a:pt x="4114800" y="377189"/>
                  </a:lnTo>
                  <a:lnTo>
                    <a:pt x="4114800" y="2263013"/>
                  </a:lnTo>
                  <a:lnTo>
                    <a:pt x="0" y="2263013"/>
                  </a:lnTo>
                  <a:lnTo>
                    <a:pt x="0" y="0"/>
                  </a:lnTo>
                  <a:close/>
                </a:path>
              </a:pathLst>
            </a:custGeom>
            <a:ln w="25399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4899405" y="1753869"/>
            <a:ext cx="3544570" cy="71564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700" marR="5080" indent="259079">
              <a:lnSpc>
                <a:spcPts val="1750"/>
              </a:lnSpc>
              <a:spcBef>
                <a:spcPts val="295"/>
              </a:spcBef>
            </a:pPr>
            <a:r>
              <a:rPr sz="1600" b="1" spc="-10" dirty="0">
                <a:latin typeface="Calibri"/>
                <a:cs typeface="Calibri"/>
              </a:rPr>
              <a:t>Проводятся </a:t>
            </a:r>
            <a:r>
              <a:rPr sz="1600" b="1" spc="-5" dirty="0">
                <a:latin typeface="Calibri"/>
                <a:cs typeface="Calibri"/>
              </a:rPr>
              <a:t>на региональном или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школьном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уровне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 начале или в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конце</a:t>
            </a:r>
            <a:endParaRPr sz="1600">
              <a:latin typeface="Calibri"/>
              <a:cs typeface="Calibri"/>
            </a:endParaRPr>
          </a:p>
          <a:p>
            <a:pPr marL="1151255">
              <a:lnSpc>
                <a:spcPts val="1735"/>
              </a:lnSpc>
            </a:pPr>
            <a:r>
              <a:rPr sz="1600" b="1" spc="-5" dirty="0">
                <a:latin typeface="Calibri"/>
                <a:cs typeface="Calibri"/>
              </a:rPr>
              <a:t>учебного</a:t>
            </a:r>
            <a:r>
              <a:rPr sz="1600" b="1" spc="-5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года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87337" y="3536188"/>
            <a:ext cx="4140200" cy="2288540"/>
            <a:chOff x="487337" y="3536188"/>
            <a:chExt cx="4140200" cy="2288540"/>
          </a:xfrm>
        </p:grpSpPr>
        <p:sp>
          <p:nvSpPr>
            <p:cNvPr id="11" name="object 11"/>
            <p:cNvSpPr/>
            <p:nvPr/>
          </p:nvSpPr>
          <p:spPr>
            <a:xfrm>
              <a:off x="500037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0"/>
                  </a:moveTo>
                  <a:lnTo>
                    <a:pt x="0" y="0"/>
                  </a:lnTo>
                  <a:lnTo>
                    <a:pt x="0" y="1885823"/>
                  </a:lnTo>
                  <a:lnTo>
                    <a:pt x="2938" y="1933121"/>
                  </a:lnTo>
                  <a:lnTo>
                    <a:pt x="11518" y="1978667"/>
                  </a:lnTo>
                  <a:lnTo>
                    <a:pt x="25387" y="2022109"/>
                  </a:lnTo>
                  <a:lnTo>
                    <a:pt x="44190" y="2063091"/>
                  </a:lnTo>
                  <a:lnTo>
                    <a:pt x="67574" y="2101262"/>
                  </a:lnTo>
                  <a:lnTo>
                    <a:pt x="95186" y="2136266"/>
                  </a:lnTo>
                  <a:lnTo>
                    <a:pt x="126673" y="2167750"/>
                  </a:lnTo>
                  <a:lnTo>
                    <a:pt x="161680" y="2195361"/>
                  </a:lnTo>
                  <a:lnTo>
                    <a:pt x="199856" y="2218745"/>
                  </a:lnTo>
                  <a:lnTo>
                    <a:pt x="240845" y="2237548"/>
                  </a:lnTo>
                  <a:lnTo>
                    <a:pt x="284295" y="2251417"/>
                  </a:lnTo>
                  <a:lnTo>
                    <a:pt x="329853" y="2259998"/>
                  </a:lnTo>
                  <a:lnTo>
                    <a:pt x="377164" y="2262936"/>
                  </a:lnTo>
                  <a:lnTo>
                    <a:pt x="4114761" y="2262936"/>
                  </a:lnTo>
                  <a:lnTo>
                    <a:pt x="411476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500037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761" y="2262936"/>
                  </a:moveTo>
                  <a:lnTo>
                    <a:pt x="377164" y="2262936"/>
                  </a:lnTo>
                  <a:lnTo>
                    <a:pt x="329853" y="2259998"/>
                  </a:lnTo>
                  <a:lnTo>
                    <a:pt x="284295" y="2251417"/>
                  </a:lnTo>
                  <a:lnTo>
                    <a:pt x="240845" y="2237548"/>
                  </a:lnTo>
                  <a:lnTo>
                    <a:pt x="199856" y="2218745"/>
                  </a:lnTo>
                  <a:lnTo>
                    <a:pt x="161680" y="2195361"/>
                  </a:lnTo>
                  <a:lnTo>
                    <a:pt x="126673" y="2167750"/>
                  </a:lnTo>
                  <a:lnTo>
                    <a:pt x="95186" y="2136266"/>
                  </a:lnTo>
                  <a:lnTo>
                    <a:pt x="67574" y="2101262"/>
                  </a:lnTo>
                  <a:lnTo>
                    <a:pt x="44190" y="2063091"/>
                  </a:lnTo>
                  <a:lnTo>
                    <a:pt x="25387" y="2022109"/>
                  </a:lnTo>
                  <a:lnTo>
                    <a:pt x="11518" y="1978667"/>
                  </a:lnTo>
                  <a:lnTo>
                    <a:pt x="2938" y="1933121"/>
                  </a:lnTo>
                  <a:lnTo>
                    <a:pt x="0" y="1885823"/>
                  </a:lnTo>
                  <a:lnTo>
                    <a:pt x="0" y="0"/>
                  </a:lnTo>
                  <a:lnTo>
                    <a:pt x="4114761" y="0"/>
                  </a:lnTo>
                  <a:lnTo>
                    <a:pt x="4114761" y="2262936"/>
                  </a:lnTo>
                  <a:close/>
                </a:path>
              </a:pathLst>
            </a:custGeom>
            <a:ln w="25400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622503" y="4471492"/>
            <a:ext cx="3868420" cy="938530"/>
          </a:xfrm>
          <a:prstGeom prst="rect">
            <a:avLst/>
          </a:prstGeom>
        </p:spPr>
        <p:txBody>
          <a:bodyPr vert="horz" wrap="square" lIns="0" tIns="33019" rIns="0" bIns="0" rtlCol="0">
            <a:spAutoFit/>
          </a:bodyPr>
          <a:lstStyle/>
          <a:p>
            <a:pPr marL="170815" marR="165100" indent="4445" algn="ctr">
              <a:lnSpc>
                <a:spcPct val="91600"/>
              </a:lnSpc>
              <a:spcBef>
                <a:spcPts val="259"/>
              </a:spcBef>
            </a:pPr>
            <a:r>
              <a:rPr sz="1600" b="1" spc="-5" dirty="0">
                <a:latin typeface="Calibri"/>
                <a:cs typeface="Calibri"/>
              </a:rPr>
              <a:t>Задания разработаны </a:t>
            </a:r>
            <a:r>
              <a:rPr sz="1600" b="1" spc="-10" dirty="0">
                <a:latin typeface="Calibri"/>
                <a:cs typeface="Calibri"/>
              </a:rPr>
              <a:t>федеральными </a:t>
            </a:r>
            <a:r>
              <a:rPr sz="1600" b="1" spc="-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экспертами, что </a:t>
            </a:r>
            <a:r>
              <a:rPr sz="1600" b="1" spc="-5" dirty="0">
                <a:latin typeface="Calibri"/>
                <a:cs typeface="Calibri"/>
              </a:rPr>
              <a:t>обеспечивает </a:t>
            </a:r>
            <a:r>
              <a:rPr sz="1600" b="1" spc="-10" dirty="0">
                <a:latin typeface="Calibri"/>
                <a:cs typeface="Calibri"/>
              </a:rPr>
              <a:t>единство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подходов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к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составлению вариантов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ts val="1750"/>
              </a:lnSpc>
            </a:pPr>
            <a:r>
              <a:rPr sz="1600" b="1" spc="-5" dirty="0">
                <a:latin typeface="Calibri"/>
                <a:cs typeface="Calibri"/>
              </a:rPr>
              <a:t>заданий,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проведению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 оцениванию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4602098" y="3536188"/>
            <a:ext cx="4140200" cy="2288540"/>
            <a:chOff x="4602098" y="3536188"/>
            <a:chExt cx="4140200" cy="2288540"/>
          </a:xfrm>
        </p:grpSpPr>
        <p:sp>
          <p:nvSpPr>
            <p:cNvPr id="15" name="object 15"/>
            <p:cNvSpPr/>
            <p:nvPr/>
          </p:nvSpPr>
          <p:spPr>
            <a:xfrm>
              <a:off x="4614798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800" y="0"/>
                  </a:moveTo>
                  <a:lnTo>
                    <a:pt x="0" y="0"/>
                  </a:lnTo>
                  <a:lnTo>
                    <a:pt x="0" y="2262936"/>
                  </a:lnTo>
                  <a:lnTo>
                    <a:pt x="3737609" y="2262936"/>
                  </a:lnTo>
                  <a:lnTo>
                    <a:pt x="3784941" y="2259998"/>
                  </a:lnTo>
                  <a:lnTo>
                    <a:pt x="3830513" y="2251417"/>
                  </a:lnTo>
                  <a:lnTo>
                    <a:pt x="3873974" y="2237548"/>
                  </a:lnTo>
                  <a:lnTo>
                    <a:pt x="3914969" y="2218745"/>
                  </a:lnTo>
                  <a:lnTo>
                    <a:pt x="3953146" y="2195361"/>
                  </a:lnTo>
                  <a:lnTo>
                    <a:pt x="3988153" y="2167750"/>
                  </a:lnTo>
                  <a:lnTo>
                    <a:pt x="4019637" y="2136266"/>
                  </a:lnTo>
                  <a:lnTo>
                    <a:pt x="4047244" y="2101262"/>
                  </a:lnTo>
                  <a:lnTo>
                    <a:pt x="4070624" y="2063091"/>
                  </a:lnTo>
                  <a:lnTo>
                    <a:pt x="4089421" y="2022109"/>
                  </a:lnTo>
                  <a:lnTo>
                    <a:pt x="4103285" y="1978667"/>
                  </a:lnTo>
                  <a:lnTo>
                    <a:pt x="4111862" y="1933121"/>
                  </a:lnTo>
                  <a:lnTo>
                    <a:pt x="4114800" y="1885823"/>
                  </a:lnTo>
                  <a:lnTo>
                    <a:pt x="4114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4614798" y="3548888"/>
              <a:ext cx="4114800" cy="2263140"/>
            </a:xfrm>
            <a:custGeom>
              <a:avLst/>
              <a:gdLst/>
              <a:ahLst/>
              <a:cxnLst/>
              <a:rect l="l" t="t" r="r" b="b"/>
              <a:pathLst>
                <a:path w="4114800" h="2263140">
                  <a:moveTo>
                    <a:pt x="4114800" y="0"/>
                  </a:moveTo>
                  <a:lnTo>
                    <a:pt x="4114800" y="1885823"/>
                  </a:lnTo>
                  <a:lnTo>
                    <a:pt x="4111862" y="1933121"/>
                  </a:lnTo>
                  <a:lnTo>
                    <a:pt x="4103285" y="1978667"/>
                  </a:lnTo>
                  <a:lnTo>
                    <a:pt x="4089421" y="2022109"/>
                  </a:lnTo>
                  <a:lnTo>
                    <a:pt x="4070624" y="2063091"/>
                  </a:lnTo>
                  <a:lnTo>
                    <a:pt x="4047244" y="2101262"/>
                  </a:lnTo>
                  <a:lnTo>
                    <a:pt x="4019637" y="2136266"/>
                  </a:lnTo>
                  <a:lnTo>
                    <a:pt x="3988153" y="2167750"/>
                  </a:lnTo>
                  <a:lnTo>
                    <a:pt x="3953146" y="2195361"/>
                  </a:lnTo>
                  <a:lnTo>
                    <a:pt x="3914969" y="2218745"/>
                  </a:lnTo>
                  <a:lnTo>
                    <a:pt x="3873974" y="2237548"/>
                  </a:lnTo>
                  <a:lnTo>
                    <a:pt x="3830513" y="2251417"/>
                  </a:lnTo>
                  <a:lnTo>
                    <a:pt x="3784941" y="2259998"/>
                  </a:lnTo>
                  <a:lnTo>
                    <a:pt x="3737609" y="2262936"/>
                  </a:lnTo>
                  <a:lnTo>
                    <a:pt x="0" y="2262936"/>
                  </a:lnTo>
                  <a:lnTo>
                    <a:pt x="0" y="0"/>
                  </a:lnTo>
                  <a:lnTo>
                    <a:pt x="4114800" y="0"/>
                  </a:lnTo>
                  <a:close/>
                </a:path>
              </a:pathLst>
            </a:custGeom>
            <a:ln w="25399">
              <a:solidFill>
                <a:srgbClr val="4674A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4806441" y="4583429"/>
            <a:ext cx="3729354" cy="715645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marL="12065" marR="5080" algn="ctr">
              <a:lnSpc>
                <a:spcPts val="1750"/>
              </a:lnSpc>
              <a:spcBef>
                <a:spcPts val="295"/>
              </a:spcBef>
            </a:pPr>
            <a:r>
              <a:rPr sz="1600" b="1" spc="-20" dirty="0">
                <a:latin typeface="Calibri"/>
                <a:cs typeface="Calibri"/>
              </a:rPr>
              <a:t>Результаты </a:t>
            </a:r>
            <a:r>
              <a:rPr sz="1600" b="1" spc="-5" dirty="0">
                <a:latin typeface="Calibri"/>
                <a:cs typeface="Calibri"/>
              </a:rPr>
              <a:t>ВПР заносятся в </a:t>
            </a:r>
            <a:r>
              <a:rPr sz="1600" b="1" spc="-10" dirty="0">
                <a:latin typeface="Calibri"/>
                <a:cs typeface="Calibri"/>
              </a:rPr>
              <a:t>федеральную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информационную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систему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для</a:t>
            </a:r>
            <a:endParaRPr sz="1600">
              <a:latin typeface="Calibri"/>
              <a:cs typeface="Calibri"/>
            </a:endParaRPr>
          </a:p>
          <a:p>
            <a:pPr marL="1905" algn="ctr">
              <a:lnSpc>
                <a:spcPts val="1735"/>
              </a:lnSpc>
            </a:pPr>
            <a:r>
              <a:rPr sz="1600" b="1" spc="-5" dirty="0">
                <a:latin typeface="Calibri"/>
                <a:cs typeface="Calibri"/>
              </a:rPr>
              <a:t>дальнейшего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анализа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3367659" y="2970402"/>
            <a:ext cx="2494280" cy="1156970"/>
            <a:chOff x="3367659" y="2970402"/>
            <a:chExt cx="2494280" cy="1156970"/>
          </a:xfrm>
        </p:grpSpPr>
        <p:sp>
          <p:nvSpPr>
            <p:cNvPr id="19" name="object 19"/>
            <p:cNvSpPr/>
            <p:nvPr/>
          </p:nvSpPr>
          <p:spPr>
            <a:xfrm>
              <a:off x="3380359" y="2983102"/>
              <a:ext cx="2468880" cy="1131570"/>
            </a:xfrm>
            <a:custGeom>
              <a:avLst/>
              <a:gdLst/>
              <a:ahLst/>
              <a:cxnLst/>
              <a:rect l="l" t="t" r="r" b="b"/>
              <a:pathLst>
                <a:path w="2468879" h="1131570">
                  <a:moveTo>
                    <a:pt x="2280285" y="0"/>
                  </a:moveTo>
                  <a:lnTo>
                    <a:pt x="188594" y="0"/>
                  </a:lnTo>
                  <a:lnTo>
                    <a:pt x="138465" y="6738"/>
                  </a:lnTo>
                  <a:lnTo>
                    <a:pt x="93415" y="25752"/>
                  </a:lnTo>
                  <a:lnTo>
                    <a:pt x="55244" y="55245"/>
                  </a:lnTo>
                  <a:lnTo>
                    <a:pt x="25752" y="93415"/>
                  </a:lnTo>
                  <a:lnTo>
                    <a:pt x="6738" y="138465"/>
                  </a:lnTo>
                  <a:lnTo>
                    <a:pt x="0" y="188595"/>
                  </a:lnTo>
                  <a:lnTo>
                    <a:pt x="0" y="942848"/>
                  </a:lnTo>
                  <a:lnTo>
                    <a:pt x="6738" y="992977"/>
                  </a:lnTo>
                  <a:lnTo>
                    <a:pt x="25752" y="1038027"/>
                  </a:lnTo>
                  <a:lnTo>
                    <a:pt x="55245" y="1076198"/>
                  </a:lnTo>
                  <a:lnTo>
                    <a:pt x="93415" y="1105690"/>
                  </a:lnTo>
                  <a:lnTo>
                    <a:pt x="138465" y="1124704"/>
                  </a:lnTo>
                  <a:lnTo>
                    <a:pt x="188594" y="1131443"/>
                  </a:lnTo>
                  <a:lnTo>
                    <a:pt x="2280285" y="1131443"/>
                  </a:lnTo>
                  <a:lnTo>
                    <a:pt x="2330414" y="1124704"/>
                  </a:lnTo>
                  <a:lnTo>
                    <a:pt x="2375464" y="1105690"/>
                  </a:lnTo>
                  <a:lnTo>
                    <a:pt x="2413635" y="1076198"/>
                  </a:lnTo>
                  <a:lnTo>
                    <a:pt x="2443127" y="1038027"/>
                  </a:lnTo>
                  <a:lnTo>
                    <a:pt x="2462141" y="992977"/>
                  </a:lnTo>
                  <a:lnTo>
                    <a:pt x="2468879" y="942848"/>
                  </a:lnTo>
                  <a:lnTo>
                    <a:pt x="2468879" y="188595"/>
                  </a:lnTo>
                  <a:lnTo>
                    <a:pt x="2462141" y="138465"/>
                  </a:lnTo>
                  <a:lnTo>
                    <a:pt x="2443127" y="93415"/>
                  </a:lnTo>
                  <a:lnTo>
                    <a:pt x="2413634" y="55245"/>
                  </a:lnTo>
                  <a:lnTo>
                    <a:pt x="2375464" y="25752"/>
                  </a:lnTo>
                  <a:lnTo>
                    <a:pt x="2330414" y="6738"/>
                  </a:lnTo>
                  <a:lnTo>
                    <a:pt x="2280285" y="0"/>
                  </a:lnTo>
                  <a:close/>
                </a:path>
              </a:pathLst>
            </a:custGeom>
            <a:solidFill>
              <a:srgbClr val="B1C1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380359" y="2983102"/>
              <a:ext cx="2468880" cy="1131570"/>
            </a:xfrm>
            <a:custGeom>
              <a:avLst/>
              <a:gdLst/>
              <a:ahLst/>
              <a:cxnLst/>
              <a:rect l="l" t="t" r="r" b="b"/>
              <a:pathLst>
                <a:path w="2468879" h="1131570">
                  <a:moveTo>
                    <a:pt x="0" y="188595"/>
                  </a:moveTo>
                  <a:lnTo>
                    <a:pt x="6738" y="138465"/>
                  </a:lnTo>
                  <a:lnTo>
                    <a:pt x="25752" y="93415"/>
                  </a:lnTo>
                  <a:lnTo>
                    <a:pt x="55244" y="55245"/>
                  </a:lnTo>
                  <a:lnTo>
                    <a:pt x="93415" y="25752"/>
                  </a:lnTo>
                  <a:lnTo>
                    <a:pt x="138465" y="6738"/>
                  </a:lnTo>
                  <a:lnTo>
                    <a:pt x="188594" y="0"/>
                  </a:lnTo>
                  <a:lnTo>
                    <a:pt x="2280285" y="0"/>
                  </a:lnTo>
                  <a:lnTo>
                    <a:pt x="2330414" y="6738"/>
                  </a:lnTo>
                  <a:lnTo>
                    <a:pt x="2375464" y="25752"/>
                  </a:lnTo>
                  <a:lnTo>
                    <a:pt x="2413634" y="55245"/>
                  </a:lnTo>
                  <a:lnTo>
                    <a:pt x="2443127" y="93415"/>
                  </a:lnTo>
                  <a:lnTo>
                    <a:pt x="2462141" y="138465"/>
                  </a:lnTo>
                  <a:lnTo>
                    <a:pt x="2468879" y="188595"/>
                  </a:lnTo>
                  <a:lnTo>
                    <a:pt x="2468879" y="942848"/>
                  </a:lnTo>
                  <a:lnTo>
                    <a:pt x="2462141" y="992977"/>
                  </a:lnTo>
                  <a:lnTo>
                    <a:pt x="2443127" y="1038027"/>
                  </a:lnTo>
                  <a:lnTo>
                    <a:pt x="2413635" y="1076198"/>
                  </a:lnTo>
                  <a:lnTo>
                    <a:pt x="2375464" y="1105690"/>
                  </a:lnTo>
                  <a:lnTo>
                    <a:pt x="2330414" y="1124704"/>
                  </a:lnTo>
                  <a:lnTo>
                    <a:pt x="2280285" y="1131443"/>
                  </a:lnTo>
                  <a:lnTo>
                    <a:pt x="188594" y="1131443"/>
                  </a:lnTo>
                  <a:lnTo>
                    <a:pt x="138465" y="1124704"/>
                  </a:lnTo>
                  <a:lnTo>
                    <a:pt x="93415" y="1105690"/>
                  </a:lnTo>
                  <a:lnTo>
                    <a:pt x="55245" y="1076198"/>
                  </a:lnTo>
                  <a:lnTo>
                    <a:pt x="25752" y="1038027"/>
                  </a:lnTo>
                  <a:lnTo>
                    <a:pt x="6738" y="992977"/>
                  </a:lnTo>
                  <a:lnTo>
                    <a:pt x="0" y="942848"/>
                  </a:lnTo>
                  <a:lnTo>
                    <a:pt x="0" y="188595"/>
                  </a:lnTo>
                  <a:close/>
                </a:path>
              </a:pathLst>
            </a:custGeom>
            <a:ln w="253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121658" y="3134106"/>
            <a:ext cx="989965" cy="6965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dirty="0">
                <a:latin typeface="Calibri"/>
                <a:cs typeface="Calibri"/>
              </a:rPr>
              <a:t>ВПР</a:t>
            </a:r>
            <a:endParaRPr sz="4400">
              <a:latin typeface="Calibri"/>
              <a:cs typeface="Calibri"/>
            </a:endParaRPr>
          </a:p>
        </p:txBody>
      </p:sp>
      <p:pic>
        <p:nvPicPr>
          <p:cNvPr id="22" name="object 2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42998" y="285661"/>
            <a:ext cx="5898007" cy="872451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4500" y="141731"/>
            <a:ext cx="8255000" cy="1211580"/>
            <a:chOff x="444500" y="141731"/>
            <a:chExt cx="8255000" cy="1211580"/>
          </a:xfrm>
        </p:grpSpPr>
        <p:sp>
          <p:nvSpPr>
            <p:cNvPr id="3" name="object 3"/>
            <p:cNvSpPr/>
            <p:nvPr/>
          </p:nvSpPr>
          <p:spPr>
            <a:xfrm>
              <a:off x="457200" y="274650"/>
              <a:ext cx="8229600" cy="1011555"/>
            </a:xfrm>
            <a:custGeom>
              <a:avLst/>
              <a:gdLst/>
              <a:ahLst/>
              <a:cxnLst/>
              <a:rect l="l" t="t" r="r" b="b"/>
              <a:pathLst>
                <a:path w="8229600" h="1011555">
                  <a:moveTo>
                    <a:pt x="8229600" y="0"/>
                  </a:moveTo>
                  <a:lnTo>
                    <a:pt x="0" y="0"/>
                  </a:lnTo>
                  <a:lnTo>
                    <a:pt x="0" y="1011224"/>
                  </a:lnTo>
                  <a:lnTo>
                    <a:pt x="8229600" y="1011224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57200" y="274650"/>
              <a:ext cx="8229600" cy="1011555"/>
            </a:xfrm>
            <a:custGeom>
              <a:avLst/>
              <a:gdLst/>
              <a:ahLst/>
              <a:cxnLst/>
              <a:rect l="l" t="t" r="r" b="b"/>
              <a:pathLst>
                <a:path w="8229600" h="1011555">
                  <a:moveTo>
                    <a:pt x="0" y="1011224"/>
                  </a:moveTo>
                  <a:lnTo>
                    <a:pt x="8229600" y="1011224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1011224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94360" y="141731"/>
              <a:ext cx="8037576" cy="1211580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217030" y="1794598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7" y="1070902"/>
                </a:lnTo>
                <a:lnTo>
                  <a:pt x="2677287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9730" y="1807298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b="1" i="1" spc="-5" dirty="0">
                <a:latin typeface="Calibri"/>
                <a:cs typeface="Calibri"/>
              </a:rPr>
              <a:t>Найти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7030" y="2865507"/>
            <a:ext cx="2677795" cy="294449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marL="188595" marR="330835" indent="-114300">
              <a:lnSpc>
                <a:spcPts val="1540"/>
              </a:lnSpc>
              <a:spcBef>
                <a:spcPts val="525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spc="-5" dirty="0">
                <a:latin typeface="Calibri"/>
                <a:cs typeface="Calibri"/>
              </a:rPr>
              <a:t>ответы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на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предложенные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вопросы</a:t>
            </a:r>
            <a:endParaRPr sz="1400">
              <a:latin typeface="Calibri"/>
              <a:cs typeface="Calibri"/>
            </a:endParaRPr>
          </a:p>
          <a:p>
            <a:pPr marL="188595" indent="-114935">
              <a:lnSpc>
                <a:spcPct val="100000"/>
              </a:lnSpc>
              <a:spcBef>
                <a:spcPts val="90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соответствия</a:t>
            </a:r>
            <a:endParaRPr sz="1400">
              <a:latin typeface="Calibri"/>
              <a:cs typeface="Calibri"/>
            </a:endParaRPr>
          </a:p>
          <a:p>
            <a:pPr marL="188595" marR="546735" indent="-114300">
              <a:lnSpc>
                <a:spcPts val="1540"/>
              </a:lnSpc>
              <a:spcBef>
                <a:spcPts val="275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spc="-5" dirty="0">
                <a:latin typeface="Calibri"/>
                <a:cs typeface="Calibri"/>
              </a:rPr>
              <a:t>подходящий</a:t>
            </a:r>
            <a:r>
              <a:rPr sz="1400" b="1" i="1" spc="-6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заголовок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к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каждому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из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абзацев</a:t>
            </a:r>
            <a:endParaRPr sz="1400">
              <a:latin typeface="Calibri"/>
              <a:cs typeface="Calibri"/>
            </a:endParaRPr>
          </a:p>
          <a:p>
            <a:pPr marL="188595" marR="124460" indent="-114300">
              <a:lnSpc>
                <a:spcPct val="91500"/>
              </a:lnSpc>
              <a:spcBef>
                <a:spcPts val="229"/>
              </a:spcBef>
              <a:buFont typeface="Calibri"/>
              <a:buChar char="•"/>
              <a:tabLst>
                <a:tab pos="227329" algn="l"/>
              </a:tabLst>
            </a:pPr>
            <a:r>
              <a:rPr dirty="0"/>
              <a:t>	</a:t>
            </a:r>
            <a:r>
              <a:rPr sz="1400" b="1" i="1" dirty="0">
                <a:latin typeface="Calibri"/>
                <a:cs typeface="Calibri"/>
              </a:rPr>
              <a:t>описание </a:t>
            </a:r>
            <a:r>
              <a:rPr sz="1400" b="1" i="1" spc="-5" dirty="0">
                <a:latin typeface="Calibri"/>
                <a:cs typeface="Calibri"/>
              </a:rPr>
              <a:t>внешности, места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события,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иллюстрации,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отношения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кого-либо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к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чему-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либо</a:t>
            </a:r>
            <a:endParaRPr sz="1400">
              <a:latin typeface="Calibri"/>
              <a:cs typeface="Calibri"/>
            </a:endParaRPr>
          </a:p>
          <a:p>
            <a:pPr marL="188595" indent="-114935">
              <a:lnSpc>
                <a:spcPct val="100000"/>
              </a:lnSpc>
              <a:spcBef>
                <a:spcPts val="120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отрывок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пересказать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его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9107" y="1794598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7" y="1070902"/>
                </a:lnTo>
                <a:lnTo>
                  <a:pt x="2677287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281807" y="1807298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/>
              <a:cs typeface="Times New Roman"/>
            </a:endParaRPr>
          </a:p>
          <a:p>
            <a:pPr marL="323215" marR="315595" indent="-1905">
              <a:lnSpc>
                <a:spcPct val="127099"/>
              </a:lnSpc>
              <a:spcBef>
                <a:spcPts val="5"/>
              </a:spcBef>
            </a:pPr>
            <a:r>
              <a:rPr sz="1400" b="1" i="1" spc="-5" dirty="0">
                <a:latin typeface="Calibri"/>
                <a:cs typeface="Calibri"/>
              </a:rPr>
              <a:t>Подтвердить/выявить/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Выполнить</a:t>
            </a:r>
            <a:r>
              <a:rPr sz="1400" b="1" i="1" spc="-7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/восполнить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69107" y="2865507"/>
            <a:ext cx="2677795" cy="294449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marL="189230" marR="147320" indent="-114300">
              <a:lnSpc>
                <a:spcPts val="1540"/>
              </a:lnSpc>
              <a:spcBef>
                <a:spcPts val="52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dirty="0">
                <a:latin typeface="Calibri"/>
                <a:cs typeface="Calibri"/>
              </a:rPr>
              <a:t>правильность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ложность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утверждений,</a:t>
            </a:r>
            <a:endParaRPr sz="1400">
              <a:latin typeface="Calibri"/>
              <a:cs typeface="Calibri"/>
            </a:endParaRPr>
          </a:p>
          <a:p>
            <a:pPr marL="189230" indent="-114935">
              <a:lnSpc>
                <a:spcPct val="100000"/>
              </a:lnSpc>
              <a:spcBef>
                <a:spcPts val="90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dirty="0">
                <a:latin typeface="Calibri"/>
                <a:cs typeface="Calibri"/>
              </a:rPr>
              <a:t>то,</a:t>
            </a:r>
            <a:r>
              <a:rPr sz="1400" b="1" i="1" spc="27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тексте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не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упомянуто</a:t>
            </a:r>
            <a:endParaRPr sz="1400">
              <a:latin typeface="Calibri"/>
              <a:cs typeface="Calibri"/>
            </a:endParaRPr>
          </a:p>
          <a:p>
            <a:pPr marL="189230" marR="220345" indent="-114300">
              <a:lnSpc>
                <a:spcPts val="1540"/>
              </a:lnSpc>
              <a:spcBef>
                <a:spcPts val="27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dirty="0">
                <a:latin typeface="Calibri"/>
                <a:cs typeface="Calibri"/>
              </a:rPr>
              <a:t>задание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на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множественный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выбор</a:t>
            </a:r>
            <a:endParaRPr sz="1400">
              <a:latin typeface="Calibri"/>
              <a:cs typeface="Calibri"/>
            </a:endParaRPr>
          </a:p>
          <a:p>
            <a:pPr marL="189230" indent="-114935">
              <a:lnSpc>
                <a:spcPct val="100000"/>
              </a:lnSpc>
              <a:spcBef>
                <a:spcPts val="8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spc="-5" dirty="0">
                <a:latin typeface="Calibri"/>
                <a:cs typeface="Calibri"/>
              </a:rPr>
              <a:t>недостающую</a:t>
            </a:r>
            <a:r>
              <a:rPr sz="1400" b="1" i="1" spc="-7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информацию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321171" y="1794598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6" y="1070902"/>
                </a:lnTo>
                <a:lnTo>
                  <a:pt x="2677286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333871" y="1807298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/>
              <a:cs typeface="Times New Roman"/>
            </a:endParaRPr>
          </a:p>
          <a:p>
            <a:pPr marL="560070" marR="551815" indent="22860">
              <a:lnSpc>
                <a:spcPct val="127099"/>
              </a:lnSpc>
              <a:spcBef>
                <a:spcPts val="5"/>
              </a:spcBef>
            </a:pPr>
            <a:r>
              <a:rPr sz="1400" b="1" i="1" spc="-5" dirty="0">
                <a:latin typeface="Calibri"/>
                <a:cs typeface="Calibri"/>
              </a:rPr>
              <a:t>Сформулировать/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прочитать/найти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21171" y="2865507"/>
            <a:ext cx="2677795" cy="294449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89865" indent="-114935">
              <a:lnSpc>
                <a:spcPts val="1610"/>
              </a:lnSpc>
              <a:spcBef>
                <a:spcPts val="35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spc="-10" dirty="0">
                <a:latin typeface="Calibri"/>
                <a:cs typeface="Calibri"/>
              </a:rPr>
              <a:t>как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будут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развиваться</a:t>
            </a:r>
            <a:endParaRPr sz="1400">
              <a:latin typeface="Calibri"/>
              <a:cs typeface="Calibri"/>
            </a:endParaRPr>
          </a:p>
          <a:p>
            <a:pPr marL="189865" marR="342900">
              <a:lnSpc>
                <a:spcPts val="1540"/>
              </a:lnSpc>
              <a:spcBef>
                <a:spcPts val="100"/>
              </a:spcBef>
            </a:pPr>
            <a:r>
              <a:rPr sz="1400" b="1" i="1" dirty="0">
                <a:latin typeface="Calibri"/>
                <a:cs typeface="Calibri"/>
              </a:rPr>
              <a:t>события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во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второй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главе/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следующей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части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  <a:p>
            <a:pPr marL="189865" indent="-114935">
              <a:lnSpc>
                <a:spcPct val="100000"/>
              </a:lnSpc>
              <a:spcBef>
                <a:spcPts val="8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отрывок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пересказать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его</a:t>
            </a:r>
            <a:endParaRPr sz="1400">
              <a:latin typeface="Calibri"/>
              <a:cs typeface="Calibri"/>
            </a:endParaRPr>
          </a:p>
          <a:p>
            <a:pPr marL="189865" marR="431800" indent="-114300">
              <a:lnSpc>
                <a:spcPts val="1540"/>
              </a:lnSpc>
              <a:spcBef>
                <a:spcPts val="27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предложения,</a:t>
            </a:r>
            <a:r>
              <a:rPr sz="1400" b="1" i="1" spc="-8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вопросы</a:t>
            </a:r>
            <a:r>
              <a:rPr sz="1400" b="1" i="1" spc="-7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по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тексту</a:t>
            </a:r>
            <a:endParaRPr sz="1400">
              <a:latin typeface="Calibri"/>
              <a:cs typeface="Calibri"/>
            </a:endParaRPr>
          </a:p>
          <a:p>
            <a:pPr marL="189865" marR="341630" indent="-114300">
              <a:lnSpc>
                <a:spcPts val="1540"/>
              </a:lnSpc>
              <a:spcBef>
                <a:spcPts val="260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значение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слова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слов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по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15" dirty="0">
                <a:latin typeface="Calibri"/>
                <a:cs typeface="Calibri"/>
              </a:rPr>
              <a:t>контексту,</a:t>
            </a:r>
            <a:r>
              <a:rPr sz="1400" b="1" i="1" spc="285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какой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из</a:t>
            </a:r>
            <a:endParaRPr sz="1400">
              <a:latin typeface="Calibri"/>
              <a:cs typeface="Calibri"/>
            </a:endParaRPr>
          </a:p>
          <a:p>
            <a:pPr marL="189865">
              <a:lnSpc>
                <a:spcPts val="1430"/>
              </a:lnSpc>
            </a:pPr>
            <a:r>
              <a:rPr sz="1400" b="1" i="1" spc="-5" dirty="0">
                <a:latin typeface="Calibri"/>
                <a:cs typeface="Calibri"/>
              </a:rPr>
              <a:t>предложенных</a:t>
            </a:r>
            <a:r>
              <a:rPr sz="1400" b="1" i="1" spc="-6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переводов</a:t>
            </a:r>
            <a:endParaRPr sz="1400">
              <a:latin typeface="Calibri"/>
              <a:cs typeface="Calibri"/>
            </a:endParaRPr>
          </a:p>
          <a:p>
            <a:pPr marL="189865" marR="405765">
              <a:lnSpc>
                <a:spcPct val="91800"/>
              </a:lnSpc>
              <a:spcBef>
                <a:spcPts val="65"/>
              </a:spcBef>
            </a:pPr>
            <a:r>
              <a:rPr sz="1400" b="1" i="1" dirty="0">
                <a:latin typeface="Calibri"/>
                <a:cs typeface="Calibri"/>
              </a:rPr>
              <a:t>слова </a:t>
            </a:r>
            <a:r>
              <a:rPr sz="1400" b="1" i="1" spc="-5" dirty="0">
                <a:latin typeface="Calibri"/>
                <a:cs typeface="Calibri"/>
              </a:rPr>
              <a:t>наиболее </a:t>
            </a:r>
            <a:r>
              <a:rPr sz="1400" b="1" i="1" dirty="0">
                <a:latin typeface="Calibri"/>
                <a:cs typeface="Calibri"/>
              </a:rPr>
              <a:t>точно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отражает</a:t>
            </a:r>
            <a:r>
              <a:rPr sz="1400" b="1" i="1" spc="-7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его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значение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данном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контексте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15899" y="0"/>
            <a:ext cx="8255000" cy="1115695"/>
            <a:chOff x="415899" y="0"/>
            <a:chExt cx="8255000" cy="1115695"/>
          </a:xfrm>
        </p:grpSpPr>
        <p:sp>
          <p:nvSpPr>
            <p:cNvPr id="3" name="object 3"/>
            <p:cNvSpPr/>
            <p:nvPr/>
          </p:nvSpPr>
          <p:spPr>
            <a:xfrm>
              <a:off x="428599" y="142887"/>
              <a:ext cx="8229600" cy="796925"/>
            </a:xfrm>
            <a:custGeom>
              <a:avLst/>
              <a:gdLst/>
              <a:ahLst/>
              <a:cxnLst/>
              <a:rect l="l" t="t" r="r" b="b"/>
              <a:pathLst>
                <a:path w="8229600" h="796925">
                  <a:moveTo>
                    <a:pt x="8229600" y="0"/>
                  </a:moveTo>
                  <a:lnTo>
                    <a:pt x="0" y="0"/>
                  </a:lnTo>
                  <a:lnTo>
                    <a:pt x="0" y="796912"/>
                  </a:lnTo>
                  <a:lnTo>
                    <a:pt x="8229600" y="79691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28599" y="142887"/>
              <a:ext cx="8229600" cy="796925"/>
            </a:xfrm>
            <a:custGeom>
              <a:avLst/>
              <a:gdLst/>
              <a:ahLst/>
              <a:cxnLst/>
              <a:rect l="l" t="t" r="r" b="b"/>
              <a:pathLst>
                <a:path w="8229600" h="796925">
                  <a:moveTo>
                    <a:pt x="0" y="796912"/>
                  </a:moveTo>
                  <a:lnTo>
                    <a:pt x="8229600" y="796912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7969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2144" y="0"/>
              <a:ext cx="6876288" cy="1115567"/>
            </a:xfrm>
            <a:prstGeom prst="rect">
              <a:avLst/>
            </a:prstGeom>
          </p:spPr>
        </p:pic>
      </p:grpSp>
      <p:sp>
        <p:nvSpPr>
          <p:cNvPr id="6" name="object 6"/>
          <p:cNvSpPr/>
          <p:nvPr/>
        </p:nvSpPr>
        <p:spPr>
          <a:xfrm>
            <a:off x="217030" y="1778850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7" y="1070902"/>
                </a:lnTo>
                <a:lnTo>
                  <a:pt x="2677287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29730" y="1791550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400" b="1" i="1" dirty="0">
                <a:latin typeface="Calibri"/>
                <a:cs typeface="Calibri"/>
              </a:rPr>
              <a:t>Выявить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17030" y="2849771"/>
            <a:ext cx="2677795" cy="330136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marL="188595" marR="615315" indent="-114300">
              <a:lnSpc>
                <a:spcPts val="1540"/>
              </a:lnSpc>
              <a:spcBef>
                <a:spcPts val="525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новое</a:t>
            </a:r>
            <a:r>
              <a:rPr sz="1400" b="1" i="1" spc="-5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из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прочитанного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  <a:p>
            <a:pPr marL="188595" indent="-114935">
              <a:lnSpc>
                <a:spcPct val="100000"/>
              </a:lnSpc>
              <a:spcBef>
                <a:spcPts val="85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соответствия</a:t>
            </a:r>
            <a:endParaRPr sz="1400">
              <a:latin typeface="Calibri"/>
              <a:cs typeface="Calibri"/>
            </a:endParaRPr>
          </a:p>
          <a:p>
            <a:pPr marL="188595" marR="124460" indent="-114300">
              <a:lnSpc>
                <a:spcPct val="91700"/>
              </a:lnSpc>
              <a:spcBef>
                <a:spcPts val="250"/>
              </a:spcBef>
              <a:buFont typeface="Calibri"/>
              <a:buChar char="•"/>
              <a:tabLst>
                <a:tab pos="189230" algn="l"/>
              </a:tabLst>
            </a:pPr>
            <a:r>
              <a:rPr sz="1400" b="1" i="1" dirty="0">
                <a:latin typeface="Calibri"/>
                <a:cs typeface="Calibri"/>
              </a:rPr>
              <a:t>описание </a:t>
            </a:r>
            <a:r>
              <a:rPr sz="1400" b="1" i="1" spc="-5" dirty="0">
                <a:latin typeface="Calibri"/>
                <a:cs typeface="Calibri"/>
              </a:rPr>
              <a:t>внешности, места </a:t>
            </a:r>
            <a:r>
              <a:rPr sz="1400" b="1" i="1" dirty="0">
                <a:latin typeface="Calibri"/>
                <a:cs typeface="Calibri"/>
              </a:rPr>
              <a:t> события,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иллюстрации,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отношения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кого-либо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к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чему-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либо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3269107" y="1778850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7" y="1070902"/>
                </a:lnTo>
                <a:lnTo>
                  <a:pt x="2677287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281807" y="1791550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11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400" b="1" i="1" dirty="0">
                <a:latin typeface="Calibri"/>
                <a:cs typeface="Calibri"/>
              </a:rPr>
              <a:t>Подтвердить/</a:t>
            </a:r>
            <a:endParaRPr sz="1400">
              <a:latin typeface="Calibri"/>
              <a:cs typeface="Calibri"/>
            </a:endParaRPr>
          </a:p>
          <a:p>
            <a:pPr marL="297180" marR="289560" algn="ctr">
              <a:lnSpc>
                <a:spcPts val="1540"/>
              </a:lnSpc>
              <a:spcBef>
                <a:spcPts val="620"/>
              </a:spcBef>
            </a:pPr>
            <a:r>
              <a:rPr sz="1400" b="1" i="1" spc="-5" dirty="0">
                <a:latin typeface="Calibri"/>
                <a:cs typeface="Calibri"/>
              </a:rPr>
              <a:t>опровергнуть/доказать/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охарактеризовать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269107" y="2849771"/>
            <a:ext cx="2677795" cy="330136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66675" rIns="0" bIns="0" rtlCol="0">
            <a:spAutoFit/>
          </a:bodyPr>
          <a:lstStyle/>
          <a:p>
            <a:pPr marL="189230" marR="147320" indent="-114300">
              <a:lnSpc>
                <a:spcPts val="1540"/>
              </a:lnSpc>
              <a:spcBef>
                <a:spcPts val="52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dirty="0">
                <a:latin typeface="Calibri"/>
                <a:cs typeface="Calibri"/>
              </a:rPr>
              <a:t>правильность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ложность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утверждений,</a:t>
            </a:r>
            <a:endParaRPr sz="1400">
              <a:latin typeface="Calibri"/>
              <a:cs typeface="Calibri"/>
            </a:endParaRPr>
          </a:p>
          <a:p>
            <a:pPr marL="189230" indent="-114935">
              <a:lnSpc>
                <a:spcPts val="1610"/>
              </a:lnSpc>
              <a:spcBef>
                <a:spcPts val="8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spc="-5" dirty="0">
                <a:latin typeface="Calibri"/>
                <a:cs typeface="Calibri"/>
              </a:rPr>
              <a:t>внешность,</a:t>
            </a:r>
            <a:r>
              <a:rPr sz="1400" b="1" i="1" spc="-5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место</a:t>
            </a:r>
            <a:endParaRPr sz="1400">
              <a:latin typeface="Calibri"/>
              <a:cs typeface="Calibri"/>
            </a:endParaRPr>
          </a:p>
          <a:p>
            <a:pPr marL="189230" marR="125095">
              <a:lnSpc>
                <a:spcPts val="1540"/>
              </a:lnSpc>
              <a:spcBef>
                <a:spcPts val="100"/>
              </a:spcBef>
            </a:pPr>
            <a:r>
              <a:rPr sz="1400" b="1" i="1" dirty="0">
                <a:latin typeface="Calibri"/>
                <a:cs typeface="Calibri"/>
              </a:rPr>
              <a:t>события,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иллюстрацию,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отношение</a:t>
            </a:r>
            <a:r>
              <a:rPr sz="1400" b="1" i="1" spc="-5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кого-либо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к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чему-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либо</a:t>
            </a:r>
            <a:endParaRPr sz="1400">
              <a:latin typeface="Calibri"/>
              <a:cs typeface="Calibri"/>
            </a:endParaRPr>
          </a:p>
          <a:p>
            <a:pPr marL="189230" indent="-114935">
              <a:lnSpc>
                <a:spcPts val="1610"/>
              </a:lnSpc>
              <a:spcBef>
                <a:spcPts val="85"/>
              </a:spcBef>
              <a:buFont typeface="Calibri"/>
              <a:buChar char="•"/>
              <a:tabLst>
                <a:tab pos="189865" algn="l"/>
              </a:tabLst>
            </a:pPr>
            <a:r>
              <a:rPr sz="1400" b="1" i="1" spc="-10" dirty="0">
                <a:latin typeface="Calibri"/>
                <a:cs typeface="Calibri"/>
              </a:rPr>
              <a:t>какое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из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высказываний</a:t>
            </a:r>
            <a:endParaRPr sz="1400">
              <a:latin typeface="Calibri"/>
              <a:cs typeface="Calibri"/>
            </a:endParaRPr>
          </a:p>
          <a:p>
            <a:pPr marL="189230" marR="363855">
              <a:lnSpc>
                <a:spcPts val="1540"/>
              </a:lnSpc>
              <a:spcBef>
                <a:spcPts val="95"/>
              </a:spcBef>
            </a:pPr>
            <a:r>
              <a:rPr sz="1400" b="1" i="1" spc="-5" dirty="0">
                <a:latin typeface="Calibri"/>
                <a:cs typeface="Calibri"/>
              </a:rPr>
              <a:t>наиболее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точно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передает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основную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мысль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321171" y="1778850"/>
            <a:ext cx="2677795" cy="1071245"/>
          </a:xfrm>
          <a:custGeom>
            <a:avLst/>
            <a:gdLst/>
            <a:ahLst/>
            <a:cxnLst/>
            <a:rect l="l" t="t" r="r" b="b"/>
            <a:pathLst>
              <a:path w="2677795" h="1071245">
                <a:moveTo>
                  <a:pt x="0" y="1070902"/>
                </a:moveTo>
                <a:lnTo>
                  <a:pt x="2677286" y="1070902"/>
                </a:lnTo>
                <a:lnTo>
                  <a:pt x="2677286" y="0"/>
                </a:lnTo>
                <a:lnTo>
                  <a:pt x="0" y="0"/>
                </a:lnTo>
                <a:lnTo>
                  <a:pt x="0" y="1070902"/>
                </a:lnTo>
                <a:close/>
              </a:path>
            </a:pathLst>
          </a:custGeom>
          <a:ln w="25400">
            <a:solidFill>
              <a:srgbClr val="4674A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6333871" y="1791550"/>
            <a:ext cx="2652395" cy="1045844"/>
          </a:xfrm>
          <a:prstGeom prst="rect">
            <a:avLst/>
          </a:prstGeom>
          <a:solidFill>
            <a:srgbClr val="FFFFFF"/>
          </a:solidFill>
        </p:spPr>
        <p:txBody>
          <a:bodyPr vert="horz" wrap="square" lIns="0" tIns="66040" rIns="0" bIns="0" rtlCol="0">
            <a:spAutoFit/>
          </a:bodyPr>
          <a:lstStyle/>
          <a:p>
            <a:pPr marL="582930" marR="575945" algn="ctr">
              <a:lnSpc>
                <a:spcPct val="127200"/>
              </a:lnSpc>
              <a:spcBef>
                <a:spcPts val="520"/>
              </a:spcBef>
            </a:pPr>
            <a:r>
              <a:rPr sz="1400" b="1" i="1" dirty="0">
                <a:latin typeface="Calibri"/>
                <a:cs typeface="Calibri"/>
              </a:rPr>
              <a:t>Сф</a:t>
            </a:r>
            <a:r>
              <a:rPr sz="1400" b="1" i="1" spc="-5" dirty="0">
                <a:latin typeface="Calibri"/>
                <a:cs typeface="Calibri"/>
              </a:rPr>
              <a:t>о</a:t>
            </a:r>
            <a:r>
              <a:rPr sz="1400" b="1" i="1" spc="5" dirty="0">
                <a:latin typeface="Calibri"/>
                <a:cs typeface="Calibri"/>
              </a:rPr>
              <a:t>р</a:t>
            </a:r>
            <a:r>
              <a:rPr sz="1400" b="1" i="1" spc="-20" dirty="0">
                <a:latin typeface="Calibri"/>
                <a:cs typeface="Calibri"/>
              </a:rPr>
              <a:t>м</a:t>
            </a:r>
            <a:r>
              <a:rPr sz="1400" b="1" i="1" spc="-25" dirty="0">
                <a:latin typeface="Calibri"/>
                <a:cs typeface="Calibri"/>
              </a:rPr>
              <a:t>у</a:t>
            </a:r>
            <a:r>
              <a:rPr sz="1400" b="1" i="1" dirty="0">
                <a:latin typeface="Calibri"/>
                <a:cs typeface="Calibri"/>
              </a:rPr>
              <a:t>л</a:t>
            </a:r>
            <a:r>
              <a:rPr sz="1400" b="1" i="1" spc="-5" dirty="0">
                <a:latin typeface="Calibri"/>
                <a:cs typeface="Calibri"/>
              </a:rPr>
              <a:t>и</a:t>
            </a:r>
            <a:r>
              <a:rPr sz="1400" b="1" i="1" spc="5" dirty="0">
                <a:latin typeface="Calibri"/>
                <a:cs typeface="Calibri"/>
              </a:rPr>
              <a:t>р</a:t>
            </a:r>
            <a:r>
              <a:rPr sz="1400" b="1" i="1" spc="-10" dirty="0">
                <a:latin typeface="Calibri"/>
                <a:cs typeface="Calibri"/>
              </a:rPr>
              <a:t>о</a:t>
            </a:r>
            <a:r>
              <a:rPr sz="1400" b="1" i="1" dirty="0">
                <a:latin typeface="Calibri"/>
                <a:cs typeface="Calibri"/>
              </a:rPr>
              <a:t>ва</a:t>
            </a:r>
            <a:r>
              <a:rPr sz="1400" b="1" i="1" spc="-10" dirty="0">
                <a:latin typeface="Calibri"/>
                <a:cs typeface="Calibri"/>
              </a:rPr>
              <a:t>т</a:t>
            </a:r>
            <a:r>
              <a:rPr sz="1400" b="1" i="1" dirty="0">
                <a:latin typeface="Calibri"/>
                <a:cs typeface="Calibri"/>
              </a:rPr>
              <a:t>ь/  составить/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изложить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321171" y="2849771"/>
            <a:ext cx="2677795" cy="3301365"/>
          </a:xfrm>
          <a:prstGeom prst="rect">
            <a:avLst/>
          </a:prstGeom>
          <a:solidFill>
            <a:srgbClr val="FFFFFF">
              <a:alpha val="90194"/>
            </a:srgbClr>
          </a:solidFill>
          <a:ln w="25400">
            <a:solidFill>
              <a:srgbClr val="4F81BC"/>
            </a:solidFill>
          </a:ln>
        </p:spPr>
        <p:txBody>
          <a:bodyPr vert="horz" wrap="square" lIns="0" tIns="45085" rIns="0" bIns="0" rtlCol="0">
            <a:spAutoFit/>
          </a:bodyPr>
          <a:lstStyle/>
          <a:p>
            <a:pPr marL="189865" indent="-114935">
              <a:lnSpc>
                <a:spcPts val="1610"/>
              </a:lnSpc>
              <a:spcBef>
                <a:spcPts val="35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spc="-10" dirty="0">
                <a:latin typeface="Calibri"/>
                <a:cs typeface="Calibri"/>
              </a:rPr>
              <a:t>как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будут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развиваться</a:t>
            </a:r>
            <a:endParaRPr sz="1400">
              <a:latin typeface="Calibri"/>
              <a:cs typeface="Calibri"/>
            </a:endParaRPr>
          </a:p>
          <a:p>
            <a:pPr marL="189865" marR="342900">
              <a:lnSpc>
                <a:spcPts val="1540"/>
              </a:lnSpc>
              <a:spcBef>
                <a:spcPts val="95"/>
              </a:spcBef>
            </a:pPr>
            <a:r>
              <a:rPr sz="1400" b="1" i="1" dirty="0">
                <a:latin typeface="Calibri"/>
                <a:cs typeface="Calibri"/>
              </a:rPr>
              <a:t>события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во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второй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главе/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следующей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части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  <a:p>
            <a:pPr marL="189865" marR="335280" indent="-114300">
              <a:lnSpc>
                <a:spcPts val="1540"/>
              </a:lnSpc>
              <a:spcBef>
                <a:spcPts val="260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план </a:t>
            </a:r>
            <a:r>
              <a:rPr sz="1400" b="1" i="1" spc="-5" dirty="0">
                <a:latin typeface="Calibri"/>
                <a:cs typeface="Calibri"/>
              </a:rPr>
              <a:t>текста, </a:t>
            </a:r>
            <a:r>
              <a:rPr sz="1400" b="1" i="1" spc="-15" dirty="0">
                <a:latin typeface="Calibri"/>
                <a:cs typeface="Calibri"/>
              </a:rPr>
              <a:t>схему, </a:t>
            </a:r>
            <a:r>
              <a:rPr sz="1400" b="1" i="1" spc="-1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диаграмму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т.д.,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выделив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его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основные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мысли</a:t>
            </a:r>
            <a:endParaRPr sz="1400">
              <a:latin typeface="Calibri"/>
              <a:cs typeface="Calibri"/>
            </a:endParaRPr>
          </a:p>
          <a:p>
            <a:pPr marL="189865" marR="269875" indent="-114300">
              <a:lnSpc>
                <a:spcPts val="1540"/>
              </a:lnSpc>
              <a:spcBef>
                <a:spcPts val="250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содержание</a:t>
            </a:r>
            <a:r>
              <a:rPr sz="1400" b="1" i="1" spc="-8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r>
              <a:rPr sz="1400" b="1" i="1" spc="-4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(устно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 </a:t>
            </a:r>
            <a:r>
              <a:rPr sz="1400" b="1" i="1" spc="-5" dirty="0">
                <a:latin typeface="Calibri"/>
                <a:cs typeface="Calibri"/>
              </a:rPr>
              <a:t>письменно, </a:t>
            </a:r>
            <a:r>
              <a:rPr sz="1400" b="1" i="1" dirty="0">
                <a:latin typeface="Calibri"/>
                <a:cs typeface="Calibri"/>
              </a:rPr>
              <a:t>с опорой и </a:t>
            </a:r>
            <a:r>
              <a:rPr sz="1400" b="1" i="1" spc="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без)</a:t>
            </a:r>
            <a:endParaRPr sz="1400">
              <a:latin typeface="Calibri"/>
              <a:cs typeface="Calibri"/>
            </a:endParaRPr>
          </a:p>
          <a:p>
            <a:pPr marL="189865" indent="-114935">
              <a:lnSpc>
                <a:spcPts val="1614"/>
              </a:lnSpc>
              <a:spcBef>
                <a:spcPts val="7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spc="-5" dirty="0">
                <a:latin typeface="Calibri"/>
                <a:cs typeface="Calibri"/>
              </a:rPr>
              <a:t>текст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от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лица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главного</a:t>
            </a:r>
            <a:endParaRPr sz="1400">
              <a:latin typeface="Calibri"/>
              <a:cs typeface="Calibri"/>
            </a:endParaRPr>
          </a:p>
          <a:p>
            <a:pPr marL="189865" marR="200025">
              <a:lnSpc>
                <a:spcPts val="1540"/>
              </a:lnSpc>
              <a:spcBef>
                <a:spcPts val="105"/>
              </a:spcBef>
            </a:pPr>
            <a:r>
              <a:rPr sz="1400" b="1" i="1" dirty="0">
                <a:latin typeface="Calibri"/>
                <a:cs typeface="Calibri"/>
              </a:rPr>
              <a:t>героя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(устно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или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письменно, </a:t>
            </a:r>
            <a:r>
              <a:rPr sz="1400" b="1" i="1" spc="-30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опорой</a:t>
            </a:r>
            <a:r>
              <a:rPr sz="1400" b="1" i="1" spc="-2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и</a:t>
            </a:r>
            <a:r>
              <a:rPr sz="1400" b="1" i="1" spc="-1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без)</a:t>
            </a:r>
            <a:endParaRPr sz="1400">
              <a:latin typeface="Calibri"/>
              <a:cs typeface="Calibri"/>
            </a:endParaRPr>
          </a:p>
          <a:p>
            <a:pPr marL="189865" marR="461645" indent="-114300">
              <a:lnSpc>
                <a:spcPts val="1550"/>
              </a:lnSpc>
              <a:spcBef>
                <a:spcPts val="23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spc="-5" dirty="0">
                <a:latin typeface="Calibri"/>
                <a:cs typeface="Calibri"/>
              </a:rPr>
              <a:t>что</a:t>
            </a:r>
            <a:r>
              <a:rPr sz="1400" b="1" i="1" spc="-3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могло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бы</a:t>
            </a:r>
            <a:r>
              <a:rPr sz="1400" b="1" i="1" spc="-30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случиться, </a:t>
            </a:r>
            <a:r>
              <a:rPr sz="1400" b="1" i="1" spc="-305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если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бы</a:t>
            </a:r>
            <a:r>
              <a:rPr sz="1400" b="1" i="1" spc="-15" dirty="0">
                <a:latin typeface="Calibri"/>
                <a:cs typeface="Calibri"/>
              </a:rPr>
              <a:t> </a:t>
            </a:r>
            <a:r>
              <a:rPr sz="1400" b="1" i="1" dirty="0">
                <a:latin typeface="Calibri"/>
                <a:cs typeface="Calibri"/>
              </a:rPr>
              <a:t>…</a:t>
            </a:r>
            <a:endParaRPr sz="1400">
              <a:latin typeface="Calibri"/>
              <a:cs typeface="Calibri"/>
            </a:endParaRPr>
          </a:p>
          <a:p>
            <a:pPr marL="189865" indent="-114935">
              <a:lnSpc>
                <a:spcPct val="100000"/>
              </a:lnSpc>
              <a:spcBef>
                <a:spcPts val="75"/>
              </a:spcBef>
              <a:buFont typeface="Calibri"/>
              <a:buChar char="•"/>
              <a:tabLst>
                <a:tab pos="190500" algn="l"/>
              </a:tabLst>
            </a:pPr>
            <a:r>
              <a:rPr sz="1400" b="1" i="1" dirty="0">
                <a:latin typeface="Calibri"/>
                <a:cs typeface="Calibri"/>
              </a:rPr>
              <a:t>новый</a:t>
            </a:r>
            <a:r>
              <a:rPr sz="1400" b="1" i="1" spc="-45" dirty="0">
                <a:latin typeface="Calibri"/>
                <a:cs typeface="Calibri"/>
              </a:rPr>
              <a:t> </a:t>
            </a:r>
            <a:r>
              <a:rPr sz="1400" b="1" i="1" spc="-10" dirty="0">
                <a:latin typeface="Calibri"/>
                <a:cs typeface="Calibri"/>
              </a:rPr>
              <a:t>конец</a:t>
            </a:r>
            <a:r>
              <a:rPr sz="1400" b="1" i="1" spc="-20" dirty="0">
                <a:latin typeface="Calibri"/>
                <a:cs typeface="Calibri"/>
              </a:rPr>
              <a:t> </a:t>
            </a:r>
            <a:r>
              <a:rPr sz="1400" b="1" i="1" spc="-5" dirty="0">
                <a:latin typeface="Calibri"/>
                <a:cs typeface="Calibri"/>
              </a:rPr>
              <a:t>текста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73087" y="1344599"/>
            <a:ext cx="7693025" cy="4530725"/>
            <a:chOff x="773087" y="1344599"/>
            <a:chExt cx="7693025" cy="453072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85787" y="1357299"/>
              <a:ext cx="7667625" cy="450532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779437" y="1350949"/>
              <a:ext cx="7680325" cy="4518025"/>
            </a:xfrm>
            <a:custGeom>
              <a:avLst/>
              <a:gdLst/>
              <a:ahLst/>
              <a:cxnLst/>
              <a:rect l="l" t="t" r="r" b="b"/>
              <a:pathLst>
                <a:path w="7680325" h="4518025">
                  <a:moveTo>
                    <a:pt x="0" y="4518025"/>
                  </a:moveTo>
                  <a:lnTo>
                    <a:pt x="7680325" y="4518025"/>
                  </a:lnTo>
                  <a:lnTo>
                    <a:pt x="7680325" y="0"/>
                  </a:lnTo>
                  <a:lnTo>
                    <a:pt x="0" y="0"/>
                  </a:lnTo>
                  <a:lnTo>
                    <a:pt x="0" y="4518025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1201712" y="0"/>
            <a:ext cx="7498080" cy="1156970"/>
            <a:chOff x="1201712" y="0"/>
            <a:chExt cx="7498080" cy="1156970"/>
          </a:xfrm>
        </p:grpSpPr>
        <p:sp>
          <p:nvSpPr>
            <p:cNvPr id="6" name="object 6"/>
            <p:cNvSpPr/>
            <p:nvPr/>
          </p:nvSpPr>
          <p:spPr>
            <a:xfrm>
              <a:off x="1214412" y="142862"/>
              <a:ext cx="7472680" cy="1000760"/>
            </a:xfrm>
            <a:custGeom>
              <a:avLst/>
              <a:gdLst/>
              <a:ahLst/>
              <a:cxnLst/>
              <a:rect l="l" t="t" r="r" b="b"/>
              <a:pathLst>
                <a:path w="7472680" h="1000760">
                  <a:moveTo>
                    <a:pt x="7472426" y="0"/>
                  </a:moveTo>
                  <a:lnTo>
                    <a:pt x="0" y="0"/>
                  </a:lnTo>
                  <a:lnTo>
                    <a:pt x="0" y="1000137"/>
                  </a:lnTo>
                  <a:lnTo>
                    <a:pt x="7472426" y="1000137"/>
                  </a:lnTo>
                  <a:lnTo>
                    <a:pt x="747242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214412" y="142862"/>
              <a:ext cx="7472680" cy="1000760"/>
            </a:xfrm>
            <a:custGeom>
              <a:avLst/>
              <a:gdLst/>
              <a:ahLst/>
              <a:cxnLst/>
              <a:rect l="l" t="t" r="r" b="b"/>
              <a:pathLst>
                <a:path w="7472680" h="1000760">
                  <a:moveTo>
                    <a:pt x="0" y="1000137"/>
                  </a:moveTo>
                  <a:lnTo>
                    <a:pt x="7472426" y="1000137"/>
                  </a:lnTo>
                  <a:lnTo>
                    <a:pt x="7472426" y="0"/>
                  </a:lnTo>
                  <a:lnTo>
                    <a:pt x="0" y="0"/>
                  </a:lnTo>
                  <a:lnTo>
                    <a:pt x="0" y="10001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63624" y="0"/>
              <a:ext cx="6880859" cy="115671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33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067425" y="133299"/>
            <a:ext cx="3076575" cy="79565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12065" rIns="0" bIns="0" rtlCol="0">
            <a:spAutoFit/>
          </a:bodyPr>
          <a:lstStyle/>
          <a:p>
            <a:pPr marL="469265">
              <a:lnSpc>
                <a:spcPct val="100000"/>
              </a:lnSpc>
              <a:spcBef>
                <a:spcPts val="95"/>
              </a:spcBef>
            </a:pPr>
            <a:r>
              <a:rPr sz="2400" spc="-15" dirty="0">
                <a:solidFill>
                  <a:srgbClr val="FFFFFF"/>
                </a:solidFill>
                <a:latin typeface="Calibri"/>
                <a:cs typeface="Calibri"/>
              </a:rPr>
              <a:t>Грамматические</a:t>
            </a:r>
            <a:endParaRPr sz="2400">
              <a:latin typeface="Calibri"/>
              <a:cs typeface="Calibri"/>
            </a:endParaRPr>
          </a:p>
          <a:p>
            <a:pPr marL="1228090">
              <a:lnSpc>
                <a:spcPct val="100000"/>
              </a:lnSpc>
            </a:pPr>
            <a:r>
              <a:rPr sz="2400" dirty="0">
                <a:solidFill>
                  <a:srgbClr val="FFFFFF"/>
                </a:solidFill>
                <a:latin typeface="Calibri"/>
                <a:cs typeface="Calibri"/>
              </a:rPr>
              <a:t>навыки</a:t>
            </a:r>
            <a:endParaRPr sz="24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57149" y="900061"/>
            <a:ext cx="5314315" cy="5415280"/>
            <a:chOff x="257149" y="900061"/>
            <a:chExt cx="5314315" cy="54152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85724" y="928649"/>
              <a:ext cx="5257165" cy="535787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271437" y="914349"/>
              <a:ext cx="5285740" cy="5386705"/>
            </a:xfrm>
            <a:custGeom>
              <a:avLst/>
              <a:gdLst/>
              <a:ahLst/>
              <a:cxnLst/>
              <a:rect l="l" t="t" r="r" b="b"/>
              <a:pathLst>
                <a:path w="5285740" h="5386705">
                  <a:moveTo>
                    <a:pt x="0" y="5386451"/>
                  </a:moveTo>
                  <a:lnTo>
                    <a:pt x="5285740" y="5386451"/>
                  </a:lnTo>
                  <a:lnTo>
                    <a:pt x="5285740" y="0"/>
                  </a:lnTo>
                  <a:lnTo>
                    <a:pt x="0" y="0"/>
                  </a:lnTo>
                  <a:lnTo>
                    <a:pt x="0" y="5386451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6773926" y="1273175"/>
            <a:ext cx="1597025" cy="1976755"/>
            <a:chOff x="6773926" y="1273175"/>
            <a:chExt cx="1597025" cy="1976755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786626" y="1294892"/>
              <a:ext cx="1571625" cy="1942083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6780276" y="1279525"/>
              <a:ext cx="1584325" cy="1964055"/>
            </a:xfrm>
            <a:custGeom>
              <a:avLst/>
              <a:gdLst/>
              <a:ahLst/>
              <a:cxnLst/>
              <a:rect l="l" t="t" r="r" b="b"/>
              <a:pathLst>
                <a:path w="1584325" h="1964055">
                  <a:moveTo>
                    <a:pt x="0" y="1963801"/>
                  </a:moveTo>
                  <a:lnTo>
                    <a:pt x="1584325" y="1963801"/>
                  </a:lnTo>
                  <a:lnTo>
                    <a:pt x="1584325" y="0"/>
                  </a:lnTo>
                  <a:lnTo>
                    <a:pt x="0" y="0"/>
                  </a:lnTo>
                  <a:lnTo>
                    <a:pt x="0" y="1963801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6429375" y="3428962"/>
            <a:ext cx="2362200" cy="923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384810">
              <a:lnSpc>
                <a:spcPct val="100000"/>
              </a:lnSpc>
              <a:spcBef>
                <a:spcPts val="245"/>
              </a:spcBef>
            </a:pPr>
            <a:r>
              <a:rPr sz="1800" b="1" spc="-20" dirty="0">
                <a:latin typeface="Calibri"/>
                <a:cs typeface="Calibri"/>
              </a:rPr>
              <a:t>Коды </a:t>
            </a:r>
            <a:r>
              <a:rPr sz="1800" b="1" spc="-5" dirty="0">
                <a:latin typeface="Calibri"/>
                <a:cs typeface="Calibri"/>
              </a:rPr>
              <a:t>требований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представлены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40" dirty="0">
                <a:latin typeface="Calibri"/>
                <a:cs typeface="Calibri"/>
              </a:rPr>
              <a:t>к</a:t>
            </a:r>
            <a:r>
              <a:rPr sz="1800" b="1" spc="-45" dirty="0">
                <a:latin typeface="Calibri"/>
                <a:cs typeface="Calibri"/>
              </a:rPr>
              <a:t>о</a:t>
            </a:r>
            <a:r>
              <a:rPr sz="1800" b="1" spc="-5" dirty="0">
                <a:latin typeface="Calibri"/>
                <a:cs typeface="Calibri"/>
              </a:rPr>
              <a:t>дифи</a:t>
            </a:r>
            <a:r>
              <a:rPr sz="1800" b="1" spc="-25" dirty="0">
                <a:latin typeface="Calibri"/>
                <a:cs typeface="Calibri"/>
              </a:rPr>
              <a:t>к</a:t>
            </a:r>
            <a:r>
              <a:rPr sz="1800" b="1" dirty="0">
                <a:latin typeface="Calibri"/>
                <a:cs typeface="Calibri"/>
              </a:rPr>
              <a:t>а</a:t>
            </a:r>
            <a:r>
              <a:rPr sz="1800" b="1" spc="-20" dirty="0">
                <a:latin typeface="Calibri"/>
                <a:cs typeface="Calibri"/>
              </a:rPr>
              <a:t>т</a:t>
            </a:r>
            <a:r>
              <a:rPr sz="1800" b="1" dirty="0">
                <a:latin typeface="Calibri"/>
                <a:cs typeface="Calibri"/>
              </a:rPr>
              <a:t>о</a:t>
            </a:r>
            <a:r>
              <a:rPr sz="1800" b="1" spc="5" dirty="0">
                <a:latin typeface="Calibri"/>
                <a:cs typeface="Calibri"/>
              </a:rPr>
              <a:t>р</a:t>
            </a:r>
            <a:r>
              <a:rPr sz="1800" b="1" dirty="0">
                <a:latin typeface="Calibri"/>
                <a:cs typeface="Calibri"/>
              </a:rPr>
              <a:t>е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10" dirty="0">
                <a:latin typeface="Calibri"/>
                <a:cs typeface="Calibri"/>
              </a:rPr>
              <a:t>П</a:t>
            </a:r>
            <a:r>
              <a:rPr sz="1800" b="1" dirty="0">
                <a:latin typeface="Calibri"/>
                <a:cs typeface="Calibri"/>
              </a:rPr>
              <a:t>Р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643626" y="4857737"/>
            <a:ext cx="3400425" cy="369570"/>
          </a:xfrm>
          <a:prstGeom prst="rect">
            <a:avLst/>
          </a:prstGeom>
          <a:solidFill>
            <a:srgbClr val="DCE6F1"/>
          </a:solidFill>
          <a:ln w="12700">
            <a:solidFill>
              <a:srgbClr val="94B3D6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45"/>
              </a:spcBef>
            </a:pPr>
            <a:r>
              <a:rPr sz="1800" b="1" spc="-10" dirty="0">
                <a:latin typeface="Calibri"/>
                <a:cs typeface="Calibri"/>
              </a:rPr>
              <a:t>Уровень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сложности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-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базовый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58923" y="4572"/>
            <a:ext cx="6683375" cy="1211580"/>
            <a:chOff x="2058923" y="4572"/>
            <a:chExt cx="6683375" cy="1211580"/>
          </a:xfrm>
        </p:grpSpPr>
        <p:sp>
          <p:nvSpPr>
            <p:cNvPr id="3" name="object 3"/>
            <p:cNvSpPr/>
            <p:nvPr/>
          </p:nvSpPr>
          <p:spPr>
            <a:xfrm>
              <a:off x="2071623" y="142887"/>
              <a:ext cx="6657975" cy="1000125"/>
            </a:xfrm>
            <a:custGeom>
              <a:avLst/>
              <a:gdLst/>
              <a:ahLst/>
              <a:cxnLst/>
              <a:rect l="l" t="t" r="r" b="b"/>
              <a:pathLst>
                <a:path w="6657975" h="1000125">
                  <a:moveTo>
                    <a:pt x="6657975" y="0"/>
                  </a:moveTo>
                  <a:lnTo>
                    <a:pt x="0" y="0"/>
                  </a:lnTo>
                  <a:lnTo>
                    <a:pt x="0" y="1000112"/>
                  </a:lnTo>
                  <a:lnTo>
                    <a:pt x="6657975" y="1000112"/>
                  </a:lnTo>
                  <a:lnTo>
                    <a:pt x="66579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71623" y="142887"/>
              <a:ext cx="6657975" cy="1000125"/>
            </a:xfrm>
            <a:custGeom>
              <a:avLst/>
              <a:gdLst/>
              <a:ahLst/>
              <a:cxnLst/>
              <a:rect l="l" t="t" r="r" b="b"/>
              <a:pathLst>
                <a:path w="6657975" h="1000125">
                  <a:moveTo>
                    <a:pt x="0" y="1000112"/>
                  </a:moveTo>
                  <a:lnTo>
                    <a:pt x="6657975" y="1000112"/>
                  </a:lnTo>
                  <a:lnTo>
                    <a:pt x="6657975" y="0"/>
                  </a:lnTo>
                  <a:lnTo>
                    <a:pt x="0" y="0"/>
                  </a:lnTo>
                  <a:lnTo>
                    <a:pt x="0" y="10001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08375" y="4572"/>
              <a:ext cx="4782312" cy="121157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35940" y="1607642"/>
            <a:ext cx="8035925" cy="353885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spc="-5" dirty="0">
                <a:latin typeface="Calibri"/>
                <a:cs typeface="Calibri"/>
              </a:rPr>
              <a:t>Прочитать</a:t>
            </a:r>
            <a:r>
              <a:rPr sz="3200" spc="-20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предложение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до</a:t>
            </a:r>
            <a:r>
              <a:rPr sz="3200" spc="-10" dirty="0">
                <a:latin typeface="Calibri"/>
                <a:cs typeface="Calibri"/>
              </a:rPr>
              <a:t> пропуска.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15" dirty="0">
                <a:latin typeface="Calibri"/>
                <a:cs typeface="Calibri"/>
              </a:rPr>
              <a:t>Определить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какой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форме </a:t>
            </a:r>
            <a:r>
              <a:rPr sz="3200" spc="-20" dirty="0">
                <a:latin typeface="Calibri"/>
                <a:cs typeface="Calibri"/>
              </a:rPr>
              <a:t>должно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быть</a:t>
            </a:r>
            <a:endParaRPr sz="3200">
              <a:latin typeface="Calibri"/>
              <a:cs typeface="Calibri"/>
            </a:endParaRPr>
          </a:p>
          <a:p>
            <a:pPr marL="355600" marR="5080">
              <a:lnSpc>
                <a:spcPct val="100000"/>
              </a:lnSpc>
            </a:pPr>
            <a:r>
              <a:rPr sz="3200" dirty="0">
                <a:latin typeface="Calibri"/>
                <a:cs typeface="Calibri"/>
              </a:rPr>
              <a:t>слово в </a:t>
            </a:r>
            <a:r>
              <a:rPr sz="3200" spc="-5" dirty="0">
                <a:latin typeface="Calibri"/>
                <a:cs typeface="Calibri"/>
              </a:rPr>
              <a:t>пропуске (например, время </a:t>
            </a:r>
            <a:r>
              <a:rPr sz="3200" spc="-35" dirty="0">
                <a:latin typeface="Calibri"/>
                <a:cs typeface="Calibri"/>
              </a:rPr>
              <a:t>глагола, </a:t>
            </a:r>
            <a:r>
              <a:rPr sz="3200" spc="-7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число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существительного,</a:t>
            </a:r>
            <a:r>
              <a:rPr sz="3200" spc="-50" dirty="0">
                <a:latin typeface="Calibri"/>
                <a:cs typeface="Calibri"/>
              </a:rPr>
              <a:t> </a:t>
            </a:r>
            <a:r>
              <a:rPr sz="3200" spc="-5" dirty="0">
                <a:latin typeface="Calibri"/>
                <a:cs typeface="Calibri"/>
              </a:rPr>
              <a:t>форма</a:t>
            </a:r>
            <a:endParaRPr sz="32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3200" spc="-10" dirty="0">
                <a:latin typeface="Calibri"/>
                <a:cs typeface="Calibri"/>
              </a:rPr>
              <a:t>прилагательного,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10" dirty="0">
                <a:latin typeface="Calibri"/>
                <a:cs typeface="Calibri"/>
              </a:rPr>
              <a:t>местоимения).</a:t>
            </a:r>
            <a:endParaRPr sz="3200">
              <a:latin typeface="Calibri"/>
              <a:cs typeface="Calibri"/>
            </a:endParaRPr>
          </a:p>
          <a:p>
            <a:pPr marL="355600" marR="921385" indent="-342900">
              <a:lnSpc>
                <a:spcPct val="100000"/>
              </a:lnSpc>
              <a:spcBef>
                <a:spcPts val="77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3200" dirty="0">
                <a:latin typeface="Calibri"/>
                <a:cs typeface="Calibri"/>
              </a:rPr>
              <a:t>Поставить</a:t>
            </a:r>
            <a:r>
              <a:rPr sz="3200" spc="-5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вынесенное</a:t>
            </a:r>
            <a:r>
              <a:rPr sz="3200" spc="-4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на</a:t>
            </a:r>
            <a:r>
              <a:rPr sz="3200" spc="-5" dirty="0">
                <a:latin typeface="Calibri"/>
                <a:cs typeface="Calibri"/>
              </a:rPr>
              <a:t> </a:t>
            </a:r>
            <a:r>
              <a:rPr sz="3200" spc="-15" dirty="0">
                <a:latin typeface="Calibri"/>
                <a:cs typeface="Calibri"/>
              </a:rPr>
              <a:t>поля</a:t>
            </a:r>
            <a:r>
              <a:rPr sz="3200" spc="-1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слово</a:t>
            </a:r>
            <a:r>
              <a:rPr sz="3200" spc="-30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в </a:t>
            </a:r>
            <a:r>
              <a:rPr sz="3200" spc="-705" dirty="0">
                <a:latin typeface="Calibri"/>
                <a:cs typeface="Calibri"/>
              </a:rPr>
              <a:t> </a:t>
            </a:r>
            <a:r>
              <a:rPr sz="3200" dirty="0">
                <a:latin typeface="Calibri"/>
                <a:cs typeface="Calibri"/>
              </a:rPr>
              <a:t>нужную</a:t>
            </a:r>
            <a:r>
              <a:rPr sz="3200" spc="-25" dirty="0">
                <a:latin typeface="Calibri"/>
                <a:cs typeface="Calibri"/>
              </a:rPr>
              <a:t> </a:t>
            </a:r>
            <a:r>
              <a:rPr sz="3200" spc="-20" dirty="0">
                <a:latin typeface="Calibri"/>
                <a:cs typeface="Calibri"/>
              </a:rPr>
              <a:t>форму.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8739" y="0"/>
            <a:ext cx="7795259" cy="1285240"/>
            <a:chOff x="1348739" y="0"/>
            <a:chExt cx="7795259" cy="1285240"/>
          </a:xfrm>
        </p:grpSpPr>
        <p:sp>
          <p:nvSpPr>
            <p:cNvPr id="3" name="object 3"/>
            <p:cNvSpPr/>
            <p:nvPr/>
          </p:nvSpPr>
          <p:spPr>
            <a:xfrm>
              <a:off x="1500123" y="142862"/>
              <a:ext cx="7429500" cy="1000760"/>
            </a:xfrm>
            <a:custGeom>
              <a:avLst/>
              <a:gdLst/>
              <a:ahLst/>
              <a:cxnLst/>
              <a:rect l="l" t="t" r="r" b="b"/>
              <a:pathLst>
                <a:path w="7429500" h="1000760">
                  <a:moveTo>
                    <a:pt x="7429500" y="0"/>
                  </a:moveTo>
                  <a:lnTo>
                    <a:pt x="0" y="0"/>
                  </a:lnTo>
                  <a:lnTo>
                    <a:pt x="0" y="1000137"/>
                  </a:lnTo>
                  <a:lnTo>
                    <a:pt x="7429500" y="1000137"/>
                  </a:lnTo>
                  <a:lnTo>
                    <a:pt x="74295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500123" y="142862"/>
              <a:ext cx="7429500" cy="1000760"/>
            </a:xfrm>
            <a:custGeom>
              <a:avLst/>
              <a:gdLst/>
              <a:ahLst/>
              <a:cxnLst/>
              <a:rect l="l" t="t" r="r" b="b"/>
              <a:pathLst>
                <a:path w="7429500" h="1000760">
                  <a:moveTo>
                    <a:pt x="0" y="1000137"/>
                  </a:moveTo>
                  <a:lnTo>
                    <a:pt x="7429500" y="1000137"/>
                  </a:lnTo>
                  <a:lnTo>
                    <a:pt x="7429500" y="0"/>
                  </a:lnTo>
                  <a:lnTo>
                    <a:pt x="0" y="0"/>
                  </a:lnTo>
                  <a:lnTo>
                    <a:pt x="0" y="10001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8739" y="0"/>
              <a:ext cx="7795259" cy="1284732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1042962" y="1328750"/>
            <a:ext cx="7075170" cy="4343400"/>
            <a:chOff x="1042962" y="1328750"/>
            <a:chExt cx="7075170" cy="4343400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076337" y="1357325"/>
              <a:ext cx="7012940" cy="4286250"/>
            </a:xfrm>
            <a:prstGeom prst="rect">
              <a:avLst/>
            </a:prstGeom>
          </p:spPr>
        </p:pic>
        <p:sp>
          <p:nvSpPr>
            <p:cNvPr id="8" name="object 8"/>
            <p:cNvSpPr/>
            <p:nvPr/>
          </p:nvSpPr>
          <p:spPr>
            <a:xfrm>
              <a:off x="1057249" y="1343037"/>
              <a:ext cx="7046595" cy="4314825"/>
            </a:xfrm>
            <a:custGeom>
              <a:avLst/>
              <a:gdLst/>
              <a:ahLst/>
              <a:cxnLst/>
              <a:rect l="l" t="t" r="r" b="b"/>
              <a:pathLst>
                <a:path w="7046595" h="4314825">
                  <a:moveTo>
                    <a:pt x="0" y="4314825"/>
                  </a:moveTo>
                  <a:lnTo>
                    <a:pt x="7046341" y="4314825"/>
                  </a:lnTo>
                  <a:lnTo>
                    <a:pt x="7046341" y="0"/>
                  </a:lnTo>
                  <a:lnTo>
                    <a:pt x="0" y="0"/>
                  </a:lnTo>
                  <a:lnTo>
                    <a:pt x="0" y="4314825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00087" y="1257300"/>
            <a:ext cx="7372350" cy="4953000"/>
            <a:chOff x="900087" y="1257300"/>
            <a:chExt cx="7372350" cy="4953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8662" y="1285875"/>
              <a:ext cx="7315200" cy="4895850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914374" y="1271587"/>
              <a:ext cx="7343775" cy="4924425"/>
            </a:xfrm>
            <a:custGeom>
              <a:avLst/>
              <a:gdLst/>
              <a:ahLst/>
              <a:cxnLst/>
              <a:rect l="l" t="t" r="r" b="b"/>
              <a:pathLst>
                <a:path w="7343775" h="4924425">
                  <a:moveTo>
                    <a:pt x="0" y="4924425"/>
                  </a:moveTo>
                  <a:lnTo>
                    <a:pt x="7343775" y="4924425"/>
                  </a:lnTo>
                  <a:lnTo>
                    <a:pt x="7343775" y="0"/>
                  </a:lnTo>
                  <a:lnTo>
                    <a:pt x="0" y="0"/>
                  </a:lnTo>
                  <a:lnTo>
                    <a:pt x="0" y="4924425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444500" y="141731"/>
            <a:ext cx="8255000" cy="965200"/>
            <a:chOff x="444500" y="141731"/>
            <a:chExt cx="8255000" cy="965200"/>
          </a:xfrm>
        </p:grpSpPr>
        <p:sp>
          <p:nvSpPr>
            <p:cNvPr id="6" name="object 6"/>
            <p:cNvSpPr/>
            <p:nvPr/>
          </p:nvSpPr>
          <p:spPr>
            <a:xfrm>
              <a:off x="457200" y="274586"/>
              <a:ext cx="8229600" cy="796925"/>
            </a:xfrm>
            <a:custGeom>
              <a:avLst/>
              <a:gdLst/>
              <a:ahLst/>
              <a:cxnLst/>
              <a:rect l="l" t="t" r="r" b="b"/>
              <a:pathLst>
                <a:path w="8229600" h="796925">
                  <a:moveTo>
                    <a:pt x="8229600" y="0"/>
                  </a:moveTo>
                  <a:lnTo>
                    <a:pt x="0" y="0"/>
                  </a:lnTo>
                  <a:lnTo>
                    <a:pt x="0" y="796912"/>
                  </a:lnTo>
                  <a:lnTo>
                    <a:pt x="8229600" y="796912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7200" y="274586"/>
              <a:ext cx="8229600" cy="796925"/>
            </a:xfrm>
            <a:custGeom>
              <a:avLst/>
              <a:gdLst/>
              <a:ahLst/>
              <a:cxnLst/>
              <a:rect l="l" t="t" r="r" b="b"/>
              <a:pathLst>
                <a:path w="8229600" h="796925">
                  <a:moveTo>
                    <a:pt x="0" y="796912"/>
                  </a:moveTo>
                  <a:lnTo>
                    <a:pt x="8229600" y="796912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7969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95144" y="141731"/>
              <a:ext cx="4544567" cy="96469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44675" y="73152"/>
            <a:ext cx="6711950" cy="1348740"/>
            <a:chOff x="1844675" y="73152"/>
            <a:chExt cx="6711950" cy="1348740"/>
          </a:xfrm>
        </p:grpSpPr>
        <p:sp>
          <p:nvSpPr>
            <p:cNvPr id="3" name="object 3"/>
            <p:cNvSpPr/>
            <p:nvPr/>
          </p:nvSpPr>
          <p:spPr>
            <a:xfrm>
              <a:off x="1857375" y="214248"/>
              <a:ext cx="6686550" cy="1143000"/>
            </a:xfrm>
            <a:custGeom>
              <a:avLst/>
              <a:gdLst/>
              <a:ahLst/>
              <a:cxnLst/>
              <a:rect l="l" t="t" r="r" b="b"/>
              <a:pathLst>
                <a:path w="6686550" h="1143000">
                  <a:moveTo>
                    <a:pt x="668655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6686550" y="1143000"/>
                  </a:lnTo>
                  <a:lnTo>
                    <a:pt x="66865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57375" y="214248"/>
              <a:ext cx="6686550" cy="1143000"/>
            </a:xfrm>
            <a:custGeom>
              <a:avLst/>
              <a:gdLst/>
              <a:ahLst/>
              <a:cxnLst/>
              <a:rect l="l" t="t" r="r" b="b"/>
              <a:pathLst>
                <a:path w="6686550" h="1143000">
                  <a:moveTo>
                    <a:pt x="0" y="1143000"/>
                  </a:moveTo>
                  <a:lnTo>
                    <a:pt x="6686550" y="1143000"/>
                  </a:lnTo>
                  <a:lnTo>
                    <a:pt x="668655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0259" y="73152"/>
              <a:ext cx="6341364" cy="1348739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1331849" y="1773173"/>
            <a:ext cx="7034530" cy="3311525"/>
            <a:chOff x="1331849" y="1773173"/>
            <a:chExt cx="7034530" cy="3311525"/>
          </a:xfrm>
        </p:grpSpPr>
        <p:pic>
          <p:nvPicPr>
            <p:cNvPr id="7" name="object 7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31849" y="1773173"/>
              <a:ext cx="7026275" cy="129540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331976" y="2997072"/>
              <a:ext cx="7034149" cy="20876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38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29400" y="123825"/>
            <a:ext cx="2514600" cy="132397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188595" rIns="0" bIns="0" rtlCol="0">
            <a:spAutoFit/>
          </a:bodyPr>
          <a:lstStyle/>
          <a:p>
            <a:pPr marL="774065">
              <a:lnSpc>
                <a:spcPct val="100000"/>
              </a:lnSpc>
              <a:spcBef>
                <a:spcPts val="148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Лексико-</a:t>
            </a:r>
            <a:endParaRPr sz="2000">
              <a:latin typeface="Calibri"/>
              <a:cs typeface="Calibri"/>
            </a:endParaRPr>
          </a:p>
          <a:p>
            <a:pPr marL="1026794" marR="186690" indent="-489584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грамма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ч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еск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  навыки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829425" y="4421187"/>
            <a:ext cx="2143125" cy="370205"/>
          </a:xfrm>
          <a:prstGeom prst="rect">
            <a:avLst/>
          </a:prstGeom>
          <a:solidFill>
            <a:srgbClr val="D9D9D9"/>
          </a:solidFill>
        </p:spPr>
        <p:txBody>
          <a:bodyPr vert="horz" wrap="square" lIns="0" tIns="31750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250"/>
              </a:spcBef>
            </a:pPr>
            <a:r>
              <a:rPr sz="1800" spc="-5" dirty="0">
                <a:latin typeface="Calibri"/>
                <a:cs typeface="Calibri"/>
              </a:rPr>
              <a:t>Базовый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уровень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142849" y="928750"/>
            <a:ext cx="6164580" cy="4429125"/>
            <a:chOff x="142849" y="928750"/>
            <a:chExt cx="6164580" cy="4429125"/>
          </a:xfrm>
        </p:grpSpPr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928750"/>
              <a:ext cx="6164326" cy="4429125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552950" y="3428999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8" name="object 8"/>
          <p:cNvGrpSpPr/>
          <p:nvPr/>
        </p:nvGrpSpPr>
        <p:grpSpPr>
          <a:xfrm>
            <a:off x="6988175" y="1987550"/>
            <a:ext cx="1750695" cy="739775"/>
            <a:chOff x="6988175" y="1987550"/>
            <a:chExt cx="1750695" cy="739775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00875" y="2000250"/>
              <a:ext cx="1724913" cy="714375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6994525" y="1993900"/>
              <a:ext cx="1737995" cy="727075"/>
            </a:xfrm>
            <a:custGeom>
              <a:avLst/>
              <a:gdLst/>
              <a:ahLst/>
              <a:cxnLst/>
              <a:rect l="l" t="t" r="r" b="b"/>
              <a:pathLst>
                <a:path w="1737995" h="727075">
                  <a:moveTo>
                    <a:pt x="0" y="727075"/>
                  </a:moveTo>
                  <a:lnTo>
                    <a:pt x="1737613" y="727075"/>
                  </a:lnTo>
                  <a:lnTo>
                    <a:pt x="1737613" y="0"/>
                  </a:lnTo>
                  <a:lnTo>
                    <a:pt x="0" y="0"/>
                  </a:lnTo>
                  <a:lnTo>
                    <a:pt x="0" y="727075"/>
                  </a:lnTo>
                  <a:close/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6429375" y="3143211"/>
            <a:ext cx="2362200" cy="923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92075" marR="384175">
              <a:lnSpc>
                <a:spcPct val="100000"/>
              </a:lnSpc>
              <a:spcBef>
                <a:spcPts val="245"/>
              </a:spcBef>
            </a:pPr>
            <a:r>
              <a:rPr sz="1800" b="1" spc="-20" dirty="0">
                <a:latin typeface="Calibri"/>
                <a:cs typeface="Calibri"/>
              </a:rPr>
              <a:t>Коды </a:t>
            </a:r>
            <a:r>
              <a:rPr sz="1800" b="1" spc="-5" dirty="0">
                <a:latin typeface="Calibri"/>
                <a:cs typeface="Calibri"/>
              </a:rPr>
              <a:t>требований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представлены </a:t>
            </a:r>
            <a:r>
              <a:rPr sz="1800" b="1" dirty="0">
                <a:latin typeface="Calibri"/>
                <a:cs typeface="Calibri"/>
              </a:rPr>
              <a:t>в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40" dirty="0">
                <a:latin typeface="Calibri"/>
                <a:cs typeface="Calibri"/>
              </a:rPr>
              <a:t>к</a:t>
            </a:r>
            <a:r>
              <a:rPr sz="1800" b="1" spc="-45" dirty="0">
                <a:latin typeface="Calibri"/>
                <a:cs typeface="Calibri"/>
              </a:rPr>
              <a:t>о</a:t>
            </a:r>
            <a:r>
              <a:rPr sz="1800" b="1" spc="-5" dirty="0">
                <a:latin typeface="Calibri"/>
                <a:cs typeface="Calibri"/>
              </a:rPr>
              <a:t>ди</a:t>
            </a:r>
            <a:r>
              <a:rPr sz="1800" b="1" spc="-10" dirty="0">
                <a:latin typeface="Calibri"/>
                <a:cs typeface="Calibri"/>
              </a:rPr>
              <a:t>ф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25" dirty="0">
                <a:latin typeface="Calibri"/>
                <a:cs typeface="Calibri"/>
              </a:rPr>
              <a:t>к</a:t>
            </a:r>
            <a:r>
              <a:rPr sz="1800" b="1" dirty="0">
                <a:latin typeface="Calibri"/>
                <a:cs typeface="Calibri"/>
              </a:rPr>
              <a:t>а</a:t>
            </a:r>
            <a:r>
              <a:rPr sz="1800" b="1" spc="-25" dirty="0">
                <a:latin typeface="Calibri"/>
                <a:cs typeface="Calibri"/>
              </a:rPr>
              <a:t>т</a:t>
            </a:r>
            <a:r>
              <a:rPr sz="1800" b="1" dirty="0">
                <a:latin typeface="Calibri"/>
                <a:cs typeface="Calibri"/>
              </a:rPr>
              <a:t>о</a:t>
            </a:r>
            <a:r>
              <a:rPr sz="1800" b="1" spc="5" dirty="0">
                <a:latin typeface="Calibri"/>
                <a:cs typeface="Calibri"/>
              </a:rPr>
              <a:t>р</a:t>
            </a:r>
            <a:r>
              <a:rPr sz="1800" b="1" dirty="0">
                <a:latin typeface="Calibri"/>
                <a:cs typeface="Calibri"/>
              </a:rPr>
              <a:t>е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10" dirty="0">
                <a:latin typeface="Calibri"/>
                <a:cs typeface="Calibri"/>
              </a:rPr>
              <a:t>П</a:t>
            </a:r>
            <a:r>
              <a:rPr sz="1800" b="1" dirty="0">
                <a:latin typeface="Calibri"/>
                <a:cs typeface="Calibri"/>
              </a:rPr>
              <a:t>Р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42912" y="5286451"/>
            <a:ext cx="7644130" cy="138493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4191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30"/>
              </a:spcBef>
            </a:pP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400" b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400" b="1" spc="-7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4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заданиях:</a:t>
            </a:r>
            <a:endParaRPr sz="1400">
              <a:latin typeface="Calibri"/>
              <a:cs typeface="Calibri"/>
            </a:endParaRPr>
          </a:p>
          <a:p>
            <a:pPr marL="91440" marR="337185">
              <a:lnSpc>
                <a:spcPct val="100000"/>
              </a:lnSpc>
              <a:buChar char="•"/>
              <a:tabLst>
                <a:tab pos="218440" algn="l"/>
              </a:tabLst>
            </a:pPr>
            <a:r>
              <a:rPr sz="1400" b="1" spc="-10" dirty="0">
                <a:latin typeface="Calibri"/>
                <a:cs typeface="Calibri"/>
              </a:rPr>
              <a:t>Насколько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вы </a:t>
            </a:r>
            <a:r>
              <a:rPr sz="1400" b="1" spc="-10" dirty="0">
                <a:latin typeface="Calibri"/>
                <a:cs typeface="Calibri"/>
              </a:rPr>
              <a:t>умеете</a:t>
            </a:r>
            <a:r>
              <a:rPr sz="1400" b="1" spc="-3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правильно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употреблять</a:t>
            </a:r>
            <a:r>
              <a:rPr sz="1400" b="1" spc="-3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</a:t>
            </a:r>
            <a:r>
              <a:rPr sz="1400" b="1" spc="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речи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слова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и</a:t>
            </a:r>
            <a:r>
              <a:rPr sz="1400" b="1" spc="-1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устой­чивые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словосочетания</a:t>
            </a:r>
            <a:r>
              <a:rPr sz="1400" b="1" spc="-5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в </a:t>
            </a:r>
            <a:r>
              <a:rPr sz="1400" b="1" spc="-3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рамках</a:t>
            </a:r>
            <a:r>
              <a:rPr sz="1400" b="1" spc="-6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тем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школьной</a:t>
            </a:r>
            <a:r>
              <a:rPr sz="1400" b="1" spc="-5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программы.</a:t>
            </a:r>
            <a:endParaRPr sz="14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400" b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400" b="1" spc="-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spc="-5" dirty="0">
                <a:solidFill>
                  <a:srgbClr val="4F81BC"/>
                </a:solidFill>
                <a:latin typeface="Calibri"/>
                <a:cs typeface="Calibri"/>
              </a:rPr>
              <a:t>сделать</a:t>
            </a:r>
            <a:r>
              <a:rPr sz="1400" b="1" spc="-4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400" b="1" spc="-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400" b="1" dirty="0">
                <a:solidFill>
                  <a:srgbClr val="4F81BC"/>
                </a:solidFill>
                <a:latin typeface="Calibri"/>
                <a:cs typeface="Calibri"/>
              </a:rPr>
              <a:t>заданиях:</a:t>
            </a:r>
            <a:endParaRPr sz="1400">
              <a:latin typeface="Calibri"/>
              <a:cs typeface="Calibri"/>
            </a:endParaRPr>
          </a:p>
          <a:p>
            <a:pPr marL="91440" marR="265430">
              <a:lnSpc>
                <a:spcPct val="100000"/>
              </a:lnSpc>
              <a:buChar char="•"/>
              <a:tabLst>
                <a:tab pos="218440" algn="l"/>
              </a:tabLst>
            </a:pPr>
            <a:r>
              <a:rPr sz="1400" b="1" spc="-5" dirty="0">
                <a:latin typeface="Calibri"/>
                <a:cs typeface="Calibri"/>
              </a:rPr>
              <a:t>Заполнить пропуски </a:t>
            </a:r>
            <a:r>
              <a:rPr sz="1400" b="1" dirty="0">
                <a:latin typeface="Calibri"/>
                <a:cs typeface="Calibri"/>
              </a:rPr>
              <a:t>в </a:t>
            </a:r>
            <a:r>
              <a:rPr sz="1400" b="1" spc="-10" dirty="0">
                <a:latin typeface="Calibri"/>
                <a:cs typeface="Calibri"/>
              </a:rPr>
              <a:t>тексте </a:t>
            </a:r>
            <a:r>
              <a:rPr sz="1400" b="1" dirty="0">
                <a:latin typeface="Calibri"/>
                <a:cs typeface="Calibri"/>
              </a:rPr>
              <a:t>словами </a:t>
            </a:r>
            <a:r>
              <a:rPr sz="1400" b="1" spc="-5" dirty="0">
                <a:latin typeface="Calibri"/>
                <a:cs typeface="Calibri"/>
              </a:rPr>
              <a:t>на полях, которые </a:t>
            </a:r>
            <a:r>
              <a:rPr sz="1400" b="1" spc="-15" dirty="0">
                <a:latin typeface="Calibri"/>
                <a:cs typeface="Calibri"/>
              </a:rPr>
              <a:t>подходят </a:t>
            </a:r>
            <a:r>
              <a:rPr sz="1400" b="1" dirty="0">
                <a:latin typeface="Calibri"/>
                <a:cs typeface="Calibri"/>
              </a:rPr>
              <a:t>по </a:t>
            </a:r>
            <a:r>
              <a:rPr sz="1400" b="1" spc="-10" dirty="0">
                <a:latin typeface="Calibri"/>
                <a:cs typeface="Calibri"/>
              </a:rPr>
              <a:t>смыслу. </a:t>
            </a:r>
            <a:r>
              <a:rPr sz="1400" b="1" spc="-5" dirty="0">
                <a:latin typeface="Calibri"/>
                <a:cs typeface="Calibri"/>
              </a:rPr>
              <a:t>Каждое </a:t>
            </a:r>
            <a:r>
              <a:rPr sz="1400" b="1" dirty="0">
                <a:latin typeface="Calibri"/>
                <a:cs typeface="Calibri"/>
              </a:rPr>
              <a:t>слово </a:t>
            </a:r>
            <a:r>
              <a:rPr sz="1400" b="1" spc="-305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можно</a:t>
            </a:r>
            <a:r>
              <a:rPr sz="1400" b="1" spc="-20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использовать</a:t>
            </a:r>
            <a:r>
              <a:rPr sz="1400" b="1" spc="-60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только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один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раз.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Два</a:t>
            </a:r>
            <a:r>
              <a:rPr sz="1400" b="1" spc="-25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слова</a:t>
            </a:r>
            <a:r>
              <a:rPr sz="1400" b="1" spc="-20" dirty="0">
                <a:latin typeface="Calibri"/>
                <a:cs typeface="Calibri"/>
              </a:rPr>
              <a:t> </a:t>
            </a:r>
            <a:r>
              <a:rPr sz="1400" b="1" dirty="0">
                <a:latin typeface="Calibri"/>
                <a:cs typeface="Calibri"/>
              </a:rPr>
              <a:t>из</a:t>
            </a:r>
            <a:r>
              <a:rPr sz="1400" b="1" spc="-15" dirty="0">
                <a:latin typeface="Calibri"/>
                <a:cs typeface="Calibri"/>
              </a:rPr>
              <a:t> </a:t>
            </a:r>
            <a:r>
              <a:rPr sz="1400" b="1" spc="-10" dirty="0">
                <a:latin typeface="Calibri"/>
                <a:cs typeface="Calibri"/>
              </a:rPr>
              <a:t>предложенных</a:t>
            </a:r>
            <a:r>
              <a:rPr sz="1400" b="1" spc="-40" dirty="0">
                <a:latin typeface="Calibri"/>
                <a:cs typeface="Calibri"/>
              </a:rPr>
              <a:t> </a:t>
            </a:r>
            <a:r>
              <a:rPr sz="1400" b="1" spc="-25" dirty="0">
                <a:latin typeface="Calibri"/>
                <a:cs typeface="Calibri"/>
              </a:rPr>
              <a:t>будут</a:t>
            </a:r>
            <a:r>
              <a:rPr sz="1400" b="1" dirty="0">
                <a:latin typeface="Calibri"/>
                <a:cs typeface="Calibri"/>
              </a:rPr>
              <a:t> </a:t>
            </a:r>
            <a:r>
              <a:rPr sz="1400" b="1" spc="-5" dirty="0">
                <a:latin typeface="Calibri"/>
                <a:cs typeface="Calibri"/>
              </a:rPr>
              <a:t>лишними.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44675" y="114300"/>
            <a:ext cx="6854825" cy="1207135"/>
            <a:chOff x="1844675" y="114300"/>
            <a:chExt cx="6854825" cy="1207135"/>
          </a:xfrm>
        </p:grpSpPr>
        <p:sp>
          <p:nvSpPr>
            <p:cNvPr id="3" name="object 3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6829425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829425" y="1071549"/>
                  </a:lnTo>
                  <a:lnTo>
                    <a:pt x="6829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57375" y="214325"/>
              <a:ext cx="6829425" cy="1071880"/>
            </a:xfrm>
            <a:custGeom>
              <a:avLst/>
              <a:gdLst/>
              <a:ahLst/>
              <a:cxnLst/>
              <a:rect l="l" t="t" r="r" b="b"/>
              <a:pathLst>
                <a:path w="6829425" h="1071880">
                  <a:moveTo>
                    <a:pt x="0" y="1071549"/>
                  </a:moveTo>
                  <a:lnTo>
                    <a:pt x="6829425" y="1071549"/>
                  </a:lnTo>
                  <a:lnTo>
                    <a:pt x="6829425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9988" y="114300"/>
              <a:ext cx="6254496" cy="1207008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630212" y="1558912"/>
            <a:ext cx="8098155" cy="4057650"/>
            <a:chOff x="630212" y="1558912"/>
            <a:chExt cx="8098155" cy="4057650"/>
          </a:xfrm>
        </p:grpSpPr>
        <p:sp>
          <p:nvSpPr>
            <p:cNvPr id="7" name="object 7"/>
            <p:cNvSpPr/>
            <p:nvPr/>
          </p:nvSpPr>
          <p:spPr>
            <a:xfrm>
              <a:off x="642912" y="1571612"/>
              <a:ext cx="8072755" cy="4032250"/>
            </a:xfrm>
            <a:custGeom>
              <a:avLst/>
              <a:gdLst/>
              <a:ahLst/>
              <a:cxnLst/>
              <a:rect l="l" t="t" r="r" b="b"/>
              <a:pathLst>
                <a:path w="8072755" h="4032250">
                  <a:moveTo>
                    <a:pt x="8072501" y="0"/>
                  </a:moveTo>
                  <a:lnTo>
                    <a:pt x="0" y="0"/>
                  </a:lnTo>
                  <a:lnTo>
                    <a:pt x="0" y="4031869"/>
                  </a:lnTo>
                  <a:lnTo>
                    <a:pt x="8072501" y="4031869"/>
                  </a:lnTo>
                  <a:lnTo>
                    <a:pt x="80725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42912" y="1571612"/>
              <a:ext cx="8072755" cy="4032250"/>
            </a:xfrm>
            <a:custGeom>
              <a:avLst/>
              <a:gdLst/>
              <a:ahLst/>
              <a:cxnLst/>
              <a:rect l="l" t="t" r="r" b="b"/>
              <a:pathLst>
                <a:path w="8072755" h="4032250">
                  <a:moveTo>
                    <a:pt x="0" y="4031869"/>
                  </a:moveTo>
                  <a:lnTo>
                    <a:pt x="8072501" y="4031869"/>
                  </a:lnTo>
                  <a:lnTo>
                    <a:pt x="8072501" y="0"/>
                  </a:lnTo>
                  <a:lnTo>
                    <a:pt x="0" y="0"/>
                  </a:lnTo>
                  <a:lnTo>
                    <a:pt x="0" y="403186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721868" y="1612214"/>
            <a:ext cx="7912734" cy="36836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600" spc="-5" dirty="0">
                <a:latin typeface="Calibri"/>
                <a:cs typeface="Calibri"/>
              </a:rPr>
              <a:t>Посмотрите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исходную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форму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вынесенных на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поля.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какой</a:t>
            </a:r>
            <a:r>
              <a:rPr sz="1600" spc="-5" dirty="0">
                <a:latin typeface="Calibri"/>
                <a:cs typeface="Calibri"/>
              </a:rPr>
              <a:t> части</a:t>
            </a:r>
            <a:endParaRPr sz="1600">
              <a:latin typeface="Calibri"/>
              <a:cs typeface="Calibri"/>
            </a:endParaRPr>
          </a:p>
          <a:p>
            <a:pPr marL="3556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речи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принадлежит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каждое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слово.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Calibri"/>
              <a:cs typeface="Calibri"/>
            </a:endParaRPr>
          </a:p>
          <a:p>
            <a:pPr marL="210185" indent="-198120">
              <a:lnSpc>
                <a:spcPct val="100000"/>
              </a:lnSpc>
              <a:buAutoNum type="arabicPeriod" startAt="2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Прочитайте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текст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первого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пропуска.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ча­сти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речи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должно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принадлежать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пропуске.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Выберите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принадлежащие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нужной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части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речи,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из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0" dirty="0">
                <a:latin typeface="Calibri"/>
                <a:cs typeface="Calibri"/>
              </a:rPr>
              <a:t> полях.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какое</a:t>
            </a:r>
            <a:r>
              <a:rPr sz="1600" spc="-5" dirty="0">
                <a:latin typeface="Calibri"/>
                <a:cs typeface="Calibri"/>
              </a:rPr>
              <a:t> из этих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подходит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смыслу.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Помните,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20" dirty="0">
                <a:latin typeface="Calibri"/>
                <a:cs typeface="Calibri"/>
              </a:rPr>
              <a:t>подходящим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будет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только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одно</a:t>
            </a:r>
            <a:r>
              <a:rPr sz="1600" spc="-5" dirty="0">
                <a:latin typeface="Calibri"/>
                <a:cs typeface="Calibri"/>
              </a:rPr>
              <a:t> слово!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Calibri"/>
              <a:cs typeface="Calibri"/>
            </a:endParaRPr>
          </a:p>
          <a:p>
            <a:pPr marL="12700" marR="213995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Обращайте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внимание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сочетаемость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слов!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Некоторые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могут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использоваться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одних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сочетаниях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встречаются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других,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напри­мер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можно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сказать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food,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 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train, 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25" dirty="0">
                <a:latin typeface="Calibri"/>
                <a:cs typeface="Calibri"/>
              </a:rPr>
              <a:t>shower,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meal, </a:t>
            </a:r>
            <a:r>
              <a:rPr sz="1600" b="1" spc="-5" dirty="0">
                <a:latin typeface="Calibri"/>
                <a:cs typeface="Calibri"/>
              </a:rPr>
              <a:t>но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 train,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quick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food,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25" dirty="0">
                <a:latin typeface="Calibri"/>
                <a:cs typeface="Calibri"/>
              </a:rPr>
              <a:t>shower,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fast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meal 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обычно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 </a:t>
            </a:r>
            <a:r>
              <a:rPr sz="1600" spc="-15" dirty="0">
                <a:latin typeface="Calibri"/>
                <a:cs typeface="Calibri"/>
              </a:rPr>
              <a:t>говорят.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alibri"/>
              <a:buAutoNum type="arabicPeriod" startAt="3"/>
            </a:pPr>
            <a:endParaRPr sz="15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Помните,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отдельные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требуют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после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них </a:t>
            </a:r>
            <a:r>
              <a:rPr sz="1600" spc="-10" dirty="0">
                <a:latin typeface="Calibri"/>
                <a:cs typeface="Calibri"/>
              </a:rPr>
              <a:t>употребления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пред­лога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(listen</a:t>
            </a:r>
            <a:r>
              <a:rPr sz="1600" i="1" spc="-30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to,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look </a:t>
            </a:r>
            <a:r>
              <a:rPr sz="1600" i="1" spc="-35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at \ </a:t>
            </a:r>
            <a:r>
              <a:rPr sz="1600" i="1" spc="-10" dirty="0">
                <a:latin typeface="Calibri"/>
                <a:cs typeface="Calibri"/>
              </a:rPr>
              <a:t>for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\ after),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а после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некоторых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 </a:t>
            </a:r>
            <a:r>
              <a:rPr sz="1600" spc="-10" dirty="0">
                <a:latin typeface="Calibri"/>
                <a:cs typeface="Calibri"/>
              </a:rPr>
              <a:t>предлоги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употребляются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(climb</a:t>
            </a:r>
            <a:r>
              <a:rPr sz="1600" i="1" spc="-10" dirty="0">
                <a:latin typeface="Calibri"/>
                <a:cs typeface="Calibri"/>
              </a:rPr>
              <a:t> smth,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tell</a:t>
            </a:r>
            <a:r>
              <a:rPr sz="1600" i="1" spc="-2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smb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21868" y="5270753"/>
            <a:ext cx="54737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i="1" spc="-10" dirty="0">
                <a:latin typeface="Calibri"/>
                <a:cs typeface="Calibri"/>
              </a:rPr>
              <a:t>s</a:t>
            </a:r>
            <a:r>
              <a:rPr sz="1600" i="1" spc="-20" dirty="0">
                <a:latin typeface="Calibri"/>
                <a:cs typeface="Calibri"/>
              </a:rPr>
              <a:t>m</a:t>
            </a:r>
            <a:r>
              <a:rPr sz="1600" i="1" spc="-5" dirty="0">
                <a:latin typeface="Calibri"/>
                <a:cs typeface="Calibri"/>
              </a:rPr>
              <a:t>t</a:t>
            </a:r>
            <a:r>
              <a:rPr sz="1600" i="1" spc="-10" dirty="0">
                <a:latin typeface="Calibri"/>
                <a:cs typeface="Calibri"/>
              </a:rPr>
              <a:t>h).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202048" y="5273624"/>
            <a:ext cx="4597400" cy="1503045"/>
            <a:chOff x="4202048" y="5273624"/>
            <a:chExt cx="4597400" cy="1503045"/>
          </a:xfrm>
        </p:grpSpPr>
        <p:sp>
          <p:nvSpPr>
            <p:cNvPr id="12" name="object 12"/>
            <p:cNvSpPr/>
            <p:nvPr/>
          </p:nvSpPr>
          <p:spPr>
            <a:xfrm>
              <a:off x="4214748" y="5286324"/>
              <a:ext cx="4572000" cy="1477645"/>
            </a:xfrm>
            <a:custGeom>
              <a:avLst/>
              <a:gdLst/>
              <a:ahLst/>
              <a:cxnLst/>
              <a:rect l="l" t="t" r="r" b="b"/>
              <a:pathLst>
                <a:path w="4572000" h="1477645">
                  <a:moveTo>
                    <a:pt x="4572000" y="0"/>
                  </a:moveTo>
                  <a:lnTo>
                    <a:pt x="0" y="0"/>
                  </a:lnTo>
                  <a:lnTo>
                    <a:pt x="0" y="1477391"/>
                  </a:lnTo>
                  <a:lnTo>
                    <a:pt x="4572000" y="1477391"/>
                  </a:lnTo>
                  <a:lnTo>
                    <a:pt x="45720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4214748" y="5286324"/>
              <a:ext cx="4572000" cy="1477645"/>
            </a:xfrm>
            <a:custGeom>
              <a:avLst/>
              <a:gdLst/>
              <a:ahLst/>
              <a:cxnLst/>
              <a:rect l="l" t="t" r="r" b="b"/>
              <a:pathLst>
                <a:path w="4572000" h="1477645">
                  <a:moveTo>
                    <a:pt x="0" y="1477391"/>
                  </a:moveTo>
                  <a:lnTo>
                    <a:pt x="4572000" y="1477391"/>
                  </a:lnTo>
                  <a:lnTo>
                    <a:pt x="4572000" y="0"/>
                  </a:lnTo>
                  <a:lnTo>
                    <a:pt x="0" y="0"/>
                  </a:lnTo>
                  <a:lnTo>
                    <a:pt x="0" y="1477391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4294123" y="5305425"/>
            <a:ext cx="38430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Расширять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словарный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запас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важно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294123" y="5579770"/>
            <a:ext cx="437578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800" b="1" spc="-5" dirty="0">
                <a:latin typeface="Calibri"/>
                <a:cs typeface="Calibri"/>
              </a:rPr>
              <a:t>.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Без </a:t>
            </a:r>
            <a:r>
              <a:rPr sz="1800" b="1" spc="-5" dirty="0">
                <a:latin typeface="Calibri"/>
                <a:cs typeface="Calibri"/>
              </a:rPr>
              <a:t>него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не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получится </a:t>
            </a:r>
            <a:r>
              <a:rPr sz="1800" b="1" spc="-5" dirty="0">
                <a:latin typeface="Calibri"/>
                <a:cs typeface="Calibri"/>
              </a:rPr>
              <a:t>ни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говорить,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5" dirty="0">
                <a:latin typeface="Calibri"/>
                <a:cs typeface="Calibri"/>
              </a:rPr>
              <a:t>ни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понимать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английскую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речь.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Последнее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задание ВПР 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как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раз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проверяет, </a:t>
            </a:r>
            <a:r>
              <a:rPr sz="1800" b="1" i="1" spc="-10" dirty="0">
                <a:solidFill>
                  <a:srgbClr val="4F81BC"/>
                </a:solidFill>
                <a:latin typeface="Calibri"/>
                <a:cs typeface="Calibri"/>
              </a:rPr>
              <a:t>как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много </a:t>
            </a:r>
            <a:r>
              <a:rPr sz="1800" b="1" i="1" spc="-39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слов</a:t>
            </a:r>
            <a:r>
              <a:rPr sz="1800" b="1" i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i="1" dirty="0">
                <a:solidFill>
                  <a:srgbClr val="4F81BC"/>
                </a:solidFill>
                <a:latin typeface="Calibri"/>
                <a:cs typeface="Calibri"/>
              </a:rPr>
              <a:t>знают </a:t>
            </a:r>
            <a:r>
              <a:rPr sz="1800" b="1" i="1" spc="-5" dirty="0">
                <a:solidFill>
                  <a:srgbClr val="4F81BC"/>
                </a:solidFill>
                <a:latin typeface="Calibri"/>
                <a:cs typeface="Calibri"/>
              </a:rPr>
              <a:t>учащиеся</a:t>
            </a:r>
            <a:r>
              <a:rPr sz="1800" b="1" spc="-5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94538" y="913003"/>
            <a:ext cx="8434070" cy="46558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2425" indent="-340360">
              <a:lnSpc>
                <a:spcPts val="3675"/>
              </a:lnSpc>
              <a:spcBef>
                <a:spcPts val="95"/>
              </a:spcBef>
              <a:buFont typeface="Microsoft Sans Serif"/>
              <a:buChar char="•"/>
              <a:tabLst>
                <a:tab pos="352425" algn="l"/>
                <a:tab pos="353060" algn="l"/>
              </a:tabLst>
            </a:pPr>
            <a:r>
              <a:rPr sz="3400" b="1" spc="-30" dirty="0">
                <a:latin typeface="Calibri"/>
                <a:cs typeface="Calibri"/>
              </a:rPr>
              <a:t>Цель</a:t>
            </a:r>
            <a:r>
              <a:rPr sz="3400" b="1" spc="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–</a:t>
            </a:r>
            <a:r>
              <a:rPr sz="3400" spc="-20" dirty="0">
                <a:latin typeface="Calibri"/>
                <a:cs typeface="Calibri"/>
              </a:rPr>
              <a:t> </a:t>
            </a:r>
            <a:r>
              <a:rPr sz="3400" spc="-15" dirty="0">
                <a:latin typeface="Calibri"/>
                <a:cs typeface="Calibri"/>
              </a:rPr>
              <a:t>итоговой</a:t>
            </a:r>
            <a:r>
              <a:rPr sz="3400" spc="-35" dirty="0">
                <a:latin typeface="Calibri"/>
                <a:cs typeface="Calibri"/>
              </a:rPr>
              <a:t> </a:t>
            </a:r>
            <a:r>
              <a:rPr sz="3400" spc="-15" dirty="0">
                <a:latin typeface="Calibri"/>
                <a:cs typeface="Calibri"/>
              </a:rPr>
              <a:t>оценки</a:t>
            </a:r>
            <a:r>
              <a:rPr sz="3400" spc="-5" dirty="0">
                <a:latin typeface="Calibri"/>
                <a:cs typeface="Calibri"/>
              </a:rPr>
              <a:t> учебной</a:t>
            </a:r>
            <a:endParaRPr sz="3400">
              <a:latin typeface="Calibri"/>
              <a:cs typeface="Calibri"/>
            </a:endParaRPr>
          </a:p>
          <a:p>
            <a:pPr marL="352425" marR="5080">
              <a:lnSpc>
                <a:spcPct val="80000"/>
              </a:lnSpc>
              <a:spcBef>
                <a:spcPts val="409"/>
              </a:spcBef>
            </a:pPr>
            <a:r>
              <a:rPr sz="3400" spc="-25" dirty="0">
                <a:latin typeface="Calibri"/>
                <a:cs typeface="Calibri"/>
              </a:rPr>
              <a:t>подготовки </a:t>
            </a:r>
            <a:r>
              <a:rPr sz="3400" spc="-10" dirty="0">
                <a:latin typeface="Calibri"/>
                <a:cs typeface="Calibri"/>
              </a:rPr>
              <a:t>выпускников </a:t>
            </a:r>
            <a:r>
              <a:rPr sz="3400" spc="-15" dirty="0">
                <a:latin typeface="Calibri"/>
                <a:cs typeface="Calibri"/>
              </a:rPr>
              <a:t>среднего </a:t>
            </a:r>
            <a:r>
              <a:rPr sz="3400" spc="-20" dirty="0">
                <a:latin typeface="Calibri"/>
                <a:cs typeface="Calibri"/>
              </a:rPr>
              <a:t>общего </a:t>
            </a:r>
            <a:r>
              <a:rPr sz="3400" spc="-1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образования, изучавших иностранный </a:t>
            </a:r>
            <a:r>
              <a:rPr sz="3400" spc="-10" dirty="0">
                <a:latin typeface="Calibri"/>
                <a:cs typeface="Calibri"/>
              </a:rPr>
              <a:t>язык </a:t>
            </a:r>
            <a:r>
              <a:rPr sz="3400" spc="-755" dirty="0">
                <a:latin typeface="Calibri"/>
                <a:cs typeface="Calibri"/>
              </a:rPr>
              <a:t> </a:t>
            </a:r>
            <a:r>
              <a:rPr sz="3400" spc="-20" dirty="0">
                <a:latin typeface="Calibri"/>
                <a:cs typeface="Calibri"/>
              </a:rPr>
              <a:t>(английский,</a:t>
            </a:r>
            <a:r>
              <a:rPr sz="3400" spc="-40" dirty="0">
                <a:latin typeface="Calibri"/>
                <a:cs typeface="Calibri"/>
              </a:rPr>
              <a:t> </a:t>
            </a:r>
            <a:r>
              <a:rPr sz="3400" spc="-10" dirty="0">
                <a:latin typeface="Calibri"/>
                <a:cs typeface="Calibri"/>
              </a:rPr>
              <a:t>немецкий,</a:t>
            </a:r>
            <a:r>
              <a:rPr sz="3400" spc="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французский)</a:t>
            </a:r>
            <a:r>
              <a:rPr sz="3400" spc="-30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на</a:t>
            </a:r>
            <a:endParaRPr sz="3400">
              <a:latin typeface="Calibri"/>
              <a:cs typeface="Calibri"/>
            </a:endParaRPr>
          </a:p>
          <a:p>
            <a:pPr marL="352425">
              <a:lnSpc>
                <a:spcPts val="3160"/>
              </a:lnSpc>
            </a:pPr>
            <a:r>
              <a:rPr sz="3400" spc="-5" dirty="0">
                <a:latin typeface="Calibri"/>
                <a:cs typeface="Calibri"/>
              </a:rPr>
              <a:t>базовом</a:t>
            </a:r>
            <a:r>
              <a:rPr sz="3400" spc="-4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уровне</a:t>
            </a:r>
            <a:endParaRPr sz="3400">
              <a:latin typeface="Calibri"/>
              <a:cs typeface="Calibri"/>
            </a:endParaRPr>
          </a:p>
          <a:p>
            <a:pPr marL="352425" indent="-340360">
              <a:lnSpc>
                <a:spcPts val="3865"/>
              </a:lnSpc>
              <a:buFont typeface="Microsoft Sans Serif"/>
              <a:buChar char="•"/>
              <a:tabLst>
                <a:tab pos="352425" algn="l"/>
                <a:tab pos="353060" algn="l"/>
              </a:tabLst>
            </a:pPr>
            <a:r>
              <a:rPr sz="3400" spc="-25" dirty="0">
                <a:latin typeface="Calibri"/>
                <a:cs typeface="Calibri"/>
              </a:rPr>
              <a:t>Уровень:</a:t>
            </a:r>
            <a:r>
              <a:rPr sz="3400" spc="-40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А2+,</a:t>
            </a:r>
            <a:r>
              <a:rPr sz="3400" spc="-2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В1</a:t>
            </a:r>
            <a:endParaRPr sz="3400">
              <a:latin typeface="Calibri"/>
              <a:cs typeface="Calibri"/>
            </a:endParaRPr>
          </a:p>
          <a:p>
            <a:pPr marL="352425" indent="-340360">
              <a:lnSpc>
                <a:spcPts val="3865"/>
              </a:lnSpc>
              <a:buFont typeface="Microsoft Sans Serif"/>
              <a:buChar char="•"/>
              <a:tabLst>
                <a:tab pos="352425" algn="l"/>
                <a:tab pos="353060" algn="l"/>
              </a:tabLst>
            </a:pPr>
            <a:r>
              <a:rPr sz="3400" spc="-5" dirty="0">
                <a:latin typeface="Calibri"/>
                <a:cs typeface="Calibri"/>
              </a:rPr>
              <a:t>Состав:</a:t>
            </a:r>
            <a:r>
              <a:rPr sz="3400" spc="-40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письменная и</a:t>
            </a:r>
            <a:r>
              <a:rPr sz="3400" spc="-10" dirty="0">
                <a:latin typeface="Calibri"/>
                <a:cs typeface="Calibri"/>
              </a:rPr>
              <a:t> устная </a:t>
            </a:r>
            <a:r>
              <a:rPr sz="3400" dirty="0">
                <a:latin typeface="Calibri"/>
                <a:cs typeface="Calibri"/>
              </a:rPr>
              <a:t>части</a:t>
            </a:r>
            <a:endParaRPr sz="3400">
              <a:latin typeface="Calibri"/>
              <a:cs typeface="Calibri"/>
            </a:endParaRPr>
          </a:p>
          <a:p>
            <a:pPr marL="352425" indent="-340360">
              <a:lnSpc>
                <a:spcPts val="3865"/>
              </a:lnSpc>
              <a:buFont typeface="Microsoft Sans Serif"/>
              <a:buChar char="•"/>
              <a:tabLst>
                <a:tab pos="352425" algn="l"/>
                <a:tab pos="353060" algn="l"/>
              </a:tabLst>
            </a:pPr>
            <a:r>
              <a:rPr sz="3400" spc="-15" dirty="0">
                <a:latin typeface="Calibri"/>
                <a:cs typeface="Calibri"/>
              </a:rPr>
              <a:t>Длительность:</a:t>
            </a:r>
            <a:endParaRPr sz="3400">
              <a:latin typeface="Calibri"/>
              <a:cs typeface="Calibri"/>
            </a:endParaRPr>
          </a:p>
          <a:p>
            <a:pPr marL="399415" marR="2679700">
              <a:lnSpc>
                <a:spcPts val="3860"/>
              </a:lnSpc>
              <a:spcBef>
                <a:spcPts val="204"/>
              </a:spcBef>
            </a:pPr>
            <a:r>
              <a:rPr sz="3400" spc="-5" dirty="0">
                <a:latin typeface="Calibri"/>
                <a:cs typeface="Calibri"/>
              </a:rPr>
              <a:t>письменная часть - 60 </a:t>
            </a:r>
            <a:r>
              <a:rPr sz="3400" spc="-35" dirty="0">
                <a:latin typeface="Calibri"/>
                <a:cs typeface="Calibri"/>
              </a:rPr>
              <a:t>минут, </a:t>
            </a:r>
            <a:r>
              <a:rPr sz="3400" spc="-75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устная</a:t>
            </a:r>
            <a:r>
              <a:rPr sz="3400" spc="-25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часть</a:t>
            </a:r>
            <a:r>
              <a:rPr sz="3400" spc="-10" dirty="0">
                <a:latin typeface="Calibri"/>
                <a:cs typeface="Calibri"/>
              </a:rPr>
              <a:t> </a:t>
            </a:r>
            <a:r>
              <a:rPr sz="3400" spc="-5" dirty="0">
                <a:latin typeface="Calibri"/>
                <a:cs typeface="Calibri"/>
              </a:rPr>
              <a:t>-</a:t>
            </a:r>
            <a:r>
              <a:rPr sz="3400" spc="-15" dirty="0">
                <a:latin typeface="Calibri"/>
                <a:cs typeface="Calibri"/>
              </a:rPr>
              <a:t> </a:t>
            </a:r>
            <a:r>
              <a:rPr sz="3400" spc="-10" dirty="0">
                <a:latin typeface="Calibri"/>
                <a:cs typeface="Calibri"/>
              </a:rPr>
              <a:t>15</a:t>
            </a:r>
            <a:r>
              <a:rPr sz="3400" spc="5" dirty="0">
                <a:latin typeface="Calibri"/>
                <a:cs typeface="Calibri"/>
              </a:rPr>
              <a:t> </a:t>
            </a:r>
            <a:r>
              <a:rPr sz="3400" spc="-10" dirty="0">
                <a:latin typeface="Calibri"/>
                <a:cs typeface="Calibri"/>
              </a:rPr>
              <a:t>минут</a:t>
            </a:r>
            <a:endParaRPr sz="34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941832" y="32003"/>
            <a:ext cx="7868920" cy="969644"/>
            <a:chOff x="941832" y="32003"/>
            <a:chExt cx="7868920" cy="969644"/>
          </a:xfrm>
        </p:grpSpPr>
        <p:sp>
          <p:nvSpPr>
            <p:cNvPr id="4" name="object 4"/>
            <p:cNvSpPr/>
            <p:nvPr/>
          </p:nvSpPr>
          <p:spPr>
            <a:xfrm>
              <a:off x="1071537" y="274650"/>
              <a:ext cx="7615555" cy="582930"/>
            </a:xfrm>
            <a:custGeom>
              <a:avLst/>
              <a:gdLst/>
              <a:ahLst/>
              <a:cxnLst/>
              <a:rect l="l" t="t" r="r" b="b"/>
              <a:pathLst>
                <a:path w="7615555" h="582930">
                  <a:moveTo>
                    <a:pt x="7615301" y="0"/>
                  </a:moveTo>
                  <a:lnTo>
                    <a:pt x="0" y="0"/>
                  </a:lnTo>
                  <a:lnTo>
                    <a:pt x="0" y="582599"/>
                  </a:lnTo>
                  <a:lnTo>
                    <a:pt x="7615301" y="582599"/>
                  </a:lnTo>
                  <a:lnTo>
                    <a:pt x="76153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071537" y="274650"/>
              <a:ext cx="7615555" cy="582930"/>
            </a:xfrm>
            <a:custGeom>
              <a:avLst/>
              <a:gdLst/>
              <a:ahLst/>
              <a:cxnLst/>
              <a:rect l="l" t="t" r="r" b="b"/>
              <a:pathLst>
                <a:path w="7615555" h="582930">
                  <a:moveTo>
                    <a:pt x="0" y="582599"/>
                  </a:moveTo>
                  <a:lnTo>
                    <a:pt x="7615301" y="582599"/>
                  </a:lnTo>
                  <a:lnTo>
                    <a:pt x="7615301" y="0"/>
                  </a:lnTo>
                  <a:lnTo>
                    <a:pt x="0" y="0"/>
                  </a:lnTo>
                  <a:lnTo>
                    <a:pt x="0" y="58259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41832" y="32003"/>
              <a:ext cx="7868411" cy="969263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7375" y="274586"/>
            <a:ext cx="6829425" cy="7969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15"/>
              </a:spcBef>
            </a:pPr>
            <a:r>
              <a:rPr sz="4400" b="0" spc="-20" dirty="0">
                <a:solidFill>
                  <a:srgbClr val="000000"/>
                </a:solidFill>
                <a:latin typeface="Calibri"/>
                <a:cs typeface="Calibri"/>
              </a:rPr>
              <a:t>Vocabulary</a:t>
            </a:r>
            <a:r>
              <a:rPr sz="4400" b="0" spc="-4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4400" b="0" dirty="0">
                <a:solidFill>
                  <a:srgbClr val="000000"/>
                </a:solidFill>
                <a:latin typeface="Calibri"/>
                <a:cs typeface="Calibri"/>
              </a:rPr>
              <a:t>Games</a:t>
            </a:r>
            <a:endParaRPr sz="4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8916" y="1211072"/>
            <a:ext cx="7929245" cy="1468755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353695" marR="5080" indent="-341630">
              <a:lnSpc>
                <a:spcPct val="90000"/>
              </a:lnSpc>
              <a:spcBef>
                <a:spcPts val="285"/>
              </a:spcBef>
              <a:buFont typeface="Microsoft Sans Serif"/>
              <a:buChar char="•"/>
              <a:tabLst>
                <a:tab pos="353695" algn="l"/>
                <a:tab pos="354330" algn="l"/>
              </a:tabLst>
            </a:pPr>
            <a:r>
              <a:rPr sz="1600" spc="-15" dirty="0">
                <a:latin typeface="Calibri"/>
                <a:cs typeface="Calibri"/>
              </a:rPr>
              <a:t>Vocabulary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box: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новые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записываем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карточки</a:t>
            </a:r>
            <a:r>
              <a:rPr sz="1600" spc="-5" dirty="0">
                <a:latin typeface="Calibri"/>
                <a:cs typeface="Calibri"/>
              </a:rPr>
              <a:t> 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складываем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</a:t>
            </a:r>
            <a:r>
              <a:rPr sz="1600" spc="-15" dirty="0">
                <a:latin typeface="Calibri"/>
                <a:cs typeface="Calibri"/>
              </a:rPr>
              <a:t>коробку.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конце 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или начале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урока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вытягиваем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наугад 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просим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дать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определение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или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придумать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предложение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словом.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 </a:t>
            </a:r>
            <a:r>
              <a:rPr sz="1600" spc="-10" dirty="0">
                <a:latin typeface="Calibri"/>
                <a:cs typeface="Calibri"/>
              </a:rPr>
              <a:t>большим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количеством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карточек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–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просим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разделить </a:t>
            </a:r>
            <a:r>
              <a:rPr sz="1600" spc="-5" dirty="0">
                <a:latin typeface="Calibri"/>
                <a:cs typeface="Calibri"/>
              </a:rPr>
              <a:t>на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тематические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группы</a:t>
            </a:r>
            <a:endParaRPr sz="1600">
              <a:latin typeface="Calibri"/>
              <a:cs typeface="Calibri"/>
            </a:endParaRPr>
          </a:p>
          <a:p>
            <a:pPr marL="353695" marR="522605" indent="-341630">
              <a:lnSpc>
                <a:spcPts val="1730"/>
              </a:lnSpc>
              <a:spcBef>
                <a:spcPts val="830"/>
              </a:spcBef>
              <a:buFont typeface="Microsoft Sans Serif"/>
              <a:buChar char="•"/>
              <a:tabLst>
                <a:tab pos="353695" algn="l"/>
                <a:tab pos="354330" algn="l"/>
              </a:tabLst>
            </a:pPr>
            <a:r>
              <a:rPr sz="1600" spc="-25" dirty="0">
                <a:latin typeface="Calibri"/>
                <a:cs typeface="Calibri"/>
              </a:rPr>
              <a:t>Таблицы.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Предлагаем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ученикам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заполнить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таблицы,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которых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слова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должны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начинаться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одной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той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же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буквы,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1104" y="2971800"/>
            <a:ext cx="8328659" cy="1210056"/>
          </a:xfrm>
          <a:prstGeom prst="rect">
            <a:avLst/>
          </a:prstGeom>
        </p:spPr>
      </p:pic>
      <p:graphicFrame>
        <p:nvGraphicFramePr>
          <p:cNvPr id="5" name="object 5"/>
          <p:cNvGraphicFramePr>
            <a:graphicFrameLocks noGrp="1"/>
          </p:cNvGraphicFramePr>
          <p:nvPr/>
        </p:nvGraphicFramePr>
        <p:xfrm>
          <a:off x="493687" y="2994025"/>
          <a:ext cx="8250555" cy="11258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02005"/>
                <a:gridCol w="1627505"/>
                <a:gridCol w="1687830"/>
                <a:gridCol w="1371600"/>
                <a:gridCol w="1371600"/>
                <a:gridCol w="1371600"/>
              </a:tblGrid>
              <a:tr h="371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ANIMAL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FURNITURE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815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FOOD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20" dirty="0">
                          <a:latin typeface="Calibri"/>
                          <a:cs typeface="Calibri"/>
                        </a:rPr>
                        <a:t>CLOTHES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5" dirty="0">
                          <a:latin typeface="Calibri"/>
                          <a:cs typeface="Calibri"/>
                        </a:rPr>
                        <a:t>COUNTRY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  <a:tr h="369824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C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cat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cupboard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30530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cereal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cap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Canada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37" y="3000311"/>
            <a:ext cx="8231251" cy="1112837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07847" y="4399788"/>
            <a:ext cx="8330183" cy="1670304"/>
          </a:xfrm>
          <a:prstGeom prst="rect">
            <a:avLst/>
          </a:prstGeom>
        </p:spPr>
      </p:pic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350812" y="4422775"/>
          <a:ext cx="8250555" cy="1584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0725"/>
                <a:gridCol w="2022475"/>
                <a:gridCol w="1373504"/>
                <a:gridCol w="1371600"/>
                <a:gridCol w="1371600"/>
                <a:gridCol w="1371600"/>
              </a:tblGrid>
              <a:tr h="8709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417830" marR="173355" indent="-239395">
                        <a:lnSpc>
                          <a:spcPct val="102699"/>
                        </a:lnSpc>
                        <a:spcBef>
                          <a:spcPts val="185"/>
                        </a:spcBef>
                      </a:pPr>
                      <a:r>
                        <a:rPr sz="1600" b="1" spc="-5" dirty="0">
                          <a:latin typeface="Calibri"/>
                          <a:cs typeface="Calibri"/>
                        </a:rPr>
                        <a:t>SOMETHING</a:t>
                      </a:r>
                      <a:r>
                        <a:rPr sz="1600" b="1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IN</a:t>
                      </a:r>
                      <a:r>
                        <a:rPr sz="1600" b="1" spc="-3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THE </a:t>
                      </a:r>
                      <a:r>
                        <a:rPr sz="1600" b="1" spc="-35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LIVING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ROOM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3495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9385" marR="151130" algn="ctr">
                        <a:lnSpc>
                          <a:spcPct val="102299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SOMETHING 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IN THE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BEDROOM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7480" marR="151130" algn="ctr">
                        <a:lnSpc>
                          <a:spcPct val="102299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SOMETHING 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IN THE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25" dirty="0">
                          <a:latin typeface="Calibri"/>
                          <a:cs typeface="Calibri"/>
                        </a:rPr>
                        <a:t>BATHROOM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58115" marR="150495" algn="ctr">
                        <a:lnSpc>
                          <a:spcPct val="102299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SOMETHING 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IN THE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5" dirty="0">
                          <a:latin typeface="Calibri"/>
                          <a:cs typeface="Calibri"/>
                        </a:rPr>
                        <a:t>KITCHEN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94970" marR="150495" indent="-236220">
                        <a:lnSpc>
                          <a:spcPct val="102299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SOMETHING 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IN THE </a:t>
                      </a:r>
                      <a:r>
                        <a:rPr sz="1600" b="1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600" b="1" spc="-10" dirty="0">
                          <a:latin typeface="Calibri"/>
                          <a:cs typeface="Calibri"/>
                        </a:rPr>
                        <a:t>OFFICE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  <a:tr h="351091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dirty="0">
                          <a:latin typeface="Calibri"/>
                          <a:cs typeface="Calibri"/>
                        </a:rPr>
                        <a:t>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600" b="1" spc="-10" dirty="0">
                          <a:latin typeface="Calibri"/>
                          <a:cs typeface="Calibri"/>
                        </a:rPr>
                        <a:t>sofa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  <a:tr h="3495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497DBA"/>
                      </a:solidFill>
                      <a:prstDash val="solid"/>
                    </a:lnL>
                    <a:lnR w="12700">
                      <a:solidFill>
                        <a:srgbClr val="497DBA"/>
                      </a:solidFill>
                      <a:prstDash val="solid"/>
                    </a:lnR>
                    <a:lnT w="12700">
                      <a:solidFill>
                        <a:srgbClr val="497DBA"/>
                      </a:solidFill>
                      <a:prstDash val="solid"/>
                    </a:lnT>
                    <a:lnB w="12700">
                      <a:solidFill>
                        <a:srgbClr val="497DBA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57162" y="4429137"/>
            <a:ext cx="8231251" cy="1571625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4549" y="196595"/>
            <a:ext cx="7355205" cy="816610"/>
            <a:chOff x="1344549" y="196595"/>
            <a:chExt cx="7355205" cy="816610"/>
          </a:xfrm>
        </p:grpSpPr>
        <p:sp>
          <p:nvSpPr>
            <p:cNvPr id="3" name="object 3"/>
            <p:cNvSpPr/>
            <p:nvPr/>
          </p:nvSpPr>
          <p:spPr>
            <a:xfrm>
              <a:off x="1357249" y="274650"/>
              <a:ext cx="7329805" cy="725805"/>
            </a:xfrm>
            <a:custGeom>
              <a:avLst/>
              <a:gdLst/>
              <a:ahLst/>
              <a:cxnLst/>
              <a:rect l="l" t="t" r="r" b="b"/>
              <a:pathLst>
                <a:path w="7329805" h="725805">
                  <a:moveTo>
                    <a:pt x="7329551" y="0"/>
                  </a:moveTo>
                  <a:lnTo>
                    <a:pt x="0" y="0"/>
                  </a:lnTo>
                  <a:lnTo>
                    <a:pt x="0" y="725474"/>
                  </a:lnTo>
                  <a:lnTo>
                    <a:pt x="7329551" y="725474"/>
                  </a:lnTo>
                  <a:lnTo>
                    <a:pt x="73295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7249" y="274650"/>
              <a:ext cx="7329805" cy="725805"/>
            </a:xfrm>
            <a:custGeom>
              <a:avLst/>
              <a:gdLst/>
              <a:ahLst/>
              <a:cxnLst/>
              <a:rect l="l" t="t" r="r" b="b"/>
              <a:pathLst>
                <a:path w="7329805" h="725805">
                  <a:moveTo>
                    <a:pt x="0" y="725474"/>
                  </a:moveTo>
                  <a:lnTo>
                    <a:pt x="7329551" y="725474"/>
                  </a:lnTo>
                  <a:lnTo>
                    <a:pt x="7329551" y="0"/>
                  </a:lnTo>
                  <a:lnTo>
                    <a:pt x="0" y="0"/>
                  </a:lnTo>
                  <a:lnTo>
                    <a:pt x="0" y="725474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40180" y="196595"/>
              <a:ext cx="7155180" cy="8001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78916" y="1307084"/>
            <a:ext cx="8040370" cy="144716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3695" marR="245110" indent="-341630">
              <a:lnSpc>
                <a:spcPct val="100000"/>
              </a:lnSpc>
              <a:spcBef>
                <a:spcPts val="95"/>
              </a:spcBef>
              <a:buFont typeface="Microsoft Sans Serif"/>
              <a:buChar char="•"/>
              <a:tabLst>
                <a:tab pos="353695" algn="l"/>
                <a:tab pos="354330" algn="l"/>
              </a:tabLst>
            </a:pPr>
            <a:r>
              <a:rPr sz="1600" spc="-10" dirty="0">
                <a:latin typeface="Calibri"/>
                <a:cs typeface="Calibri"/>
              </a:rPr>
              <a:t>Предлагаем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ученикам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пары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похожих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(можно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из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словаря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синонимов),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clock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–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watch,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café</a:t>
            </a:r>
            <a:r>
              <a:rPr sz="1600" spc="-5" dirty="0">
                <a:latin typeface="Calibri"/>
                <a:cs typeface="Calibri"/>
              </a:rPr>
              <a:t> –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restaurant,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house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–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flat</a:t>
            </a:r>
            <a:endParaRPr sz="1600">
              <a:latin typeface="Calibri"/>
              <a:cs typeface="Calibri"/>
            </a:endParaRPr>
          </a:p>
          <a:p>
            <a:pPr marL="353695" indent="-341630">
              <a:lnSpc>
                <a:spcPct val="100000"/>
              </a:lnSpc>
              <a:spcBef>
                <a:spcPts val="805"/>
              </a:spcBef>
              <a:buFont typeface="Microsoft Sans Serif"/>
              <a:buChar char="•"/>
              <a:tabLst>
                <a:tab pos="353695" algn="l"/>
                <a:tab pos="354330" algn="l"/>
              </a:tabLst>
            </a:pPr>
            <a:r>
              <a:rPr sz="1600" spc="-15" dirty="0">
                <a:latin typeface="Calibri"/>
                <a:cs typeface="Calibri"/>
              </a:rPr>
              <a:t>Делим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пары на </a:t>
            </a:r>
            <a:r>
              <a:rPr sz="1600" spc="-10" dirty="0">
                <a:latin typeface="Calibri"/>
                <a:cs typeface="Calibri"/>
              </a:rPr>
              <a:t>микрогруппы.</a:t>
            </a:r>
            <a:endParaRPr sz="1600">
              <a:latin typeface="Calibri"/>
              <a:cs typeface="Calibri"/>
            </a:endParaRPr>
          </a:p>
          <a:p>
            <a:pPr marL="353695" indent="-341630">
              <a:lnSpc>
                <a:spcPct val="100000"/>
              </a:lnSpc>
              <a:spcBef>
                <a:spcPts val="790"/>
              </a:spcBef>
              <a:buFont typeface="Microsoft Sans Serif"/>
              <a:buChar char="•"/>
              <a:tabLst>
                <a:tab pos="353695" algn="l"/>
                <a:tab pos="354330" algn="l"/>
              </a:tabLst>
            </a:pPr>
            <a:r>
              <a:rPr sz="1600" spc="-5" dirty="0">
                <a:latin typeface="Calibri"/>
                <a:cs typeface="Calibri"/>
              </a:rPr>
              <a:t>Просим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группу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2 минуты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записать </a:t>
            </a:r>
            <a:r>
              <a:rPr sz="1600" spc="-10" dirty="0">
                <a:latin typeface="Calibri"/>
                <a:cs typeface="Calibri"/>
              </a:rPr>
              <a:t>как </a:t>
            </a:r>
            <a:r>
              <a:rPr sz="1600" spc="-5" dirty="0">
                <a:latin typeface="Calibri"/>
                <a:cs typeface="Calibri"/>
              </a:rPr>
              <a:t>можно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больше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сходств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различий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для</a:t>
            </a:r>
            <a:r>
              <a:rPr sz="1600" spc="-5" dirty="0">
                <a:latin typeface="Calibri"/>
                <a:cs typeface="Calibri"/>
              </a:rPr>
              <a:t> «своей»</a:t>
            </a:r>
            <a:endParaRPr sz="1600">
              <a:latin typeface="Calibri"/>
              <a:cs typeface="Calibri"/>
            </a:endParaRPr>
          </a:p>
          <a:p>
            <a:pPr marL="353695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пары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058837" y="2880360"/>
            <a:ext cx="7026275" cy="800100"/>
            <a:chOff x="1058837" y="2880360"/>
            <a:chExt cx="7026275" cy="800100"/>
          </a:xfrm>
        </p:grpSpPr>
        <p:sp>
          <p:nvSpPr>
            <p:cNvPr id="8" name="object 8"/>
            <p:cNvSpPr/>
            <p:nvPr/>
          </p:nvSpPr>
          <p:spPr>
            <a:xfrm>
              <a:off x="1071537" y="3000349"/>
              <a:ext cx="7000875" cy="646430"/>
            </a:xfrm>
            <a:custGeom>
              <a:avLst/>
              <a:gdLst/>
              <a:ahLst/>
              <a:cxnLst/>
              <a:rect l="l" t="t" r="r" b="b"/>
              <a:pathLst>
                <a:path w="7000875" h="646429">
                  <a:moveTo>
                    <a:pt x="7000875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7000875" y="646328"/>
                  </a:lnTo>
                  <a:lnTo>
                    <a:pt x="70008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1071537" y="3000349"/>
              <a:ext cx="7000875" cy="646430"/>
            </a:xfrm>
            <a:custGeom>
              <a:avLst/>
              <a:gdLst/>
              <a:ahLst/>
              <a:cxnLst/>
              <a:rect l="l" t="t" r="r" b="b"/>
              <a:pathLst>
                <a:path w="7000875" h="646429">
                  <a:moveTo>
                    <a:pt x="0" y="646328"/>
                  </a:moveTo>
                  <a:lnTo>
                    <a:pt x="7000875" y="646328"/>
                  </a:lnTo>
                  <a:lnTo>
                    <a:pt x="7000875" y="0"/>
                  </a:lnTo>
                  <a:lnTo>
                    <a:pt x="0" y="0"/>
                  </a:lnTo>
                  <a:lnTo>
                    <a:pt x="0" y="646328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84348" y="2880360"/>
              <a:ext cx="3570732" cy="800100"/>
            </a:xfrm>
            <a:prstGeom prst="rect">
              <a:avLst/>
            </a:prstGeom>
          </p:spPr>
        </p:pic>
      </p:grpSp>
      <p:sp>
        <p:nvSpPr>
          <p:cNvPr id="11" name="object 11"/>
          <p:cNvSpPr txBox="1"/>
          <p:nvPr/>
        </p:nvSpPr>
        <p:spPr>
          <a:xfrm>
            <a:off x="535940" y="4093845"/>
            <a:ext cx="7901940" cy="10490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5600" marR="255270" indent="-342900">
              <a:lnSpc>
                <a:spcPct val="100000"/>
              </a:lnSpc>
              <a:spcBef>
                <a:spcPts val="9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600" spc="-5" dirty="0">
                <a:latin typeface="Calibri"/>
                <a:cs typeface="Calibri"/>
              </a:rPr>
              <a:t>Просим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учеников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очереди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называть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слову,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принадлежащему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определенной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категории,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food.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Если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ученик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может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назвать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слово,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он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встает.</a:t>
            </a:r>
            <a:endParaRPr sz="1600">
              <a:latin typeface="Calibri"/>
              <a:cs typeface="Calibri"/>
            </a:endParaRPr>
          </a:p>
          <a:p>
            <a:pPr marL="355600" marR="5080" indent="-342900">
              <a:lnSpc>
                <a:spcPct val="100000"/>
              </a:lnSpc>
              <a:spcBef>
                <a:spcPts val="385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spc="-10" dirty="0">
                <a:latin typeface="Calibri"/>
                <a:cs typeface="Calibri"/>
              </a:rPr>
              <a:t> этом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случае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учитель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называет</a:t>
            </a:r>
            <a:r>
              <a:rPr sz="1600" spc="-10" dirty="0">
                <a:latin typeface="Calibri"/>
                <a:cs typeface="Calibri"/>
              </a:rPr>
              <a:t> новую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категорию.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Если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ученик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может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назвать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слово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из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нее,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он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садится 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учитель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обращается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 </a:t>
            </a:r>
            <a:r>
              <a:rPr sz="1600" spc="-10" dirty="0">
                <a:latin typeface="Calibri"/>
                <a:cs typeface="Calibri"/>
              </a:rPr>
              <a:t>другому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ученику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уже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новой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категорией.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42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629400" y="123825"/>
            <a:ext cx="2514600" cy="132397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188595" rIns="0" bIns="0" rtlCol="0">
            <a:spAutoFit/>
          </a:bodyPr>
          <a:lstStyle/>
          <a:p>
            <a:pPr marL="774065">
              <a:lnSpc>
                <a:spcPct val="100000"/>
              </a:lnSpc>
              <a:spcBef>
                <a:spcPts val="1485"/>
              </a:spcBef>
            </a:pP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Лексико-</a:t>
            </a:r>
            <a:endParaRPr sz="2000">
              <a:latin typeface="Calibri"/>
              <a:cs typeface="Calibri"/>
            </a:endParaRPr>
          </a:p>
          <a:p>
            <a:pPr marL="1026794" marR="186690" indent="-489584">
              <a:lnSpc>
                <a:spcPct val="100000"/>
              </a:lnSpc>
            </a:pP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грамма</a:t>
            </a:r>
            <a:r>
              <a:rPr sz="2000" spc="5" dirty="0">
                <a:solidFill>
                  <a:srgbClr val="FFFFFF"/>
                </a:solidFill>
                <a:latin typeface="Calibri"/>
                <a:cs typeface="Calibri"/>
              </a:rPr>
              <a:t>т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ч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еск</a:t>
            </a:r>
            <a:r>
              <a:rPr sz="2000" spc="-1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2000" dirty="0">
                <a:solidFill>
                  <a:srgbClr val="FFFFFF"/>
                </a:solidFill>
                <a:latin typeface="Calibri"/>
                <a:cs typeface="Calibri"/>
              </a:rPr>
              <a:t>е  навыки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42849" y="928750"/>
            <a:ext cx="6164580" cy="4429125"/>
            <a:chOff x="142849" y="928750"/>
            <a:chExt cx="6164580" cy="442912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49" y="928750"/>
              <a:ext cx="6164326" cy="4429125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52950" y="3428999"/>
              <a:ext cx="38100" cy="0"/>
            </a:xfrm>
            <a:custGeom>
              <a:avLst/>
              <a:gdLst/>
              <a:ahLst/>
              <a:cxnLst/>
              <a:rect l="l" t="t" r="r" b="b"/>
              <a:pathLst>
                <a:path w="38100">
                  <a:moveTo>
                    <a:pt x="0" y="0"/>
                  </a:moveTo>
                  <a:lnTo>
                    <a:pt x="38100" y="0"/>
                  </a:lnTo>
                </a:path>
              </a:pathLst>
            </a:custGeom>
            <a:ln w="1905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6358001" y="2143125"/>
            <a:ext cx="2495550" cy="341630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4" rIns="0" bIns="0" rtlCol="0">
            <a:spAutoFit/>
          </a:bodyPr>
          <a:lstStyle/>
          <a:p>
            <a:pPr marL="92075" marR="330835">
              <a:lnSpc>
                <a:spcPct val="100000"/>
              </a:lnSpc>
              <a:spcBef>
                <a:spcPts val="244"/>
              </a:spcBef>
            </a:pPr>
            <a:r>
              <a:rPr sz="1800" b="1" spc="-10" dirty="0">
                <a:latin typeface="Calibri"/>
                <a:cs typeface="Calibri"/>
              </a:rPr>
              <a:t>Рекомендации: 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Обращать</a:t>
            </a:r>
            <a:r>
              <a:rPr sz="1800" b="1" spc="-8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внимание </a:t>
            </a:r>
            <a:r>
              <a:rPr sz="1800" b="1" spc="-39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на</a:t>
            </a:r>
            <a:r>
              <a:rPr sz="18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сочетаемость</a:t>
            </a:r>
            <a:endParaRPr sz="1800">
              <a:latin typeface="Calibri"/>
              <a:cs typeface="Calibri"/>
            </a:endParaRPr>
          </a:p>
          <a:p>
            <a:pPr marL="92075" marR="358140" algn="just">
              <a:lnSpc>
                <a:spcPct val="100000"/>
              </a:lnSpc>
            </a:pPr>
            <a:r>
              <a:rPr sz="1800" b="1" spc="-10" dirty="0">
                <a:solidFill>
                  <a:srgbClr val="4F81BC"/>
                </a:solidFill>
                <a:latin typeface="Calibri"/>
                <a:cs typeface="Calibri"/>
              </a:rPr>
              <a:t>лексических</a:t>
            </a:r>
            <a:r>
              <a:rPr sz="1800" b="1" spc="-8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единиц </a:t>
            </a:r>
            <a:r>
              <a:rPr sz="1800" b="1" spc="-39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(не </a:t>
            </a:r>
            <a:r>
              <a:rPr sz="1800" spc="-15" dirty="0">
                <a:latin typeface="Calibri"/>
                <a:cs typeface="Calibri"/>
              </a:rPr>
              <a:t>отдельные </a:t>
            </a:r>
            <a:r>
              <a:rPr sz="1800" dirty="0">
                <a:latin typeface="Calibri"/>
                <a:cs typeface="Calibri"/>
              </a:rPr>
              <a:t>слова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заучивать!)</a:t>
            </a:r>
            <a:endParaRPr sz="1800">
              <a:latin typeface="Calibri"/>
              <a:cs typeface="Calibri"/>
            </a:endParaRPr>
          </a:p>
          <a:p>
            <a:pPr marL="92075" marR="257810">
              <a:lnSpc>
                <a:spcPct val="100000"/>
              </a:lnSpc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Ле</a:t>
            </a:r>
            <a:r>
              <a:rPr sz="1800" b="1" spc="-25" dirty="0">
                <a:solidFill>
                  <a:srgbClr val="4F81BC"/>
                </a:solidFill>
                <a:latin typeface="Calibri"/>
                <a:cs typeface="Calibri"/>
              </a:rPr>
              <a:t>к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с</a:t>
            </a:r>
            <a:r>
              <a:rPr sz="1800" b="1" spc="5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че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ск</a:t>
            </a:r>
            <a:r>
              <a:rPr sz="1800" b="1" spc="-10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е</a:t>
            </a:r>
            <a:r>
              <a:rPr sz="1800" b="1" spc="-5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за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д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ан</a:t>
            </a:r>
            <a:r>
              <a:rPr sz="1800" b="1" spc="5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я 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на 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основе </a:t>
            </a:r>
            <a:r>
              <a:rPr sz="1800" b="1" spc="-10" dirty="0">
                <a:solidFill>
                  <a:srgbClr val="4F81BC"/>
                </a:solidFill>
                <a:latin typeface="Calibri"/>
                <a:cs typeface="Calibri"/>
              </a:rPr>
              <a:t>связных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F81BC"/>
                </a:solidFill>
                <a:latin typeface="Calibri"/>
                <a:cs typeface="Calibri"/>
              </a:rPr>
              <a:t>текстов</a:t>
            </a:r>
            <a:r>
              <a:rPr sz="1800" spc="-10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 marL="92075" marR="114300">
              <a:lnSpc>
                <a:spcPct val="100000"/>
              </a:lnSpc>
            </a:pP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Анализ</a:t>
            </a:r>
            <a:r>
              <a:rPr sz="1800" b="1" spc="-9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использования </a:t>
            </a:r>
            <a:r>
              <a:rPr sz="1800" b="1" spc="-39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изучаемой лексики </a:t>
            </a:r>
            <a:r>
              <a:rPr sz="1800" b="1" dirty="0">
                <a:solidFill>
                  <a:srgbClr val="4F81BC"/>
                </a:solidFill>
                <a:latin typeface="Calibri"/>
                <a:cs typeface="Calibri"/>
              </a:rPr>
              <a:t>в </a:t>
            </a:r>
            <a:r>
              <a:rPr sz="1800" b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4F81BC"/>
                </a:solidFill>
                <a:latin typeface="Calibri"/>
                <a:cs typeface="Calibri"/>
              </a:rPr>
              <a:t>связном</a:t>
            </a:r>
            <a:r>
              <a:rPr sz="1800" b="1" spc="-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4F81BC"/>
                </a:solidFill>
                <a:latin typeface="Calibri"/>
                <a:cs typeface="Calibri"/>
              </a:rPr>
              <a:t>тексте</a:t>
            </a:r>
            <a:r>
              <a:rPr sz="1800" spc="-10" dirty="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43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629400" y="247650"/>
            <a:ext cx="2514600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83820" rIns="0" bIns="0" rtlCol="0">
            <a:spAutoFit/>
          </a:bodyPr>
          <a:lstStyle/>
          <a:p>
            <a:pPr marL="193675">
              <a:lnSpc>
                <a:spcPct val="100000"/>
              </a:lnSpc>
              <a:spcBef>
                <a:spcPts val="660"/>
              </a:spcBef>
            </a:pP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Чтение</a:t>
            </a:r>
            <a:r>
              <a:rPr sz="2000" b="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текста</a:t>
            </a:r>
            <a:r>
              <a:rPr sz="2000" b="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dirty="0">
                <a:solidFill>
                  <a:srgbClr val="FFFFFF"/>
                </a:solidFill>
                <a:latin typeface="Calibri"/>
                <a:cs typeface="Calibri"/>
              </a:rPr>
              <a:t>вслух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149350" y="4572"/>
            <a:ext cx="5168900" cy="805180"/>
            <a:chOff x="1149350" y="4572"/>
            <a:chExt cx="5168900" cy="805180"/>
          </a:xfrm>
        </p:grpSpPr>
        <p:sp>
          <p:nvSpPr>
            <p:cNvPr id="5" name="object 5"/>
            <p:cNvSpPr/>
            <p:nvPr/>
          </p:nvSpPr>
          <p:spPr>
            <a:xfrm>
              <a:off x="1162050" y="125450"/>
              <a:ext cx="5143500" cy="646430"/>
            </a:xfrm>
            <a:custGeom>
              <a:avLst/>
              <a:gdLst/>
              <a:ahLst/>
              <a:cxnLst/>
              <a:rect l="l" t="t" r="r" b="b"/>
              <a:pathLst>
                <a:path w="5143500" h="646430">
                  <a:moveTo>
                    <a:pt x="5143500" y="0"/>
                  </a:moveTo>
                  <a:lnTo>
                    <a:pt x="0" y="0"/>
                  </a:lnTo>
                  <a:lnTo>
                    <a:pt x="0" y="646328"/>
                  </a:lnTo>
                  <a:lnTo>
                    <a:pt x="5143500" y="646328"/>
                  </a:lnTo>
                  <a:lnTo>
                    <a:pt x="51435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162050" y="125450"/>
              <a:ext cx="5143500" cy="646430"/>
            </a:xfrm>
            <a:custGeom>
              <a:avLst/>
              <a:gdLst/>
              <a:ahLst/>
              <a:cxnLst/>
              <a:rect l="l" t="t" r="r" b="b"/>
              <a:pathLst>
                <a:path w="5143500" h="646430">
                  <a:moveTo>
                    <a:pt x="0" y="646328"/>
                  </a:moveTo>
                  <a:lnTo>
                    <a:pt x="5143500" y="646328"/>
                  </a:lnTo>
                  <a:lnTo>
                    <a:pt x="5143500" y="0"/>
                  </a:lnTo>
                  <a:lnTo>
                    <a:pt x="0" y="0"/>
                  </a:lnTo>
                  <a:lnTo>
                    <a:pt x="0" y="646328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5668" y="4572"/>
              <a:ext cx="3630167" cy="804672"/>
            </a:xfrm>
            <a:prstGeom prst="rect">
              <a:avLst/>
            </a:prstGeom>
          </p:spPr>
        </p:pic>
      </p:grpSp>
      <p:pic>
        <p:nvPicPr>
          <p:cNvPr id="8" name="object 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36867" y="1285875"/>
            <a:ext cx="7035546" cy="3736721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428599" y="5143487"/>
            <a:ext cx="8215630" cy="13239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4064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20"/>
              </a:spcBef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2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600" b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задании:</a:t>
            </a:r>
            <a:endParaRPr sz="1600">
              <a:latin typeface="Calibri"/>
              <a:cs typeface="Calibri"/>
            </a:endParaRPr>
          </a:p>
          <a:p>
            <a:pPr marL="238125" indent="-147320">
              <a:lnSpc>
                <a:spcPct val="100000"/>
              </a:lnSpc>
              <a:buChar char="•"/>
              <a:tabLst>
                <a:tab pos="238125" algn="l"/>
              </a:tabLst>
            </a:pPr>
            <a:r>
              <a:rPr sz="1600" b="1" spc="-10" dirty="0">
                <a:latin typeface="Calibri"/>
                <a:cs typeface="Calibri"/>
              </a:rPr>
              <a:t>Насколько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правильно вы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умеете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читать вслух,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соблюдая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правильную</a:t>
            </a:r>
            <a:r>
              <a:rPr sz="1600" b="1" i="1" spc="2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интонацию</a:t>
            </a:r>
            <a:r>
              <a:rPr sz="1600" b="1" spc="-10" dirty="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  <a:p>
            <a:pPr marL="90805">
              <a:lnSpc>
                <a:spcPct val="100000"/>
              </a:lnSpc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600" b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сделать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 задании:</a:t>
            </a:r>
            <a:endParaRPr sz="1600">
              <a:latin typeface="Calibri"/>
              <a:cs typeface="Calibri"/>
            </a:endParaRPr>
          </a:p>
          <a:p>
            <a:pPr marL="90805" marR="365760">
              <a:lnSpc>
                <a:spcPct val="100000"/>
              </a:lnSpc>
              <a:buChar char="•"/>
              <a:tabLst>
                <a:tab pos="238125" algn="l"/>
              </a:tabLst>
            </a:pPr>
            <a:r>
              <a:rPr sz="1600" b="1" spc="-5" dirty="0">
                <a:latin typeface="Calibri"/>
                <a:cs typeface="Calibri"/>
              </a:rPr>
              <a:t>Прочитать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вслух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короткий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текст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за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2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минуты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без</a:t>
            </a:r>
            <a:r>
              <a:rPr sz="1600" b="1" i="1" spc="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ошибок</a:t>
            </a:r>
            <a:r>
              <a:rPr sz="1600" b="1" i="1" spc="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i="1" spc="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произношении</a:t>
            </a:r>
            <a:r>
              <a:rPr sz="1600" b="1" i="1" spc="6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соблюдая </a:t>
            </a:r>
            <a:r>
              <a:rPr sz="1600" b="1" spc="-35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правильную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интонацию.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000099" y="571525"/>
            <a:ext cx="7595234" cy="5873750"/>
            <a:chOff x="1000099" y="571525"/>
            <a:chExt cx="7595234" cy="587375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00099" y="571525"/>
              <a:ext cx="7594854" cy="524433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85875" y="5786450"/>
              <a:ext cx="7048500" cy="646430"/>
            </a:xfrm>
            <a:custGeom>
              <a:avLst/>
              <a:gdLst/>
              <a:ahLst/>
              <a:cxnLst/>
              <a:rect l="l" t="t" r="r" b="b"/>
              <a:pathLst>
                <a:path w="7048500" h="646429">
                  <a:moveTo>
                    <a:pt x="7048500" y="0"/>
                  </a:moveTo>
                  <a:lnTo>
                    <a:pt x="0" y="0"/>
                  </a:lnTo>
                  <a:lnTo>
                    <a:pt x="0" y="646112"/>
                  </a:lnTo>
                  <a:lnTo>
                    <a:pt x="7048500" y="646112"/>
                  </a:lnTo>
                  <a:lnTo>
                    <a:pt x="70485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285875" y="5786450"/>
              <a:ext cx="7048500" cy="646430"/>
            </a:xfrm>
            <a:custGeom>
              <a:avLst/>
              <a:gdLst/>
              <a:ahLst/>
              <a:cxnLst/>
              <a:rect l="l" t="t" r="r" b="b"/>
              <a:pathLst>
                <a:path w="7048500" h="646429">
                  <a:moveTo>
                    <a:pt x="0" y="646112"/>
                  </a:moveTo>
                  <a:lnTo>
                    <a:pt x="7048500" y="646112"/>
                  </a:lnTo>
                  <a:lnTo>
                    <a:pt x="7048500" y="0"/>
                  </a:lnTo>
                  <a:lnTo>
                    <a:pt x="0" y="0"/>
                  </a:lnTo>
                  <a:lnTo>
                    <a:pt x="0" y="646112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1364741" y="5808675"/>
            <a:ext cx="328295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latin typeface="Calibri"/>
                <a:cs typeface="Calibri"/>
              </a:rPr>
              <a:t>journey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AE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30" dirty="0">
                <a:latin typeface="Calibri"/>
                <a:cs typeface="Calibri"/>
              </a:rPr>
              <a:t>[</a:t>
            </a:r>
            <a:r>
              <a:rPr sz="1800" spc="30" dirty="0">
                <a:latin typeface="Microsoft Sans Serif"/>
                <a:cs typeface="Microsoft Sans Serif"/>
              </a:rPr>
              <a:t>ˈdʒɜːrnɪ</a:t>
            </a:r>
            <a:r>
              <a:rPr sz="1800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Calibri"/>
                <a:cs typeface="Calibri"/>
              </a:rPr>
              <a:t>]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BE</a:t>
            </a:r>
            <a:r>
              <a:rPr sz="1800" spc="20" dirty="0">
                <a:latin typeface="Calibri"/>
                <a:cs typeface="Calibri"/>
              </a:rPr>
              <a:t>[</a:t>
            </a:r>
            <a:r>
              <a:rPr sz="1800" spc="20" dirty="0">
                <a:latin typeface="Microsoft Sans Serif"/>
                <a:cs typeface="Microsoft Sans Serif"/>
              </a:rPr>
              <a:t>ˈdʒɜːnɪ</a:t>
            </a:r>
            <a:r>
              <a:rPr sz="1800" spc="20" dirty="0">
                <a:latin typeface="Calibri"/>
                <a:cs typeface="Calibri"/>
              </a:rPr>
              <a:t>]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364741" y="6082995"/>
            <a:ext cx="136398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th</a:t>
            </a:r>
            <a:r>
              <a:rPr sz="1800" b="1" spc="-25" dirty="0">
                <a:latin typeface="Calibri"/>
                <a:cs typeface="Calibri"/>
              </a:rPr>
              <a:t>r</a:t>
            </a:r>
            <a:r>
              <a:rPr sz="1800" b="1" dirty="0">
                <a:latin typeface="Calibri"/>
                <a:cs typeface="Calibri"/>
              </a:rPr>
              <a:t>o</a:t>
            </a:r>
            <a:r>
              <a:rPr sz="1800" b="1" spc="5" dirty="0">
                <a:latin typeface="Calibri"/>
                <a:cs typeface="Calibri"/>
              </a:rPr>
              <a:t>u</a:t>
            </a:r>
            <a:r>
              <a:rPr sz="1800" b="1" spc="-5" dirty="0">
                <a:latin typeface="Calibri"/>
                <a:cs typeface="Calibri"/>
              </a:rPr>
              <a:t>g</a:t>
            </a:r>
            <a:r>
              <a:rPr sz="1800" b="1" dirty="0">
                <a:latin typeface="Calibri"/>
                <a:cs typeface="Calibri"/>
              </a:rPr>
              <a:t>h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[</a:t>
            </a:r>
            <a:r>
              <a:rPr sz="1800" spc="-10" dirty="0">
                <a:latin typeface="Microsoft Sans Serif"/>
                <a:cs typeface="Microsoft Sans Serif"/>
              </a:rPr>
              <a:t>θ</a:t>
            </a:r>
            <a:r>
              <a:rPr sz="1800" dirty="0">
                <a:latin typeface="Microsoft Sans Serif"/>
                <a:cs typeface="Microsoft Sans Serif"/>
              </a:rPr>
              <a:t>ru</a:t>
            </a:r>
            <a:r>
              <a:rPr sz="1800" spc="-5" dirty="0">
                <a:latin typeface="Microsoft Sans Serif"/>
                <a:cs typeface="Microsoft Sans Serif"/>
              </a:rPr>
              <a:t>ː</a:t>
            </a:r>
            <a:r>
              <a:rPr sz="1800" dirty="0">
                <a:latin typeface="Calibri"/>
                <a:cs typeface="Calibri"/>
              </a:rPr>
              <a:t>]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10488" y="4057269"/>
            <a:ext cx="2794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C00000"/>
                </a:solidFill>
                <a:latin typeface="Arial Black"/>
                <a:cs typeface="Arial Black"/>
              </a:rPr>
              <a:t>!</a:t>
            </a:r>
            <a:endParaRPr sz="6000">
              <a:latin typeface="Arial Black"/>
              <a:cs typeface="Arial Black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9164" y="5557824"/>
            <a:ext cx="279400" cy="939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dirty="0">
                <a:solidFill>
                  <a:srgbClr val="C00000"/>
                </a:solidFill>
                <a:latin typeface="Arial Black"/>
                <a:cs typeface="Arial Black"/>
              </a:rPr>
              <a:t>!</a:t>
            </a:r>
            <a:endParaRPr sz="60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01712" y="18288"/>
            <a:ext cx="7683500" cy="887094"/>
            <a:chOff x="1201712" y="18288"/>
            <a:chExt cx="7683500" cy="887094"/>
          </a:xfrm>
        </p:grpSpPr>
        <p:sp>
          <p:nvSpPr>
            <p:cNvPr id="3" name="object 3"/>
            <p:cNvSpPr/>
            <p:nvPr/>
          </p:nvSpPr>
          <p:spPr>
            <a:xfrm>
              <a:off x="1214412" y="142824"/>
              <a:ext cx="7658100" cy="725805"/>
            </a:xfrm>
            <a:custGeom>
              <a:avLst/>
              <a:gdLst/>
              <a:ahLst/>
              <a:cxnLst/>
              <a:rect l="l" t="t" r="r" b="b"/>
              <a:pathLst>
                <a:path w="7658100" h="725805">
                  <a:moveTo>
                    <a:pt x="7658100" y="0"/>
                  </a:moveTo>
                  <a:lnTo>
                    <a:pt x="0" y="0"/>
                  </a:lnTo>
                  <a:lnTo>
                    <a:pt x="0" y="725474"/>
                  </a:lnTo>
                  <a:lnTo>
                    <a:pt x="7658100" y="725474"/>
                  </a:lnTo>
                  <a:lnTo>
                    <a:pt x="76581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214412" y="142824"/>
              <a:ext cx="7658100" cy="725805"/>
            </a:xfrm>
            <a:custGeom>
              <a:avLst/>
              <a:gdLst/>
              <a:ahLst/>
              <a:cxnLst/>
              <a:rect l="l" t="t" r="r" b="b"/>
              <a:pathLst>
                <a:path w="7658100" h="725805">
                  <a:moveTo>
                    <a:pt x="0" y="725474"/>
                  </a:moveTo>
                  <a:lnTo>
                    <a:pt x="7658100" y="725474"/>
                  </a:lnTo>
                  <a:lnTo>
                    <a:pt x="7658100" y="0"/>
                  </a:lnTo>
                  <a:lnTo>
                    <a:pt x="0" y="0"/>
                  </a:lnTo>
                  <a:lnTo>
                    <a:pt x="0" y="725474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80260" y="18288"/>
              <a:ext cx="5916168" cy="886968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0099" y="1285925"/>
            <a:ext cx="7134225" cy="4357624"/>
          </a:xfrm>
          <a:prstGeom prst="rect">
            <a:avLst/>
          </a:prstGeo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87550" y="0"/>
            <a:ext cx="6711950" cy="1115060"/>
            <a:chOff x="1987550" y="0"/>
            <a:chExt cx="6711950" cy="1115060"/>
          </a:xfrm>
        </p:grpSpPr>
        <p:sp>
          <p:nvSpPr>
            <p:cNvPr id="3" name="object 3"/>
            <p:cNvSpPr/>
            <p:nvPr/>
          </p:nvSpPr>
          <p:spPr>
            <a:xfrm>
              <a:off x="2000250" y="0"/>
              <a:ext cx="6686550" cy="1071880"/>
            </a:xfrm>
            <a:custGeom>
              <a:avLst/>
              <a:gdLst/>
              <a:ahLst/>
              <a:cxnLst/>
              <a:rect l="l" t="t" r="r" b="b"/>
              <a:pathLst>
                <a:path w="6686550" h="1071880">
                  <a:moveTo>
                    <a:pt x="6686550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686550" y="1071549"/>
                  </a:lnTo>
                  <a:lnTo>
                    <a:pt x="66865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000250" y="0"/>
              <a:ext cx="6686550" cy="1071880"/>
            </a:xfrm>
            <a:custGeom>
              <a:avLst/>
              <a:gdLst/>
              <a:ahLst/>
              <a:cxnLst/>
              <a:rect l="l" t="t" r="r" b="b"/>
              <a:pathLst>
                <a:path w="6686550" h="1071880">
                  <a:moveTo>
                    <a:pt x="0" y="1071549"/>
                  </a:moveTo>
                  <a:lnTo>
                    <a:pt x="6686550" y="1071549"/>
                  </a:lnTo>
                  <a:lnTo>
                    <a:pt x="6686550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27147" y="0"/>
              <a:ext cx="6134100" cy="6141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29811" y="399288"/>
              <a:ext cx="1932432" cy="702563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79135" y="399288"/>
              <a:ext cx="1577339" cy="702563"/>
            </a:xfrm>
            <a:prstGeom prst="rect">
              <a:avLst/>
            </a:prstGeom>
          </p:spPr>
        </p:pic>
      </p:grp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2605785" y="9525"/>
            <a:ext cx="546100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5110" marR="5080" indent="-1503045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Рекомендации</a:t>
            </a:r>
            <a:r>
              <a:rPr spc="100" dirty="0"/>
              <a:t> </a:t>
            </a:r>
            <a:r>
              <a:rPr spc="30" dirty="0"/>
              <a:t>при</a:t>
            </a:r>
            <a:r>
              <a:rPr spc="85" dirty="0"/>
              <a:t> </a:t>
            </a:r>
            <a:r>
              <a:rPr spc="30" dirty="0"/>
              <a:t>обучению </a:t>
            </a:r>
            <a:r>
              <a:rPr spc="-710" dirty="0"/>
              <a:t> </a:t>
            </a:r>
            <a:r>
              <a:rPr spc="30" dirty="0"/>
              <a:t>чтению</a:t>
            </a:r>
            <a:r>
              <a:rPr spc="114" dirty="0"/>
              <a:t> </a:t>
            </a:r>
            <a:r>
              <a:rPr spc="30" dirty="0"/>
              <a:t>вслух</a:t>
            </a:r>
          </a:p>
        </p:txBody>
      </p:sp>
      <p:grpSp>
        <p:nvGrpSpPr>
          <p:cNvPr id="9" name="object 9"/>
          <p:cNvGrpSpPr/>
          <p:nvPr/>
        </p:nvGrpSpPr>
        <p:grpSpPr>
          <a:xfrm>
            <a:off x="273024" y="1130300"/>
            <a:ext cx="6223635" cy="5445125"/>
            <a:chOff x="273024" y="1130300"/>
            <a:chExt cx="6223635" cy="5445125"/>
          </a:xfrm>
        </p:grpSpPr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89813" y="1143000"/>
              <a:ext cx="6194171" cy="5419725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79374" y="1136650"/>
              <a:ext cx="6210935" cy="5432425"/>
            </a:xfrm>
            <a:custGeom>
              <a:avLst/>
              <a:gdLst/>
              <a:ahLst/>
              <a:cxnLst/>
              <a:rect l="l" t="t" r="r" b="b"/>
              <a:pathLst>
                <a:path w="6210935" h="5432425">
                  <a:moveTo>
                    <a:pt x="0" y="5432425"/>
                  </a:moveTo>
                  <a:lnTo>
                    <a:pt x="6210935" y="5432425"/>
                  </a:lnTo>
                  <a:lnTo>
                    <a:pt x="6210935" y="0"/>
                  </a:lnTo>
                  <a:lnTo>
                    <a:pt x="0" y="0"/>
                  </a:lnTo>
                  <a:lnTo>
                    <a:pt x="0" y="5432425"/>
                  </a:lnTo>
                  <a:close/>
                </a:path>
              </a:pathLst>
            </a:custGeom>
            <a:ln w="12700">
              <a:solidFill>
                <a:srgbClr val="8EB4E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652006" y="1099159"/>
            <a:ext cx="2193290" cy="5147310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marL="866140">
              <a:lnSpc>
                <a:spcPct val="100000"/>
              </a:lnSpc>
              <a:spcBef>
                <a:spcPts val="580"/>
              </a:spcBef>
            </a:pPr>
            <a:r>
              <a:rPr sz="2000" b="1" dirty="0">
                <a:latin typeface="Calibri"/>
                <a:cs typeface="Calibri"/>
              </a:rPr>
              <a:t>Use:</a:t>
            </a:r>
            <a:endParaRPr sz="2000">
              <a:latin typeface="Calibri"/>
              <a:cs typeface="Calibri"/>
            </a:endParaRPr>
          </a:p>
          <a:p>
            <a:pPr marL="527685" marR="34290" indent="-515620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000" dirty="0">
                <a:latin typeface="Calibri"/>
                <a:cs typeface="Calibri"/>
              </a:rPr>
              <a:t>Speed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drill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(lists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of </a:t>
            </a:r>
            <a:r>
              <a:rPr sz="2000" spc="-10" dirty="0">
                <a:latin typeface="Calibri"/>
                <a:cs typeface="Calibri"/>
              </a:rPr>
              <a:t>difficult 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words);</a:t>
            </a:r>
            <a:endParaRPr sz="2000">
              <a:latin typeface="Calibri"/>
              <a:cs typeface="Calibri"/>
            </a:endParaRPr>
          </a:p>
          <a:p>
            <a:pPr marL="527685" marR="485140" indent="-515620">
              <a:lnSpc>
                <a:spcPct val="100000"/>
              </a:lnSpc>
              <a:spcBef>
                <a:spcPts val="480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000" spc="-5" dirty="0">
                <a:latin typeface="Calibri"/>
                <a:cs typeface="Calibri"/>
              </a:rPr>
              <a:t>“Reading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c</a:t>
            </a:r>
            <a:r>
              <a:rPr sz="2000" spc="-5" dirty="0">
                <a:latin typeface="Calibri"/>
                <a:cs typeface="Calibri"/>
              </a:rPr>
              <a:t>on</a:t>
            </a:r>
            <a:r>
              <a:rPr sz="2000" spc="5" dirty="0">
                <a:latin typeface="Calibri"/>
                <a:cs typeface="Calibri"/>
              </a:rPr>
              <a:t>d</a:t>
            </a:r>
            <a:r>
              <a:rPr sz="2000" spc="-5" dirty="0">
                <a:latin typeface="Calibri"/>
                <a:cs typeface="Calibri"/>
              </a:rPr>
              <a:t>u</a:t>
            </a:r>
            <a:r>
              <a:rPr sz="2000" spc="5" dirty="0">
                <a:latin typeface="Calibri"/>
                <a:cs typeface="Calibri"/>
              </a:rPr>
              <a:t>c</a:t>
            </a:r>
            <a:r>
              <a:rPr sz="2000" spc="-25" dirty="0">
                <a:latin typeface="Calibri"/>
                <a:cs typeface="Calibri"/>
              </a:rPr>
              <a:t>t</a:t>
            </a:r>
            <a:r>
              <a:rPr sz="2000" spc="-5" dirty="0">
                <a:latin typeface="Calibri"/>
                <a:cs typeface="Calibri"/>
              </a:rPr>
              <a:t>o</a:t>
            </a:r>
            <a:r>
              <a:rPr sz="2000" spc="75" dirty="0">
                <a:latin typeface="Calibri"/>
                <a:cs typeface="Calibri"/>
              </a:rPr>
              <a:t>r</a:t>
            </a:r>
            <a:r>
              <a:rPr sz="2000" dirty="0">
                <a:latin typeface="Calibri"/>
                <a:cs typeface="Calibri"/>
              </a:rPr>
              <a:t>”</a:t>
            </a:r>
            <a:endParaRPr sz="2000">
              <a:latin typeface="Calibri"/>
              <a:cs typeface="Calibri"/>
            </a:endParaRPr>
          </a:p>
          <a:p>
            <a:pPr marL="527685" marR="5080" indent="-515620">
              <a:lnSpc>
                <a:spcPct val="100000"/>
              </a:lnSpc>
              <a:spcBef>
                <a:spcPts val="484"/>
              </a:spcBef>
              <a:buAutoNum type="arabicPeriod"/>
              <a:tabLst>
                <a:tab pos="527685" algn="l"/>
                <a:tab pos="528320" algn="l"/>
              </a:tabLst>
            </a:pPr>
            <a:r>
              <a:rPr sz="2000" dirty="0">
                <a:latin typeface="Calibri"/>
                <a:cs typeface="Calibri"/>
              </a:rPr>
              <a:t>Making a </a:t>
            </a:r>
            <a:r>
              <a:rPr sz="2000" spc="-10" dirty="0">
                <a:latin typeface="Calibri"/>
                <a:cs typeface="Calibri"/>
              </a:rPr>
              <a:t>story 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(cards </a:t>
            </a:r>
            <a:r>
              <a:rPr sz="2000" spc="-5" dirty="0">
                <a:latin typeface="Calibri"/>
                <a:cs typeface="Calibri"/>
              </a:rPr>
              <a:t>with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difficult </a:t>
            </a:r>
            <a:r>
              <a:rPr sz="2000" spc="-15" dirty="0">
                <a:latin typeface="Calibri"/>
                <a:cs typeface="Calibri"/>
              </a:rPr>
              <a:t>words, 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15" dirty="0">
                <a:latin typeface="Calibri"/>
                <a:cs typeface="Calibri"/>
              </a:rPr>
              <a:t>scaffolding </a:t>
            </a:r>
            <a:r>
              <a:rPr sz="2000" spc="-1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questions: </a:t>
            </a:r>
            <a:r>
              <a:rPr sz="2000" spc="-10" dirty="0">
                <a:latin typeface="Calibri"/>
                <a:cs typeface="Calibri"/>
              </a:rPr>
              <a:t>who, </a:t>
            </a:r>
            <a:r>
              <a:rPr sz="2000" spc="-44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 </a:t>
            </a:r>
            <a:r>
              <a:rPr sz="2000" spc="-5" dirty="0">
                <a:latin typeface="Calibri"/>
                <a:cs typeface="Calibri"/>
              </a:rPr>
              <a:t>happened,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how, </a:t>
            </a:r>
            <a:r>
              <a:rPr sz="2000" spc="-434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when, </a:t>
            </a:r>
            <a:r>
              <a:rPr sz="2000" spc="-5" dirty="0">
                <a:latin typeface="Calibri"/>
                <a:cs typeface="Calibri"/>
              </a:rPr>
              <a:t>what </a:t>
            </a:r>
            <a:r>
              <a:rPr sz="2000" dirty="0">
                <a:latin typeface="Calibri"/>
                <a:cs typeface="Calibri"/>
              </a:rPr>
              <a:t> happened 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next)…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47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487337" y="1058887"/>
            <a:ext cx="8150225" cy="4888230"/>
            <a:chOff x="487337" y="1058887"/>
            <a:chExt cx="8150225" cy="4888230"/>
          </a:xfrm>
        </p:grpSpPr>
        <p:sp>
          <p:nvSpPr>
            <p:cNvPr id="4" name="object 4"/>
            <p:cNvSpPr/>
            <p:nvPr/>
          </p:nvSpPr>
          <p:spPr>
            <a:xfrm>
              <a:off x="500037" y="1071587"/>
              <a:ext cx="8124825" cy="4862830"/>
            </a:xfrm>
            <a:custGeom>
              <a:avLst/>
              <a:gdLst/>
              <a:ahLst/>
              <a:cxnLst/>
              <a:rect l="l" t="t" r="r" b="b"/>
              <a:pathLst>
                <a:path w="8124825" h="4862830">
                  <a:moveTo>
                    <a:pt x="8124825" y="0"/>
                  </a:moveTo>
                  <a:lnTo>
                    <a:pt x="0" y="0"/>
                  </a:lnTo>
                  <a:lnTo>
                    <a:pt x="0" y="4862830"/>
                  </a:lnTo>
                  <a:lnTo>
                    <a:pt x="8124825" y="4862830"/>
                  </a:lnTo>
                  <a:lnTo>
                    <a:pt x="81248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0037" y="1071587"/>
              <a:ext cx="8124825" cy="4862830"/>
            </a:xfrm>
            <a:custGeom>
              <a:avLst/>
              <a:gdLst/>
              <a:ahLst/>
              <a:cxnLst/>
              <a:rect l="l" t="t" r="r" b="b"/>
              <a:pathLst>
                <a:path w="8124825" h="4862830">
                  <a:moveTo>
                    <a:pt x="0" y="4862830"/>
                  </a:moveTo>
                  <a:lnTo>
                    <a:pt x="8124825" y="4862830"/>
                  </a:lnTo>
                  <a:lnTo>
                    <a:pt x="8124825" y="0"/>
                  </a:lnTo>
                  <a:lnTo>
                    <a:pt x="0" y="0"/>
                  </a:lnTo>
                  <a:lnTo>
                    <a:pt x="0" y="486283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578916" y="1092530"/>
            <a:ext cx="7956550" cy="465899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latin typeface="Calibri"/>
                <a:cs typeface="Calibri"/>
              </a:rPr>
              <a:t>При</a:t>
            </a:r>
            <a:r>
              <a:rPr sz="1600" spc="-15" dirty="0">
                <a:latin typeface="Calibri"/>
                <a:cs typeface="Calibri"/>
              </a:rPr>
              <a:t> подготовке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заданию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5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необходимо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вывести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сознательный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уровень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все</a:t>
            </a:r>
            <a:endParaRPr sz="1600">
              <a:latin typeface="Calibri"/>
              <a:cs typeface="Calibri"/>
            </a:endParaRPr>
          </a:p>
          <a:p>
            <a:pPr marL="12700" marR="169545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фонетические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навыки,</a:t>
            </a:r>
            <a:r>
              <a:rPr sz="1600" spc="-15" dirty="0">
                <a:latin typeface="Calibri"/>
                <a:cs typeface="Calibri"/>
              </a:rPr>
              <a:t> которыми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выпускники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овладевали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(часто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имитационно)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начиная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начальной</a:t>
            </a:r>
            <a:r>
              <a:rPr sz="1600" spc="-15" dirty="0">
                <a:latin typeface="Calibri"/>
                <a:cs typeface="Calibri"/>
              </a:rPr>
              <a:t> школы,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восполнить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фонетические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знания,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необходимые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для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осознанного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чтения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текста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вслух,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обеспечить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тренировку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чтения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вслух:</a:t>
            </a:r>
            <a:endParaRPr sz="1600">
              <a:latin typeface="Calibri"/>
              <a:cs typeface="Calibri"/>
            </a:endParaRPr>
          </a:p>
          <a:p>
            <a:pPr marL="172720" indent="-16002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5" dirty="0">
                <a:latin typeface="Calibri"/>
                <a:cs typeface="Calibri"/>
              </a:rPr>
              <a:t>повторить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правила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чтения;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"/>
            </a:pPr>
            <a:endParaRPr sz="1550">
              <a:latin typeface="Calibri"/>
              <a:cs typeface="Calibri"/>
            </a:endParaRPr>
          </a:p>
          <a:p>
            <a:pPr marL="172720" indent="-16002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5" dirty="0">
                <a:latin typeface="Calibri"/>
                <a:cs typeface="Calibri"/>
              </a:rPr>
              <a:t>поработать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над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артикуляцией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наиболее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сложных</a:t>
            </a:r>
            <a:r>
              <a:rPr sz="1600" spc="-10" dirty="0">
                <a:latin typeface="Calibri"/>
                <a:cs typeface="Calibri"/>
              </a:rPr>
              <a:t> звуков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английского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языка;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"/>
            </a:pPr>
            <a:endParaRPr sz="1550">
              <a:latin typeface="Calibri"/>
              <a:cs typeface="Calibri"/>
            </a:endParaRPr>
          </a:p>
          <a:p>
            <a:pPr marL="12700" marR="83439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10" dirty="0">
                <a:latin typeface="Calibri"/>
                <a:cs typeface="Calibri"/>
              </a:rPr>
              <a:t>объяснить,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такое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смысловая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группа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(синтагма),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делятся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предложения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смысловые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группы,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какую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роль</a:t>
            </a:r>
            <a:r>
              <a:rPr sz="1600" spc="-5" dirty="0">
                <a:latin typeface="Calibri"/>
                <a:cs typeface="Calibri"/>
              </a:rPr>
              <a:t> 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этом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играют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знаки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препинания;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"/>
            </a:pPr>
            <a:endParaRPr sz="1550">
              <a:latin typeface="Calibri"/>
              <a:cs typeface="Calibri"/>
            </a:endParaRPr>
          </a:p>
          <a:p>
            <a:pPr marL="12700" marR="22860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10" dirty="0">
                <a:latin typeface="Calibri"/>
                <a:cs typeface="Calibri"/>
              </a:rPr>
              <a:t>объяснить,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такое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фразовое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ударение,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почему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служебные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слова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несут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фразового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ударения;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"/>
            </a:pPr>
            <a:endParaRPr sz="15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10" dirty="0">
                <a:latin typeface="Calibri"/>
                <a:cs typeface="Calibri"/>
              </a:rPr>
              <a:t>объяснить,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интонационно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оформляются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утверждения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разные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типы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вопросов,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какой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смысл несут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основные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интонационные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контуры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английского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языка;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Wingdings"/>
              <a:buChar char=""/>
            </a:pPr>
            <a:endParaRPr sz="1550">
              <a:latin typeface="Calibri"/>
              <a:cs typeface="Calibri"/>
            </a:endParaRPr>
          </a:p>
          <a:p>
            <a:pPr marL="12700" marR="340360">
              <a:lnSpc>
                <a:spcPct val="100000"/>
              </a:lnSpc>
              <a:buSzPct val="93750"/>
              <a:buFont typeface="Wingdings"/>
              <a:buChar char=""/>
              <a:tabLst>
                <a:tab pos="172720" algn="l"/>
              </a:tabLst>
            </a:pPr>
            <a:r>
              <a:rPr sz="1600" spc="-10" dirty="0">
                <a:latin typeface="Calibri"/>
                <a:cs typeface="Calibri"/>
              </a:rPr>
              <a:t>использовать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аудиозаписи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из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УМК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для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формирования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фонетических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навыков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(чтение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текста </a:t>
            </a:r>
            <a:r>
              <a:rPr sz="1600" spc="-5" dirty="0">
                <a:latin typeface="Calibri"/>
                <a:cs typeface="Calibri"/>
              </a:rPr>
              <a:t>вслух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диктором,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 </a:t>
            </a:r>
            <a:r>
              <a:rPr sz="1600" spc="-10" dirty="0">
                <a:latin typeface="Calibri"/>
                <a:cs typeface="Calibri"/>
              </a:rPr>
              <a:t>диктором,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хором).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1987550" y="0"/>
            <a:ext cx="6711950" cy="1111885"/>
            <a:chOff x="1987550" y="0"/>
            <a:chExt cx="6711950" cy="1111885"/>
          </a:xfrm>
        </p:grpSpPr>
        <p:sp>
          <p:nvSpPr>
            <p:cNvPr id="8" name="object 8"/>
            <p:cNvSpPr/>
            <p:nvPr/>
          </p:nvSpPr>
          <p:spPr>
            <a:xfrm>
              <a:off x="2000250" y="0"/>
              <a:ext cx="6686550" cy="1071880"/>
            </a:xfrm>
            <a:custGeom>
              <a:avLst/>
              <a:gdLst/>
              <a:ahLst/>
              <a:cxnLst/>
              <a:rect l="l" t="t" r="r" b="b"/>
              <a:pathLst>
                <a:path w="6686550" h="1071880">
                  <a:moveTo>
                    <a:pt x="6686550" y="0"/>
                  </a:moveTo>
                  <a:lnTo>
                    <a:pt x="0" y="0"/>
                  </a:lnTo>
                  <a:lnTo>
                    <a:pt x="0" y="1071549"/>
                  </a:lnTo>
                  <a:lnTo>
                    <a:pt x="6686550" y="1071549"/>
                  </a:lnTo>
                  <a:lnTo>
                    <a:pt x="66865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2000250" y="0"/>
              <a:ext cx="6686550" cy="1071880"/>
            </a:xfrm>
            <a:custGeom>
              <a:avLst/>
              <a:gdLst/>
              <a:ahLst/>
              <a:cxnLst/>
              <a:rect l="l" t="t" r="r" b="b"/>
              <a:pathLst>
                <a:path w="6686550" h="1071880">
                  <a:moveTo>
                    <a:pt x="0" y="1071549"/>
                  </a:moveTo>
                  <a:lnTo>
                    <a:pt x="6686550" y="1071549"/>
                  </a:lnTo>
                  <a:lnTo>
                    <a:pt x="6686550" y="0"/>
                  </a:lnTo>
                  <a:lnTo>
                    <a:pt x="0" y="0"/>
                  </a:lnTo>
                  <a:lnTo>
                    <a:pt x="0" y="1071549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27147" y="0"/>
              <a:ext cx="6134100" cy="61112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29811" y="396239"/>
              <a:ext cx="1932432" cy="702563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279135" y="396239"/>
              <a:ext cx="1577339" cy="702563"/>
            </a:xfrm>
            <a:prstGeom prst="rect">
              <a:avLst/>
            </a:prstGeom>
          </p:spPr>
        </p:pic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2605785" y="7112"/>
            <a:ext cx="5461000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15110" marR="5080" indent="-1503045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Рекомендации</a:t>
            </a:r>
            <a:r>
              <a:rPr spc="100" dirty="0"/>
              <a:t> </a:t>
            </a:r>
            <a:r>
              <a:rPr spc="30" dirty="0"/>
              <a:t>при</a:t>
            </a:r>
            <a:r>
              <a:rPr spc="85" dirty="0"/>
              <a:t> </a:t>
            </a:r>
            <a:r>
              <a:rPr spc="30" dirty="0"/>
              <a:t>обучению </a:t>
            </a:r>
            <a:r>
              <a:rPr spc="-710" dirty="0"/>
              <a:t> </a:t>
            </a:r>
            <a:r>
              <a:rPr spc="30" dirty="0"/>
              <a:t>чтению</a:t>
            </a:r>
            <a:r>
              <a:rPr spc="114" dirty="0"/>
              <a:t> </a:t>
            </a:r>
            <a:r>
              <a:rPr spc="30" dirty="0"/>
              <a:t>вслух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62" y="1928876"/>
            <a:ext cx="8501126" cy="3429000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82751" y="547116"/>
            <a:ext cx="827532" cy="1226819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1701800" y="128015"/>
            <a:ext cx="6169025" cy="640080"/>
            <a:chOff x="1701800" y="128015"/>
            <a:chExt cx="6169025" cy="640080"/>
          </a:xfrm>
        </p:grpSpPr>
        <p:sp>
          <p:nvSpPr>
            <p:cNvPr id="5" name="object 5"/>
            <p:cNvSpPr/>
            <p:nvPr/>
          </p:nvSpPr>
          <p:spPr>
            <a:xfrm>
              <a:off x="1714500" y="214274"/>
              <a:ext cx="6143625" cy="523240"/>
            </a:xfrm>
            <a:custGeom>
              <a:avLst/>
              <a:gdLst/>
              <a:ahLst/>
              <a:cxnLst/>
              <a:rect l="l" t="t" r="r" b="b"/>
              <a:pathLst>
                <a:path w="6143625" h="523240">
                  <a:moveTo>
                    <a:pt x="6143625" y="0"/>
                  </a:moveTo>
                  <a:lnTo>
                    <a:pt x="0" y="0"/>
                  </a:lnTo>
                  <a:lnTo>
                    <a:pt x="0" y="523214"/>
                  </a:lnTo>
                  <a:lnTo>
                    <a:pt x="6143625" y="523214"/>
                  </a:lnTo>
                  <a:lnTo>
                    <a:pt x="6143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14500" y="214274"/>
              <a:ext cx="6143625" cy="523240"/>
            </a:xfrm>
            <a:custGeom>
              <a:avLst/>
              <a:gdLst/>
              <a:ahLst/>
              <a:cxnLst/>
              <a:rect l="l" t="t" r="r" b="b"/>
              <a:pathLst>
                <a:path w="6143625" h="523240">
                  <a:moveTo>
                    <a:pt x="0" y="523214"/>
                  </a:moveTo>
                  <a:lnTo>
                    <a:pt x="6143625" y="523214"/>
                  </a:lnTo>
                  <a:lnTo>
                    <a:pt x="6143625" y="0"/>
                  </a:lnTo>
                  <a:lnTo>
                    <a:pt x="0" y="0"/>
                  </a:lnTo>
                  <a:lnTo>
                    <a:pt x="0" y="523214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043684" y="128015"/>
              <a:ext cx="5477256" cy="640079"/>
            </a:xfrm>
            <a:prstGeom prst="rect">
              <a:avLst/>
            </a:prstGeom>
          </p:spPr>
        </p:pic>
      </p:grpSp>
      <p:grpSp>
        <p:nvGrpSpPr>
          <p:cNvPr id="8" name="object 8"/>
          <p:cNvGrpSpPr/>
          <p:nvPr/>
        </p:nvGrpSpPr>
        <p:grpSpPr>
          <a:xfrm>
            <a:off x="285724" y="1714500"/>
            <a:ext cx="3599815" cy="1016000"/>
            <a:chOff x="285724" y="1714500"/>
            <a:chExt cx="3599815" cy="1016000"/>
          </a:xfrm>
        </p:grpSpPr>
        <p:sp>
          <p:nvSpPr>
            <p:cNvPr id="9" name="object 9"/>
            <p:cNvSpPr/>
            <p:nvPr/>
          </p:nvSpPr>
          <p:spPr>
            <a:xfrm>
              <a:off x="285724" y="1714500"/>
              <a:ext cx="2786380" cy="714375"/>
            </a:xfrm>
            <a:custGeom>
              <a:avLst/>
              <a:gdLst/>
              <a:ahLst/>
              <a:cxnLst/>
              <a:rect l="l" t="t" r="r" b="b"/>
              <a:pathLst>
                <a:path w="2786380" h="714375">
                  <a:moveTo>
                    <a:pt x="2786126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786126" y="714375"/>
                  </a:lnTo>
                  <a:lnTo>
                    <a:pt x="2786126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52698" y="1848485"/>
              <a:ext cx="814069" cy="862965"/>
            </a:xfrm>
            <a:custGeom>
              <a:avLst/>
              <a:gdLst/>
              <a:ahLst/>
              <a:cxnLst/>
              <a:rect l="l" t="t" r="r" b="b"/>
              <a:pathLst>
                <a:path w="814070" h="862964">
                  <a:moveTo>
                    <a:pt x="0" y="0"/>
                  </a:moveTo>
                  <a:lnTo>
                    <a:pt x="483488" y="0"/>
                  </a:lnTo>
                  <a:lnTo>
                    <a:pt x="813688" y="862711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285724" y="1714500"/>
            <a:ext cx="2786380" cy="71437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wrap="square" lIns="0" tIns="108585" rIns="0" bIns="0" rtlCol="0">
            <a:spAutoFit/>
          </a:bodyPr>
          <a:lstStyle/>
          <a:p>
            <a:pPr marR="83185" algn="r">
              <a:lnSpc>
                <a:spcPct val="100000"/>
              </a:lnSpc>
              <a:spcBef>
                <a:spcPts val="855"/>
              </a:spcBef>
            </a:pPr>
            <a:r>
              <a:rPr sz="1600" spc="-20" dirty="0">
                <a:latin typeface="Microsoft Sans Serif"/>
                <a:cs typeface="Microsoft Sans Serif"/>
              </a:rPr>
              <a:t>Ищем</a:t>
            </a:r>
            <a:r>
              <a:rPr sz="1600" spc="-25" dirty="0">
                <a:latin typeface="Microsoft Sans Serif"/>
                <a:cs typeface="Microsoft Sans Serif"/>
              </a:rPr>
              <a:t> </a:t>
            </a:r>
            <a:r>
              <a:rPr sz="1600" dirty="0">
                <a:latin typeface="Microsoft Sans Serif"/>
                <a:cs typeface="Microsoft Sans Serif"/>
              </a:rPr>
              <a:t>слова,</a:t>
            </a:r>
            <a:r>
              <a:rPr sz="1600" spc="-20" dirty="0">
                <a:latin typeface="Microsoft Sans Serif"/>
                <a:cs typeface="Microsoft Sans Serif"/>
              </a:rPr>
              <a:t> </a:t>
            </a:r>
            <a:r>
              <a:rPr sz="1600" spc="-10" dirty="0">
                <a:latin typeface="Microsoft Sans Serif"/>
                <a:cs typeface="Microsoft Sans Serif"/>
              </a:rPr>
              <a:t>вызывающие</a:t>
            </a:r>
            <a:endParaRPr sz="1600">
              <a:latin typeface="Microsoft Sans Serif"/>
              <a:cs typeface="Microsoft Sans Serif"/>
            </a:endParaRPr>
          </a:p>
          <a:p>
            <a:pPr marR="83820" algn="r">
              <a:lnSpc>
                <a:spcPct val="100000"/>
              </a:lnSpc>
            </a:pPr>
            <a:r>
              <a:rPr sz="1600" spc="-15" dirty="0">
                <a:latin typeface="Microsoft Sans Serif"/>
                <a:cs typeface="Microsoft Sans Serif"/>
              </a:rPr>
              <a:t>трудности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4877308" y="766698"/>
            <a:ext cx="4286250" cy="2042795"/>
            <a:chOff x="4877308" y="766698"/>
            <a:chExt cx="4286250" cy="2042795"/>
          </a:xfrm>
        </p:grpSpPr>
        <p:sp>
          <p:nvSpPr>
            <p:cNvPr id="13" name="object 13"/>
            <p:cNvSpPr/>
            <p:nvPr/>
          </p:nvSpPr>
          <p:spPr>
            <a:xfrm>
              <a:off x="6572250" y="785748"/>
              <a:ext cx="2571750" cy="714375"/>
            </a:xfrm>
            <a:custGeom>
              <a:avLst/>
              <a:gdLst/>
              <a:ahLst/>
              <a:cxnLst/>
              <a:rect l="l" t="t" r="r" b="b"/>
              <a:pathLst>
                <a:path w="2571750" h="714375">
                  <a:moveTo>
                    <a:pt x="2571750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571750" y="714375"/>
                  </a:lnTo>
                  <a:lnTo>
                    <a:pt x="257175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6572250" y="785748"/>
              <a:ext cx="2571750" cy="714375"/>
            </a:xfrm>
            <a:custGeom>
              <a:avLst/>
              <a:gdLst/>
              <a:ahLst/>
              <a:cxnLst/>
              <a:rect l="l" t="t" r="r" b="b"/>
              <a:pathLst>
                <a:path w="2571750" h="714375">
                  <a:moveTo>
                    <a:pt x="0" y="714375"/>
                  </a:moveTo>
                  <a:lnTo>
                    <a:pt x="2571750" y="714375"/>
                  </a:lnTo>
                  <a:lnTo>
                    <a:pt x="2571750" y="0"/>
                  </a:lnTo>
                  <a:lnTo>
                    <a:pt x="0" y="0"/>
                  </a:lnTo>
                  <a:lnTo>
                    <a:pt x="0" y="714375"/>
                  </a:lnTo>
                  <a:close/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96358" y="919733"/>
              <a:ext cx="1693545" cy="1870710"/>
            </a:xfrm>
            <a:custGeom>
              <a:avLst/>
              <a:gdLst/>
              <a:ahLst/>
              <a:cxnLst/>
              <a:rect l="l" t="t" r="r" b="b"/>
              <a:pathLst>
                <a:path w="1693545" h="1870710">
                  <a:moveTo>
                    <a:pt x="1693417" y="0"/>
                  </a:moveTo>
                  <a:lnTo>
                    <a:pt x="1247266" y="0"/>
                  </a:lnTo>
                  <a:lnTo>
                    <a:pt x="0" y="1870455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7157973" y="882142"/>
            <a:ext cx="190817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r">
              <a:lnSpc>
                <a:spcPct val="100000"/>
              </a:lnSpc>
              <a:spcBef>
                <a:spcPts val="95"/>
              </a:spcBef>
            </a:pPr>
            <a:r>
              <a:rPr sz="1600" spc="-20" dirty="0">
                <a:latin typeface="Microsoft Sans Serif"/>
                <a:cs typeface="Microsoft Sans Serif"/>
              </a:rPr>
              <a:t>Повторяем</a:t>
            </a:r>
            <a:r>
              <a:rPr sz="1600" spc="-4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правила</a:t>
            </a:r>
            <a:endParaRPr sz="1600">
              <a:latin typeface="Microsoft Sans Serif"/>
              <a:cs typeface="Microsoft Sans Serif"/>
            </a:endParaRPr>
          </a:p>
          <a:p>
            <a:pPr marR="5080" algn="r">
              <a:lnSpc>
                <a:spcPct val="100000"/>
              </a:lnSpc>
            </a:pPr>
            <a:r>
              <a:rPr sz="1600" spc="-15" dirty="0">
                <a:latin typeface="Microsoft Sans Serif"/>
                <a:cs typeface="Microsoft Sans Serif"/>
              </a:rPr>
              <a:t>чтения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819647" y="1785873"/>
            <a:ext cx="3324860" cy="1016000"/>
            <a:chOff x="5819647" y="1785873"/>
            <a:chExt cx="3324860" cy="1016000"/>
          </a:xfrm>
        </p:grpSpPr>
        <p:sp>
          <p:nvSpPr>
            <p:cNvPr id="18" name="object 18"/>
            <p:cNvSpPr/>
            <p:nvPr/>
          </p:nvSpPr>
          <p:spPr>
            <a:xfrm>
              <a:off x="6572249" y="1785873"/>
              <a:ext cx="2571750" cy="714375"/>
            </a:xfrm>
            <a:custGeom>
              <a:avLst/>
              <a:gdLst/>
              <a:ahLst/>
              <a:cxnLst/>
              <a:rect l="l" t="t" r="r" b="b"/>
              <a:pathLst>
                <a:path w="2571750" h="714375">
                  <a:moveTo>
                    <a:pt x="2571750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571750" y="714375"/>
                  </a:lnTo>
                  <a:lnTo>
                    <a:pt x="257175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838697" y="1919858"/>
              <a:ext cx="751205" cy="862965"/>
            </a:xfrm>
            <a:custGeom>
              <a:avLst/>
              <a:gdLst/>
              <a:ahLst/>
              <a:cxnLst/>
              <a:rect l="l" t="t" r="r" b="b"/>
              <a:pathLst>
                <a:path w="751204" h="862964">
                  <a:moveTo>
                    <a:pt x="751077" y="0"/>
                  </a:moveTo>
                  <a:lnTo>
                    <a:pt x="304926" y="0"/>
                  </a:lnTo>
                  <a:lnTo>
                    <a:pt x="0" y="862838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572250" y="1785873"/>
            <a:ext cx="2571750" cy="71437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1550">
              <a:latin typeface="Times New Roman"/>
              <a:cs typeface="Times New Roman"/>
            </a:endParaRPr>
          </a:p>
          <a:p>
            <a:pPr marL="633095">
              <a:lnSpc>
                <a:spcPct val="100000"/>
              </a:lnSpc>
              <a:spcBef>
                <a:spcPts val="5"/>
              </a:spcBef>
            </a:pPr>
            <a:r>
              <a:rPr sz="1600" spc="-15" dirty="0">
                <a:latin typeface="Microsoft Sans Serif"/>
                <a:cs typeface="Microsoft Sans Serif"/>
              </a:rPr>
              <a:t>Расставляем</a:t>
            </a:r>
            <a:r>
              <a:rPr sz="1600" spc="-50" dirty="0">
                <a:latin typeface="Microsoft Sans Serif"/>
                <a:cs typeface="Microsoft Sans Serif"/>
              </a:rPr>
              <a:t> </a:t>
            </a:r>
            <a:r>
              <a:rPr sz="1600" spc="-30" dirty="0">
                <a:latin typeface="Microsoft Sans Serif"/>
                <a:cs typeface="Microsoft Sans Serif"/>
              </a:rPr>
              <a:t>паузы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285724" y="4991861"/>
            <a:ext cx="3536315" cy="1151890"/>
            <a:chOff x="285724" y="4991861"/>
            <a:chExt cx="3536315" cy="1151890"/>
          </a:xfrm>
        </p:grpSpPr>
        <p:sp>
          <p:nvSpPr>
            <p:cNvPr id="22" name="object 22"/>
            <p:cNvSpPr/>
            <p:nvPr/>
          </p:nvSpPr>
          <p:spPr>
            <a:xfrm>
              <a:off x="285724" y="5429262"/>
              <a:ext cx="2643505" cy="714375"/>
            </a:xfrm>
            <a:custGeom>
              <a:avLst/>
              <a:gdLst/>
              <a:ahLst/>
              <a:cxnLst/>
              <a:rect l="l" t="t" r="r" b="b"/>
              <a:pathLst>
                <a:path w="2643505" h="714375">
                  <a:moveTo>
                    <a:pt x="2643251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643251" y="714375"/>
                  </a:lnTo>
                  <a:lnTo>
                    <a:pt x="2643251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910839" y="5010911"/>
              <a:ext cx="892175" cy="552450"/>
            </a:xfrm>
            <a:custGeom>
              <a:avLst/>
              <a:gdLst/>
              <a:ahLst/>
              <a:cxnLst/>
              <a:rect l="l" t="t" r="r" b="b"/>
              <a:pathLst>
                <a:path w="892175" h="552450">
                  <a:moveTo>
                    <a:pt x="0" y="552322"/>
                  </a:moveTo>
                  <a:lnTo>
                    <a:pt x="458597" y="552322"/>
                  </a:lnTo>
                  <a:lnTo>
                    <a:pt x="891667" y="0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285724" y="5429262"/>
            <a:ext cx="2643505" cy="71437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636905">
              <a:lnSpc>
                <a:spcPct val="100000"/>
              </a:lnSpc>
            </a:pPr>
            <a:r>
              <a:rPr sz="1600" spc="-20" dirty="0">
                <a:latin typeface="Microsoft Sans Serif"/>
                <a:cs typeface="Microsoft Sans Serif"/>
              </a:rPr>
              <a:t>Читаем</a:t>
            </a:r>
            <a:r>
              <a:rPr sz="1600" spc="-5" dirty="0">
                <a:latin typeface="Microsoft Sans Serif"/>
                <a:cs typeface="Microsoft Sans Serif"/>
              </a:rPr>
              <a:t> </a:t>
            </a:r>
            <a:r>
              <a:rPr sz="1600" spc="-40" dirty="0">
                <a:latin typeface="Microsoft Sans Serif"/>
                <a:cs typeface="Microsoft Sans Serif"/>
              </a:rPr>
              <a:t>за</a:t>
            </a:r>
            <a:r>
              <a:rPr sz="1600" spc="-10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диктором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285724" y="2929001"/>
            <a:ext cx="3520440" cy="1016000"/>
            <a:chOff x="285724" y="2929001"/>
            <a:chExt cx="3520440" cy="1016000"/>
          </a:xfrm>
        </p:grpSpPr>
        <p:sp>
          <p:nvSpPr>
            <p:cNvPr id="26" name="object 26"/>
            <p:cNvSpPr/>
            <p:nvPr/>
          </p:nvSpPr>
          <p:spPr>
            <a:xfrm>
              <a:off x="285724" y="2929001"/>
              <a:ext cx="2724150" cy="714375"/>
            </a:xfrm>
            <a:custGeom>
              <a:avLst/>
              <a:gdLst/>
              <a:ahLst/>
              <a:cxnLst/>
              <a:rect l="l" t="t" r="r" b="b"/>
              <a:pathLst>
                <a:path w="2724150" h="714375">
                  <a:moveTo>
                    <a:pt x="2724150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724150" y="714375"/>
                  </a:lnTo>
                  <a:lnTo>
                    <a:pt x="272415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2991230" y="3062859"/>
              <a:ext cx="795655" cy="862965"/>
            </a:xfrm>
            <a:custGeom>
              <a:avLst/>
              <a:gdLst/>
              <a:ahLst/>
              <a:cxnLst/>
              <a:rect l="l" t="t" r="r" b="b"/>
              <a:pathLst>
                <a:path w="795654" h="862964">
                  <a:moveTo>
                    <a:pt x="0" y="0"/>
                  </a:moveTo>
                  <a:lnTo>
                    <a:pt x="472694" y="0"/>
                  </a:lnTo>
                  <a:lnTo>
                    <a:pt x="795655" y="862838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8" name="object 28"/>
          <p:cNvSpPr txBox="1"/>
          <p:nvPr/>
        </p:nvSpPr>
        <p:spPr>
          <a:xfrm>
            <a:off x="285724" y="2929001"/>
            <a:ext cx="2724150" cy="71437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wrap="square" lIns="0" tIns="109220" rIns="0" bIns="0" rtlCol="0">
            <a:spAutoFit/>
          </a:bodyPr>
          <a:lstStyle/>
          <a:p>
            <a:pPr marR="85090" algn="r">
              <a:lnSpc>
                <a:spcPct val="100000"/>
              </a:lnSpc>
              <a:spcBef>
                <a:spcPts val="860"/>
              </a:spcBef>
            </a:pPr>
            <a:r>
              <a:rPr sz="1600" spc="-50" dirty="0">
                <a:latin typeface="Microsoft Sans Serif"/>
                <a:cs typeface="Microsoft Sans Serif"/>
              </a:rPr>
              <a:t>Р</a:t>
            </a:r>
            <a:r>
              <a:rPr sz="1600" spc="-10" dirty="0">
                <a:latin typeface="Microsoft Sans Serif"/>
                <a:cs typeface="Microsoft Sans Serif"/>
              </a:rPr>
              <a:t>а</a:t>
            </a:r>
            <a:r>
              <a:rPr sz="1600" spc="-5" dirty="0">
                <a:latin typeface="Microsoft Sans Serif"/>
                <a:cs typeface="Microsoft Sans Serif"/>
              </a:rPr>
              <a:t>сс</a:t>
            </a:r>
            <a:r>
              <a:rPr sz="1600" spc="-20" dirty="0">
                <a:latin typeface="Microsoft Sans Serif"/>
                <a:cs typeface="Microsoft Sans Serif"/>
              </a:rPr>
              <a:t>т</a:t>
            </a:r>
            <a:r>
              <a:rPr sz="1600" spc="-10" dirty="0">
                <a:latin typeface="Microsoft Sans Serif"/>
                <a:cs typeface="Microsoft Sans Serif"/>
              </a:rPr>
              <a:t>а</a:t>
            </a:r>
            <a:r>
              <a:rPr sz="1600" spc="-40" dirty="0">
                <a:latin typeface="Microsoft Sans Serif"/>
                <a:cs typeface="Microsoft Sans Serif"/>
              </a:rPr>
              <a:t>в</a:t>
            </a:r>
            <a:r>
              <a:rPr sz="1600" spc="15" dirty="0">
                <a:latin typeface="Microsoft Sans Serif"/>
                <a:cs typeface="Microsoft Sans Serif"/>
              </a:rPr>
              <a:t>л</a:t>
            </a:r>
            <a:r>
              <a:rPr sz="1600" spc="-20" dirty="0">
                <a:latin typeface="Microsoft Sans Serif"/>
                <a:cs typeface="Microsoft Sans Serif"/>
              </a:rPr>
              <a:t>яем</a:t>
            </a:r>
            <a:r>
              <a:rPr sz="1600" spc="-15" dirty="0">
                <a:latin typeface="Microsoft Sans Serif"/>
                <a:cs typeface="Microsoft Sans Serif"/>
              </a:rPr>
              <a:t> ф</a:t>
            </a:r>
            <a:r>
              <a:rPr sz="1600" spc="-10" dirty="0">
                <a:latin typeface="Microsoft Sans Serif"/>
                <a:cs typeface="Microsoft Sans Serif"/>
              </a:rPr>
              <a:t>р</a:t>
            </a:r>
            <a:r>
              <a:rPr sz="1600" spc="-20" dirty="0">
                <a:latin typeface="Microsoft Sans Serif"/>
                <a:cs typeface="Microsoft Sans Serif"/>
              </a:rPr>
              <a:t>а</a:t>
            </a:r>
            <a:r>
              <a:rPr sz="1600" spc="-85" dirty="0">
                <a:latin typeface="Microsoft Sans Serif"/>
                <a:cs typeface="Microsoft Sans Serif"/>
              </a:rPr>
              <a:t>з</a:t>
            </a:r>
            <a:r>
              <a:rPr sz="1600" spc="-10" dirty="0">
                <a:latin typeface="Microsoft Sans Serif"/>
                <a:cs typeface="Microsoft Sans Serif"/>
              </a:rPr>
              <a:t>о</a:t>
            </a:r>
            <a:r>
              <a:rPr sz="1600" spc="-15" dirty="0">
                <a:latin typeface="Microsoft Sans Serif"/>
                <a:cs typeface="Microsoft Sans Serif"/>
              </a:rPr>
              <a:t>в</a:t>
            </a:r>
            <a:r>
              <a:rPr sz="1600" spc="-10" dirty="0">
                <a:latin typeface="Microsoft Sans Serif"/>
                <a:cs typeface="Microsoft Sans Serif"/>
              </a:rPr>
              <a:t>ое</a:t>
            </a:r>
            <a:endParaRPr sz="1600">
              <a:latin typeface="Microsoft Sans Serif"/>
              <a:cs typeface="Microsoft Sans Serif"/>
            </a:endParaRPr>
          </a:p>
          <a:p>
            <a:pPr marR="84455" algn="r">
              <a:lnSpc>
                <a:spcPct val="100000"/>
              </a:lnSpc>
            </a:pPr>
            <a:r>
              <a:rPr sz="1600" spc="-20" dirty="0">
                <a:latin typeface="Microsoft Sans Serif"/>
                <a:cs typeface="Microsoft Sans Serif"/>
              </a:rPr>
              <a:t>ударение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4207383" y="5063235"/>
            <a:ext cx="3998595" cy="1151890"/>
            <a:chOff x="4207383" y="5063235"/>
            <a:chExt cx="3998595" cy="1151890"/>
          </a:xfrm>
        </p:grpSpPr>
        <p:sp>
          <p:nvSpPr>
            <p:cNvPr id="30" name="object 30"/>
            <p:cNvSpPr/>
            <p:nvPr/>
          </p:nvSpPr>
          <p:spPr>
            <a:xfrm>
              <a:off x="5215001" y="5500700"/>
              <a:ext cx="2990850" cy="714375"/>
            </a:xfrm>
            <a:custGeom>
              <a:avLst/>
              <a:gdLst/>
              <a:ahLst/>
              <a:cxnLst/>
              <a:rect l="l" t="t" r="r" b="b"/>
              <a:pathLst>
                <a:path w="2990850" h="714375">
                  <a:moveTo>
                    <a:pt x="2990850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2990850" y="714375"/>
                  </a:lnTo>
                  <a:lnTo>
                    <a:pt x="2990850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4226433" y="5082285"/>
              <a:ext cx="1009015" cy="552450"/>
            </a:xfrm>
            <a:custGeom>
              <a:avLst/>
              <a:gdLst/>
              <a:ahLst/>
              <a:cxnLst/>
              <a:rect l="l" t="t" r="r" b="b"/>
              <a:pathLst>
                <a:path w="1009014" h="552450">
                  <a:moveTo>
                    <a:pt x="1009014" y="552361"/>
                  </a:moveTo>
                  <a:lnTo>
                    <a:pt x="489965" y="552361"/>
                  </a:lnTo>
                  <a:lnTo>
                    <a:pt x="0" y="0"/>
                  </a:lnTo>
                </a:path>
              </a:pathLst>
            </a:custGeom>
            <a:ln w="38100">
              <a:solidFill>
                <a:srgbClr val="C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" name="object 32"/>
          <p:cNvSpPr txBox="1"/>
          <p:nvPr/>
        </p:nvSpPr>
        <p:spPr>
          <a:xfrm>
            <a:off x="5215001" y="5500700"/>
            <a:ext cx="2990850" cy="71437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 vert="horz" wrap="square" lIns="0" tIns="508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550">
              <a:latin typeface="Times New Roman"/>
              <a:cs typeface="Times New Roman"/>
            </a:endParaRPr>
          </a:p>
          <a:p>
            <a:pPr marL="805180">
              <a:lnSpc>
                <a:spcPct val="100000"/>
              </a:lnSpc>
            </a:pPr>
            <a:r>
              <a:rPr sz="1600" spc="-35" dirty="0">
                <a:latin typeface="Microsoft Sans Serif"/>
                <a:cs typeface="Microsoft Sans Serif"/>
              </a:rPr>
              <a:t>Закончи</a:t>
            </a:r>
            <a:r>
              <a:rPr sz="1600" spc="25" dirty="0">
                <a:latin typeface="Microsoft Sans Serif"/>
                <a:cs typeface="Microsoft Sans Serif"/>
              </a:rPr>
              <a:t> </a:t>
            </a:r>
            <a:r>
              <a:rPr sz="1600" spc="-15" dirty="0">
                <a:latin typeface="Microsoft Sans Serif"/>
                <a:cs typeface="Microsoft Sans Serif"/>
              </a:rPr>
              <a:t>предложение</a:t>
            </a:r>
            <a:endParaRPr sz="1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4418" y="6458822"/>
            <a:ext cx="170815" cy="1708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325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49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7140575" y="6245225"/>
            <a:ext cx="2016125" cy="625475"/>
            <a:chOff x="7140575" y="6245225"/>
            <a:chExt cx="2016125" cy="625475"/>
          </a:xfrm>
        </p:grpSpPr>
        <p:sp>
          <p:nvSpPr>
            <p:cNvPr id="4" name="object 4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1990725" y="0"/>
                  </a:moveTo>
                  <a:lnTo>
                    <a:pt x="0" y="0"/>
                  </a:lnTo>
                  <a:lnTo>
                    <a:pt x="0" y="600075"/>
                  </a:lnTo>
                  <a:lnTo>
                    <a:pt x="1990725" y="600075"/>
                  </a:lnTo>
                  <a:lnTo>
                    <a:pt x="1990725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7153275" y="6257925"/>
              <a:ext cx="1990725" cy="600075"/>
            </a:xfrm>
            <a:custGeom>
              <a:avLst/>
              <a:gdLst/>
              <a:ahLst/>
              <a:cxnLst/>
              <a:rect l="l" t="t" r="r" b="b"/>
              <a:pathLst>
                <a:path w="1990725" h="600075">
                  <a:moveTo>
                    <a:pt x="0" y="600075"/>
                  </a:moveTo>
                  <a:lnTo>
                    <a:pt x="1990725" y="600075"/>
                  </a:lnTo>
                  <a:lnTo>
                    <a:pt x="1990725" y="0"/>
                  </a:lnTo>
                  <a:lnTo>
                    <a:pt x="0" y="0"/>
                  </a:lnTo>
                  <a:lnTo>
                    <a:pt x="0" y="600075"/>
                  </a:lnTo>
                  <a:close/>
                </a:path>
              </a:pathLst>
            </a:custGeom>
            <a:ln w="25400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/>
          <p:nvPr/>
        </p:nvSpPr>
        <p:spPr>
          <a:xfrm>
            <a:off x="7165975" y="6394500"/>
            <a:ext cx="19653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86715">
              <a:lnSpc>
                <a:spcPct val="100000"/>
              </a:lnSpc>
              <a:spcBef>
                <a:spcPts val="100"/>
              </a:spcBef>
            </a:pPr>
            <a:r>
              <a:rPr sz="1800" spc="-25" dirty="0">
                <a:solidFill>
                  <a:srgbClr val="FFFFFF"/>
                </a:solidFill>
                <a:latin typeface="Calibri"/>
                <a:cs typeface="Calibri"/>
              </a:rPr>
              <a:t>Устная</a:t>
            </a:r>
            <a:r>
              <a:rPr sz="18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FFFFFF"/>
                </a:solidFill>
                <a:latin typeface="Calibri"/>
                <a:cs typeface="Calibri"/>
              </a:rPr>
              <a:t>часть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315075" y="247650"/>
            <a:ext cx="2828925" cy="504825"/>
          </a:xfrm>
          <a:prstGeom prst="rect">
            <a:avLst/>
          </a:prstGeom>
          <a:solidFill>
            <a:srgbClr val="8EB4E2"/>
          </a:solidFill>
          <a:ln w="25400">
            <a:solidFill>
              <a:srgbClr val="385D89"/>
            </a:solidFill>
          </a:ln>
        </p:spPr>
        <p:txBody>
          <a:bodyPr vert="horz" wrap="square" lIns="0" tIns="83820" rIns="0" bIns="0" rtlCol="0">
            <a:spAutoFit/>
          </a:bodyPr>
          <a:lstStyle/>
          <a:p>
            <a:pPr marL="203835">
              <a:lnSpc>
                <a:spcPct val="100000"/>
              </a:lnSpc>
              <a:spcBef>
                <a:spcPts val="660"/>
              </a:spcBef>
            </a:pP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Описание</a:t>
            </a:r>
            <a:r>
              <a:rPr sz="2000" b="0" spc="-7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spc="-5" dirty="0">
                <a:solidFill>
                  <a:srgbClr val="FFFFFF"/>
                </a:solidFill>
                <a:latin typeface="Calibri"/>
                <a:cs typeface="Calibri"/>
              </a:rPr>
              <a:t>фотографии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7162" y="928700"/>
            <a:ext cx="6481445" cy="4714875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357162" y="5643575"/>
            <a:ext cx="6286500" cy="107759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937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10"/>
              </a:spcBef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2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600" b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задании:</a:t>
            </a:r>
            <a:endParaRPr sz="1600">
              <a:latin typeface="Calibri"/>
              <a:cs typeface="Calibri"/>
            </a:endParaRPr>
          </a:p>
          <a:p>
            <a:pPr marL="237490" indent="-146685">
              <a:lnSpc>
                <a:spcPct val="100000"/>
              </a:lnSpc>
              <a:buChar char="•"/>
              <a:tabLst>
                <a:tab pos="238125" algn="l"/>
              </a:tabLst>
            </a:pPr>
            <a:r>
              <a:rPr sz="1600" b="1" spc="-5" dirty="0">
                <a:latin typeface="Calibri"/>
                <a:cs typeface="Calibri"/>
              </a:rPr>
              <a:t>Как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 </a:t>
            </a:r>
            <a:r>
              <a:rPr sz="1600" b="1" spc="-10" dirty="0">
                <a:latin typeface="Calibri"/>
                <a:cs typeface="Calibri"/>
              </a:rPr>
              <a:t>умеете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описать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фотографию.</a:t>
            </a:r>
            <a:endParaRPr sz="16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2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нужно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сделать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 в задании:</a:t>
            </a:r>
            <a:endParaRPr sz="1600">
              <a:latin typeface="Calibri"/>
              <a:cs typeface="Calibri"/>
            </a:endParaRPr>
          </a:p>
          <a:p>
            <a:pPr marL="238125" indent="-147320">
              <a:lnSpc>
                <a:spcPct val="100000"/>
              </a:lnSpc>
              <a:buChar char="•"/>
              <a:tabLst>
                <a:tab pos="238760" algn="l"/>
              </a:tabLst>
            </a:pPr>
            <a:r>
              <a:rPr sz="1600" b="1" spc="-5" dirty="0">
                <a:latin typeface="Calibri"/>
                <a:cs typeface="Calibri"/>
              </a:rPr>
              <a:t>Выбрать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описать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фотографию,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учитывая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все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пункты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плана.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0274" y="0"/>
            <a:ext cx="7540625" cy="864235"/>
            <a:chOff x="1130274" y="0"/>
            <a:chExt cx="7540625" cy="864235"/>
          </a:xfrm>
        </p:grpSpPr>
        <p:sp>
          <p:nvSpPr>
            <p:cNvPr id="3" name="object 3"/>
            <p:cNvSpPr/>
            <p:nvPr/>
          </p:nvSpPr>
          <p:spPr>
            <a:xfrm>
              <a:off x="1142974" y="142811"/>
              <a:ext cx="7515225" cy="643255"/>
            </a:xfrm>
            <a:custGeom>
              <a:avLst/>
              <a:gdLst/>
              <a:ahLst/>
              <a:cxnLst/>
              <a:rect l="l" t="t" r="r" b="b"/>
              <a:pathLst>
                <a:path w="7515225" h="643255">
                  <a:moveTo>
                    <a:pt x="7515225" y="0"/>
                  </a:moveTo>
                  <a:lnTo>
                    <a:pt x="0" y="0"/>
                  </a:lnTo>
                  <a:lnTo>
                    <a:pt x="0" y="642937"/>
                  </a:lnTo>
                  <a:lnTo>
                    <a:pt x="7515225" y="642937"/>
                  </a:lnTo>
                  <a:lnTo>
                    <a:pt x="75152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2974" y="142811"/>
              <a:ext cx="7515225" cy="643255"/>
            </a:xfrm>
            <a:custGeom>
              <a:avLst/>
              <a:gdLst/>
              <a:ahLst/>
              <a:cxnLst/>
              <a:rect l="l" t="t" r="r" b="b"/>
              <a:pathLst>
                <a:path w="7515225" h="643255">
                  <a:moveTo>
                    <a:pt x="0" y="642937"/>
                  </a:moveTo>
                  <a:lnTo>
                    <a:pt x="7515225" y="642937"/>
                  </a:lnTo>
                  <a:lnTo>
                    <a:pt x="7515225" y="0"/>
                  </a:lnTo>
                  <a:lnTo>
                    <a:pt x="0" y="0"/>
                  </a:lnTo>
                  <a:lnTo>
                    <a:pt x="0" y="642937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07792" y="0"/>
              <a:ext cx="3973067" cy="864108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15899" y="1130300"/>
            <a:ext cx="8255000" cy="4454525"/>
            <a:chOff x="415899" y="1130300"/>
            <a:chExt cx="8255000" cy="4454525"/>
          </a:xfrm>
        </p:grpSpPr>
        <p:sp>
          <p:nvSpPr>
            <p:cNvPr id="7" name="object 7"/>
            <p:cNvSpPr/>
            <p:nvPr/>
          </p:nvSpPr>
          <p:spPr>
            <a:xfrm>
              <a:off x="428599" y="1143000"/>
              <a:ext cx="8229600" cy="4429125"/>
            </a:xfrm>
            <a:custGeom>
              <a:avLst/>
              <a:gdLst/>
              <a:ahLst/>
              <a:cxnLst/>
              <a:rect l="l" t="t" r="r" b="b"/>
              <a:pathLst>
                <a:path w="8229600" h="4429125">
                  <a:moveTo>
                    <a:pt x="8229600" y="0"/>
                  </a:moveTo>
                  <a:lnTo>
                    <a:pt x="0" y="0"/>
                  </a:lnTo>
                  <a:lnTo>
                    <a:pt x="0" y="4429125"/>
                  </a:lnTo>
                  <a:lnTo>
                    <a:pt x="8229600" y="4429125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28599" y="1143000"/>
              <a:ext cx="8229600" cy="4429125"/>
            </a:xfrm>
            <a:custGeom>
              <a:avLst/>
              <a:gdLst/>
              <a:ahLst/>
              <a:cxnLst/>
              <a:rect l="l" t="t" r="r" b="b"/>
              <a:pathLst>
                <a:path w="8229600" h="4429125">
                  <a:moveTo>
                    <a:pt x="0" y="4429125"/>
                  </a:moveTo>
                  <a:lnTo>
                    <a:pt x="8229600" y="4429125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42912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07288" y="1156461"/>
            <a:ext cx="7961630" cy="43427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41730" marR="5080" indent="-101854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latin typeface="Calibri"/>
                <a:cs typeface="Calibri"/>
              </a:rPr>
              <a:t>Изучаем </a:t>
            </a:r>
            <a:r>
              <a:rPr sz="2400" b="1" dirty="0">
                <a:latin typeface="Calibri"/>
                <a:cs typeface="Calibri"/>
              </a:rPr>
              <a:t>основные </a:t>
            </a:r>
            <a:r>
              <a:rPr sz="2400" b="1" spc="-5" dirty="0">
                <a:latin typeface="Calibri"/>
                <a:cs typeface="Calibri"/>
              </a:rPr>
              <a:t>документы </a:t>
            </a:r>
            <a:r>
              <a:rPr sz="2400" b="1" spc="-55" dirty="0">
                <a:latin typeface="Calibri"/>
                <a:cs typeface="Calibri"/>
              </a:rPr>
              <a:t>ВПР, </a:t>
            </a:r>
            <a:r>
              <a:rPr sz="2400" b="1" dirty="0">
                <a:latin typeface="Calibri"/>
                <a:cs typeface="Calibri"/>
              </a:rPr>
              <a:t>из </a:t>
            </a:r>
            <a:r>
              <a:rPr sz="2400" b="1" spc="-10" dirty="0">
                <a:latin typeface="Calibri"/>
                <a:cs typeface="Calibri"/>
              </a:rPr>
              <a:t>которых </a:t>
            </a:r>
            <a:r>
              <a:rPr sz="2400" b="1" dirty="0">
                <a:latin typeface="Calibri"/>
                <a:cs typeface="Calibri"/>
              </a:rPr>
              <a:t>мы </a:t>
            </a:r>
            <a:r>
              <a:rPr sz="2400" b="1" spc="-20" dirty="0">
                <a:latin typeface="Calibri"/>
                <a:cs typeface="Calibri"/>
              </a:rPr>
              <a:t>можем </a:t>
            </a:r>
            <a:r>
              <a:rPr sz="2400" b="1" spc="-53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почерпнуть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достаточно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полную </a:t>
            </a:r>
            <a:r>
              <a:rPr sz="2400" b="1" dirty="0">
                <a:latin typeface="Calibri"/>
                <a:cs typeface="Calibri"/>
              </a:rPr>
              <a:t>информацию</a:t>
            </a:r>
            <a:r>
              <a:rPr sz="2400" b="1" spc="1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о</a:t>
            </a:r>
            <a:endParaRPr sz="2400">
              <a:latin typeface="Calibri"/>
              <a:cs typeface="Calibri"/>
            </a:endParaRPr>
          </a:p>
          <a:p>
            <a:pPr marL="2335530">
              <a:lnSpc>
                <a:spcPct val="100000"/>
              </a:lnSpc>
            </a:pPr>
            <a:r>
              <a:rPr sz="2400" b="1" spc="-15" dirty="0">
                <a:latin typeface="Calibri"/>
                <a:cs typeface="Calibri"/>
              </a:rPr>
              <a:t>содержании </a:t>
            </a:r>
            <a:r>
              <a:rPr sz="2400" b="1" dirty="0">
                <a:latin typeface="Calibri"/>
                <a:cs typeface="Calibri"/>
              </a:rPr>
              <a:t>и</a:t>
            </a:r>
            <a:r>
              <a:rPr sz="2400" b="1" spc="-4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структуре</a:t>
            </a:r>
            <a:r>
              <a:rPr sz="2400" b="1" spc="-2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ВПР:</a:t>
            </a:r>
            <a:endParaRPr sz="2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33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Описание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 ВПР</a:t>
            </a: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по </a:t>
            </a:r>
            <a:r>
              <a:rPr sz="2400" b="1" spc="-15" dirty="0">
                <a:latin typeface="Calibri"/>
                <a:cs typeface="Calibri"/>
              </a:rPr>
              <a:t>ИНОСТРАННОМУ</a:t>
            </a:r>
            <a:r>
              <a:rPr sz="2400" b="1" spc="20" dirty="0">
                <a:latin typeface="Calibri"/>
                <a:cs typeface="Calibri"/>
              </a:rPr>
              <a:t> </a:t>
            </a:r>
            <a:r>
              <a:rPr sz="2400" b="1" spc="-5" dirty="0">
                <a:latin typeface="Calibri"/>
                <a:cs typeface="Calibri"/>
              </a:rPr>
              <a:t>ЯЗЫКУ</a:t>
            </a:r>
            <a:endParaRPr sz="2400">
              <a:latin typeface="Calibri"/>
              <a:cs typeface="Calibri"/>
            </a:endParaRPr>
          </a:p>
          <a:p>
            <a:pPr marL="355600" indent="-343535">
              <a:lnSpc>
                <a:spcPct val="100000"/>
              </a:lnSpc>
              <a:spcBef>
                <a:spcPts val="580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spc="-20" dirty="0">
                <a:solidFill>
                  <a:srgbClr val="001F5F"/>
                </a:solidFill>
                <a:latin typeface="Calibri"/>
                <a:cs typeface="Calibri"/>
              </a:rPr>
              <a:t>Кодификатор</a:t>
            </a:r>
            <a:r>
              <a:rPr sz="2400" b="1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требований</a:t>
            </a:r>
            <a:r>
              <a:rPr sz="2400" b="1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к</a:t>
            </a:r>
            <a:r>
              <a:rPr sz="2400" b="1" spc="-15" dirty="0">
                <a:latin typeface="Calibri"/>
                <a:cs typeface="Calibri"/>
              </a:rPr>
              <a:t> </a:t>
            </a:r>
            <a:r>
              <a:rPr sz="2400" b="1" dirty="0">
                <a:latin typeface="Calibri"/>
                <a:cs typeface="Calibri"/>
              </a:rPr>
              <a:t>уровню</a:t>
            </a:r>
            <a:r>
              <a:rPr sz="2400" b="1" spc="5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подготовки</a:t>
            </a:r>
            <a:endParaRPr sz="2400">
              <a:latin typeface="Calibri"/>
              <a:cs typeface="Calibri"/>
            </a:endParaRPr>
          </a:p>
          <a:p>
            <a:pPr marL="355600" marR="678180">
              <a:lnSpc>
                <a:spcPct val="100000"/>
              </a:lnSpc>
            </a:pPr>
            <a:r>
              <a:rPr sz="2400" b="1" spc="-5" dirty="0">
                <a:latin typeface="Calibri"/>
                <a:cs typeface="Calibri"/>
              </a:rPr>
              <a:t>выпускников образовательных </a:t>
            </a:r>
            <a:r>
              <a:rPr sz="2400" b="1" dirty="0">
                <a:latin typeface="Calibri"/>
                <a:cs typeface="Calibri"/>
              </a:rPr>
              <a:t>организаций </a:t>
            </a:r>
            <a:r>
              <a:rPr sz="2400" b="1" spc="-5" dirty="0">
                <a:latin typeface="Calibri"/>
                <a:cs typeface="Calibri"/>
              </a:rPr>
              <a:t>для </a:t>
            </a:r>
            <a:r>
              <a:rPr sz="2400" b="1" dirty="0">
                <a:latin typeface="Calibri"/>
                <a:cs typeface="Calibri"/>
              </a:rPr>
              <a:t> </a:t>
            </a:r>
            <a:r>
              <a:rPr sz="2400" b="1" spc="-10" dirty="0">
                <a:latin typeface="Calibri"/>
                <a:cs typeface="Calibri"/>
              </a:rPr>
              <a:t>проведения </a:t>
            </a:r>
            <a:r>
              <a:rPr sz="2400" b="1" spc="-5" dirty="0">
                <a:latin typeface="Calibri"/>
                <a:cs typeface="Calibri"/>
              </a:rPr>
              <a:t>всероссийской </a:t>
            </a:r>
            <a:r>
              <a:rPr sz="2400" b="1" dirty="0">
                <a:latin typeface="Calibri"/>
                <a:cs typeface="Calibri"/>
              </a:rPr>
              <a:t>проверочной </a:t>
            </a:r>
            <a:r>
              <a:rPr sz="2400" b="1" spc="-5" dirty="0">
                <a:latin typeface="Calibri"/>
                <a:cs typeface="Calibri"/>
              </a:rPr>
              <a:t>работы по </a:t>
            </a:r>
            <a:r>
              <a:rPr sz="2400" b="1" spc="-530" dirty="0">
                <a:latin typeface="Calibri"/>
                <a:cs typeface="Calibri"/>
              </a:rPr>
              <a:t> </a:t>
            </a:r>
            <a:r>
              <a:rPr sz="2400" b="1" spc="-15" dirty="0">
                <a:latin typeface="Calibri"/>
                <a:cs typeface="Calibri"/>
              </a:rPr>
              <a:t>ИНОСТРАННОМУ</a:t>
            </a:r>
            <a:r>
              <a:rPr sz="2400" b="1" spc="-5" dirty="0">
                <a:latin typeface="Calibri"/>
                <a:cs typeface="Calibri"/>
              </a:rPr>
              <a:t> ЯЗЫКУ</a:t>
            </a:r>
            <a:endParaRPr sz="2400">
              <a:latin typeface="Calibri"/>
              <a:cs typeface="Calibri"/>
            </a:endParaRPr>
          </a:p>
          <a:p>
            <a:pPr marL="355600" marR="1195070" indent="-343535">
              <a:lnSpc>
                <a:spcPct val="100000"/>
              </a:lnSpc>
              <a:spcBef>
                <a:spcPts val="575"/>
              </a:spcBef>
              <a:buFont typeface="Microsoft Sans Serif"/>
              <a:buChar char="•"/>
              <a:tabLst>
                <a:tab pos="355600" algn="l"/>
                <a:tab pos="356235" algn="l"/>
              </a:tabLst>
            </a:pP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Демонстрационный</a:t>
            </a:r>
            <a:r>
              <a:rPr sz="2400" b="1" spc="-7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dirty="0">
                <a:solidFill>
                  <a:srgbClr val="001F5F"/>
                </a:solidFill>
                <a:latin typeface="Calibri"/>
                <a:cs typeface="Calibri"/>
              </a:rPr>
              <a:t>вариант</a:t>
            </a:r>
            <a:r>
              <a:rPr sz="2400" b="1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b="1" spc="-5" dirty="0">
                <a:solidFill>
                  <a:srgbClr val="001F5F"/>
                </a:solidFill>
                <a:latin typeface="Calibri"/>
                <a:cs typeface="Calibri"/>
              </a:rPr>
              <a:t>(демоверсия)</a:t>
            </a:r>
            <a:r>
              <a:rPr sz="24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2400" dirty="0">
                <a:latin typeface="Calibri"/>
                <a:cs typeface="Calibri"/>
              </a:rPr>
              <a:t>КИМ </a:t>
            </a:r>
            <a:r>
              <a:rPr sz="2400" spc="-52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(контрольно-измерительных</a:t>
            </a:r>
            <a:r>
              <a:rPr sz="2400" spc="5" dirty="0">
                <a:latin typeface="Calibri"/>
                <a:cs typeface="Calibri"/>
              </a:rPr>
              <a:t> </a:t>
            </a:r>
            <a:r>
              <a:rPr sz="2400" spc="-10" dirty="0">
                <a:latin typeface="Calibri"/>
                <a:cs typeface="Calibri"/>
              </a:rPr>
              <a:t>материалов)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28662" y="142875"/>
            <a:ext cx="3702685" cy="6315710"/>
            <a:chOff x="928662" y="142875"/>
            <a:chExt cx="3702685" cy="631571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8662" y="142875"/>
              <a:ext cx="3571875" cy="4533519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28662" y="4643488"/>
              <a:ext cx="3702304" cy="1814702"/>
            </a:xfrm>
            <a:prstGeom prst="rect">
              <a:avLst/>
            </a:prstGeom>
          </p:spPr>
        </p:pic>
      </p:grp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5286375" y="1642998"/>
            <a:ext cx="3028950" cy="657225"/>
          </a:xfrm>
          <a:prstGeom prst="rect">
            <a:avLst/>
          </a:prstGeom>
          <a:solidFill>
            <a:srgbClr val="548ED4"/>
          </a:solidFill>
          <a:ln w="25400">
            <a:solidFill>
              <a:srgbClr val="385D89"/>
            </a:solidFill>
          </a:ln>
        </p:spPr>
        <p:txBody>
          <a:bodyPr vert="horz" wrap="square" lIns="0" tIns="160020" rIns="0" bIns="0" rtlCol="0">
            <a:spAutoFit/>
          </a:bodyPr>
          <a:lstStyle/>
          <a:p>
            <a:pPr marL="332105">
              <a:lnSpc>
                <a:spcPct val="100000"/>
              </a:lnSpc>
              <a:spcBef>
                <a:spcPts val="1260"/>
              </a:spcBef>
            </a:pPr>
            <a:r>
              <a:rPr sz="2000" b="0" dirty="0">
                <a:solidFill>
                  <a:srgbClr val="FFFFFF"/>
                </a:solidFill>
                <a:latin typeface="Calibri"/>
                <a:cs typeface="Calibri"/>
              </a:rPr>
              <a:t>Критерии</a:t>
            </a:r>
            <a:r>
              <a:rPr sz="2000" b="0" spc="-8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spc="-10" dirty="0">
                <a:solidFill>
                  <a:srgbClr val="FFFFFF"/>
                </a:solidFill>
                <a:latin typeface="Calibri"/>
                <a:cs typeface="Calibri"/>
              </a:rPr>
              <a:t>оценки</a:t>
            </a:r>
            <a:r>
              <a:rPr sz="2000" b="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2000" b="0" dirty="0">
                <a:solidFill>
                  <a:srgbClr val="FFFFFF"/>
                </a:solidFill>
                <a:latin typeface="Calibri"/>
                <a:cs typeface="Calibri"/>
              </a:rPr>
              <a:t>ВПР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57750" y="2785998"/>
            <a:ext cx="3786504" cy="13239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40005" rIns="0" bIns="0" rtlCol="0">
            <a:spAutoFit/>
          </a:bodyPr>
          <a:lstStyle/>
          <a:p>
            <a:pPr marL="92075">
              <a:lnSpc>
                <a:spcPct val="100000"/>
              </a:lnSpc>
              <a:spcBef>
                <a:spcPts val="315"/>
              </a:spcBef>
            </a:pP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2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проверяется</a:t>
            </a:r>
            <a:r>
              <a:rPr sz="1600" b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задании:</a:t>
            </a:r>
            <a:endParaRPr sz="1600">
              <a:latin typeface="Calibri"/>
              <a:cs typeface="Calibri"/>
            </a:endParaRPr>
          </a:p>
          <a:p>
            <a:pPr marL="92075" marR="312420">
              <a:lnSpc>
                <a:spcPct val="100000"/>
              </a:lnSpc>
              <a:buChar char="•"/>
              <a:tabLst>
                <a:tab pos="239395" algn="l"/>
              </a:tabLst>
            </a:pPr>
            <a:r>
              <a:rPr sz="1600" b="1" spc="-5" dirty="0">
                <a:latin typeface="Calibri"/>
                <a:cs typeface="Calibri"/>
              </a:rPr>
              <a:t>Как</a:t>
            </a:r>
            <a:r>
              <a:rPr sz="1600" b="1" spc="-3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умеете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описать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фотографию.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Что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нужно</a:t>
            </a:r>
            <a:r>
              <a:rPr sz="1600" b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сделать</a:t>
            </a:r>
            <a:r>
              <a:rPr sz="1600" b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в задании:</a:t>
            </a:r>
            <a:endParaRPr sz="1600">
              <a:latin typeface="Calibri"/>
              <a:cs typeface="Calibri"/>
            </a:endParaRPr>
          </a:p>
          <a:p>
            <a:pPr marL="238125" indent="-146685">
              <a:lnSpc>
                <a:spcPct val="100000"/>
              </a:lnSpc>
              <a:spcBef>
                <a:spcPts val="5"/>
              </a:spcBef>
              <a:buChar char="•"/>
              <a:tabLst>
                <a:tab pos="238760" algn="l"/>
              </a:tabLst>
            </a:pPr>
            <a:r>
              <a:rPr sz="1600" b="1" spc="-5" dirty="0">
                <a:latin typeface="Calibri"/>
                <a:cs typeface="Calibri"/>
              </a:rPr>
              <a:t>Выбрать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описать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фотографию,</a:t>
            </a:r>
            <a:endParaRPr sz="1600">
              <a:latin typeface="Calibri"/>
              <a:cs typeface="Calibri"/>
            </a:endParaRPr>
          </a:p>
          <a:p>
            <a:pPr marL="92075">
              <a:lnSpc>
                <a:spcPct val="100000"/>
              </a:lnSpc>
            </a:pPr>
            <a:r>
              <a:rPr sz="1600" b="1" spc="-5" dirty="0">
                <a:latin typeface="Calibri"/>
                <a:cs typeface="Calibri"/>
              </a:rPr>
              <a:t>учитывая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все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пункты плана.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56488" y="51815"/>
            <a:ext cx="8071484" cy="818515"/>
            <a:chOff x="856488" y="51815"/>
            <a:chExt cx="8071484" cy="818515"/>
          </a:xfrm>
        </p:grpSpPr>
        <p:sp>
          <p:nvSpPr>
            <p:cNvPr id="3" name="object 3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7686675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7686675" y="714375"/>
                  </a:lnTo>
                  <a:lnTo>
                    <a:pt x="7686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0" y="714375"/>
                  </a:moveTo>
                  <a:lnTo>
                    <a:pt x="7686675" y="714375"/>
                  </a:lnTo>
                  <a:lnTo>
                    <a:pt x="7686675" y="0"/>
                  </a:lnTo>
                  <a:lnTo>
                    <a:pt x="0" y="0"/>
                  </a:lnTo>
                  <a:lnTo>
                    <a:pt x="0" y="71437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6488" y="51815"/>
              <a:ext cx="6134100" cy="70256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08420" y="51815"/>
              <a:ext cx="2519172" cy="702564"/>
            </a:xfrm>
            <a:prstGeom prst="rect">
              <a:avLst/>
            </a:prstGeom>
          </p:spPr>
        </p:pic>
      </p:grp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8005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Рекомендации</a:t>
            </a:r>
            <a:r>
              <a:rPr spc="110" dirty="0"/>
              <a:t> </a:t>
            </a:r>
            <a:r>
              <a:rPr spc="30" dirty="0"/>
              <a:t>при</a:t>
            </a:r>
            <a:r>
              <a:rPr spc="90" dirty="0"/>
              <a:t> </a:t>
            </a:r>
            <a:r>
              <a:rPr spc="30" dirty="0"/>
              <a:t>обучению</a:t>
            </a:r>
            <a:r>
              <a:rPr spc="200" dirty="0"/>
              <a:t> </a:t>
            </a:r>
            <a:r>
              <a:rPr spc="40" dirty="0"/>
              <a:t>описанию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4857750" y="1071499"/>
            <a:ext cx="3929379" cy="403225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92075" marR="110489">
              <a:lnSpc>
                <a:spcPct val="100000"/>
              </a:lnSpc>
              <a:spcBef>
                <a:spcPts val="265"/>
              </a:spcBef>
            </a:pPr>
            <a:r>
              <a:rPr sz="1600" spc="-5" dirty="0">
                <a:latin typeface="Calibri"/>
                <a:cs typeface="Calibri"/>
              </a:rPr>
              <a:t>При </a:t>
            </a:r>
            <a:r>
              <a:rPr sz="1600" spc="-15" dirty="0">
                <a:latin typeface="Calibri"/>
                <a:cs typeface="Calibri"/>
              </a:rPr>
              <a:t>подготовке </a:t>
            </a:r>
            <a:r>
              <a:rPr sz="1600" spc="-5" dirty="0">
                <a:latin typeface="Calibri"/>
                <a:cs typeface="Calibri"/>
              </a:rPr>
              <a:t>к заданию </a:t>
            </a:r>
            <a:r>
              <a:rPr sz="1600" spc="-15" dirty="0">
                <a:latin typeface="Calibri"/>
                <a:cs typeface="Calibri"/>
              </a:rPr>
              <a:t>необходимо 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обратить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внимание </a:t>
            </a:r>
            <a:r>
              <a:rPr sz="1600" spc="-10" dirty="0">
                <a:latin typeface="Calibri"/>
                <a:cs typeface="Calibri"/>
              </a:rPr>
              <a:t>выпускников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то,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надо:</a:t>
            </a:r>
            <a:endParaRPr sz="160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5" dirty="0">
                <a:latin typeface="Calibri"/>
                <a:cs typeface="Calibri"/>
              </a:rPr>
              <a:t>описывать </a:t>
            </a:r>
            <a:r>
              <a:rPr sz="1600" spc="-25" dirty="0">
                <a:latin typeface="Calibri"/>
                <a:cs typeface="Calibri"/>
              </a:rPr>
              <a:t>одну,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а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фотографии;</a:t>
            </a:r>
            <a:endParaRPr sz="1600">
              <a:latin typeface="Calibri"/>
              <a:cs typeface="Calibri"/>
            </a:endParaRPr>
          </a:p>
          <a:p>
            <a:pPr marL="92075" marR="390525">
              <a:lnSpc>
                <a:spcPct val="100000"/>
              </a:lnSpc>
              <a:buClr>
                <a:srgbClr val="000000"/>
              </a:buClr>
              <a:buFont typeface="Wingdings"/>
              <a:buChar char=""/>
              <a:tabLst>
                <a:tab pos="296545" algn="l"/>
              </a:tabLst>
            </a:pP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осветить все пункты плана</a:t>
            </a:r>
            <a:r>
              <a:rPr sz="1600" spc="-5" dirty="0">
                <a:latin typeface="Calibri"/>
                <a:cs typeface="Calibri"/>
              </a:rPr>
              <a:t>, при </a:t>
            </a:r>
            <a:r>
              <a:rPr sz="1600" spc="-15" dirty="0">
                <a:latin typeface="Calibri"/>
                <a:cs typeface="Calibri"/>
              </a:rPr>
              <a:t>этом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давая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несколько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предложений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каждому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пункту;</a:t>
            </a:r>
            <a:endParaRPr sz="1600">
              <a:latin typeface="Calibri"/>
              <a:cs typeface="Calibri"/>
            </a:endParaRPr>
          </a:p>
          <a:p>
            <a:pPr marL="92075" marR="37401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5" dirty="0">
                <a:latin typeface="Calibri"/>
                <a:cs typeface="Calibri"/>
              </a:rPr>
              <a:t>избегать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повторения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одной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той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же </a:t>
            </a:r>
            <a:r>
              <a:rPr sz="1600" spc="-10" dirty="0">
                <a:latin typeface="Calibri"/>
                <a:cs typeface="Calibri"/>
              </a:rPr>
              <a:t> идеи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 лексики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разных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пунктах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плана;</a:t>
            </a:r>
            <a:endParaRPr sz="1600">
              <a:latin typeface="Calibri"/>
              <a:cs typeface="Calibri"/>
            </a:endParaRPr>
          </a:p>
          <a:p>
            <a:pPr marL="252095" indent="-16065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15" dirty="0">
                <a:latin typeface="Calibri"/>
                <a:cs typeface="Calibri"/>
              </a:rPr>
              <a:t>продумать</a:t>
            </a:r>
            <a:r>
              <a:rPr sz="1600" spc="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вступление</a:t>
            </a:r>
            <a:r>
              <a:rPr sz="1600" b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-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заключение</a:t>
            </a:r>
            <a:r>
              <a:rPr sz="1600" spc="-5" dirty="0">
                <a:latin typeface="Calibri"/>
                <a:cs typeface="Calibri"/>
              </a:rPr>
              <a:t>;</a:t>
            </a:r>
            <a:endParaRPr sz="1600">
              <a:latin typeface="Calibri"/>
              <a:cs typeface="Calibri"/>
            </a:endParaRPr>
          </a:p>
          <a:p>
            <a:pPr marL="252095" indent="-160655">
              <a:lnSpc>
                <a:spcPct val="100000"/>
              </a:lnSpc>
              <a:buFont typeface="Wingdings"/>
              <a:buChar char=""/>
              <a:tabLst>
                <a:tab pos="252729" algn="l"/>
              </a:tabLst>
            </a:pPr>
            <a:r>
              <a:rPr sz="1600" spc="-10" dirty="0">
                <a:latin typeface="Calibri"/>
                <a:cs typeface="Calibri"/>
              </a:rPr>
              <a:t>сделать</a:t>
            </a:r>
            <a:r>
              <a:rPr sz="1600" spc="-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вступление </a:t>
            </a:r>
            <a:r>
              <a:rPr sz="1600" spc="-10" dirty="0">
                <a:latin typeface="Calibri"/>
                <a:cs typeface="Calibri"/>
              </a:rPr>
              <a:t>коротким;</a:t>
            </a:r>
            <a:endParaRPr sz="160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10" dirty="0">
                <a:latin typeface="Calibri"/>
                <a:cs typeface="Calibri"/>
              </a:rPr>
              <a:t>обязательно </a:t>
            </a:r>
            <a:r>
              <a:rPr sz="1600" spc="-5" dirty="0">
                <a:latin typeface="Calibri"/>
                <a:cs typeface="Calibri"/>
              </a:rPr>
              <a:t>дать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заключение;</a:t>
            </a:r>
            <a:endParaRPr sz="160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Font typeface="Wingdings"/>
              <a:buChar char=""/>
              <a:tabLst>
                <a:tab pos="296545" algn="l"/>
              </a:tabLst>
            </a:pP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логично</a:t>
            </a:r>
            <a:r>
              <a:rPr sz="1600" b="1" spc="-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строить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высказывание,</a:t>
            </a:r>
            <a:endParaRPr sz="1600">
              <a:latin typeface="Calibri"/>
              <a:cs typeface="Calibri"/>
            </a:endParaRPr>
          </a:p>
          <a:p>
            <a:pPr marL="92075" marR="365760">
              <a:lnSpc>
                <a:spcPct val="100000"/>
              </a:lnSpc>
            </a:pP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используя</a:t>
            </a:r>
            <a:r>
              <a:rPr sz="1600" b="1" u="heavy" spc="-1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средства</a:t>
            </a:r>
            <a:r>
              <a:rPr sz="1600" b="1" u="heavy" spc="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логической</a:t>
            </a:r>
            <a:r>
              <a:rPr sz="1600" b="1" u="heavy" spc="-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1600" b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связи</a:t>
            </a:r>
            <a:r>
              <a:rPr sz="1600" b="1" spc="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соответствующие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речевые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клише;</a:t>
            </a:r>
            <a:endParaRPr sz="1600">
              <a:latin typeface="Calibri"/>
              <a:cs typeface="Calibri"/>
            </a:endParaRPr>
          </a:p>
          <a:p>
            <a:pPr marL="295910" indent="-204470">
              <a:lnSpc>
                <a:spcPct val="100000"/>
              </a:lnSpc>
              <a:buFont typeface="Wingdings"/>
              <a:buChar char=""/>
              <a:tabLst>
                <a:tab pos="296545" algn="l"/>
              </a:tabLst>
            </a:pPr>
            <a:r>
              <a:rPr sz="1600" spc="-15" dirty="0">
                <a:latin typeface="Calibri"/>
                <a:cs typeface="Calibri"/>
              </a:rPr>
              <a:t>соблюдать </a:t>
            </a:r>
            <a:r>
              <a:rPr sz="1600" spc="-10" dirty="0">
                <a:latin typeface="Calibri"/>
                <a:cs typeface="Calibri"/>
              </a:rPr>
              <a:t>время,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указанное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 задании.</a:t>
            </a:r>
            <a:endParaRPr sz="16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18528" y="1075689"/>
            <a:ext cx="4353433" cy="2424683"/>
          </a:xfrm>
          <a:prstGeom prst="rect">
            <a:avLst/>
          </a:prstGeom>
        </p:spPr>
      </p:pic>
      <p:sp>
        <p:nvSpPr>
          <p:cNvPr id="10" name="object 10"/>
          <p:cNvSpPr txBox="1"/>
          <p:nvPr/>
        </p:nvSpPr>
        <p:spPr>
          <a:xfrm>
            <a:off x="357162" y="3643248"/>
            <a:ext cx="4072254" cy="156972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162560" indent="-71755">
              <a:lnSpc>
                <a:spcPct val="100000"/>
              </a:lnSpc>
              <a:spcBef>
                <a:spcPts val="265"/>
              </a:spcBef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0" dirty="0">
                <a:latin typeface="Calibri"/>
                <a:cs typeface="Calibri"/>
              </a:rPr>
              <a:t>where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and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when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-10" dirty="0">
                <a:latin typeface="Calibri"/>
                <a:cs typeface="Calibri"/>
              </a:rPr>
              <a:t> photo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was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taken</a:t>
            </a:r>
            <a:endParaRPr sz="1600">
              <a:latin typeface="Calibri"/>
              <a:cs typeface="Calibri"/>
            </a:endParaRPr>
          </a:p>
          <a:p>
            <a:pPr marL="162560" indent="-71755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0" dirty="0">
                <a:latin typeface="Calibri"/>
                <a:cs typeface="Calibri"/>
              </a:rPr>
              <a:t>what/who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is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photo</a:t>
            </a:r>
            <a:endParaRPr sz="1600">
              <a:latin typeface="Calibri"/>
              <a:cs typeface="Calibri"/>
            </a:endParaRPr>
          </a:p>
          <a:p>
            <a:pPr marL="163195" indent="-72390">
              <a:lnSpc>
                <a:spcPct val="100000"/>
              </a:lnSpc>
              <a:spcBef>
                <a:spcPts val="5"/>
              </a:spcBef>
              <a:buSzPct val="93750"/>
              <a:buFont typeface="Microsoft Sans Serif"/>
              <a:buChar char="•"/>
              <a:tabLst>
                <a:tab pos="163830" algn="l"/>
              </a:tabLst>
            </a:pPr>
            <a:r>
              <a:rPr sz="1600" spc="-5" dirty="0">
                <a:latin typeface="Calibri"/>
                <a:cs typeface="Calibri"/>
              </a:rPr>
              <a:t>what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is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happening</a:t>
            </a:r>
            <a:endParaRPr sz="1600">
              <a:latin typeface="Calibri"/>
              <a:cs typeface="Calibri"/>
            </a:endParaRPr>
          </a:p>
          <a:p>
            <a:pPr marL="162560" indent="-71755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5" dirty="0">
                <a:latin typeface="Calibri"/>
                <a:cs typeface="Calibri"/>
              </a:rPr>
              <a:t>why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keep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</a:t>
            </a:r>
            <a:r>
              <a:rPr sz="1600" spc="-10" dirty="0">
                <a:latin typeface="Calibri"/>
                <a:cs typeface="Calibri"/>
              </a:rPr>
              <a:t> photo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 </a:t>
            </a:r>
            <a:r>
              <a:rPr sz="1600" spc="-15" dirty="0">
                <a:latin typeface="Calibri"/>
                <a:cs typeface="Calibri"/>
              </a:rPr>
              <a:t>your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album</a:t>
            </a:r>
            <a:endParaRPr sz="1600">
              <a:latin typeface="Calibri"/>
              <a:cs typeface="Calibri"/>
            </a:endParaRPr>
          </a:p>
          <a:p>
            <a:pPr marL="91440" marR="219710">
              <a:lnSpc>
                <a:spcPct val="100000"/>
              </a:lnSpc>
              <a:buSzPct val="93750"/>
              <a:buFont typeface="Microsoft Sans Serif"/>
              <a:buChar char="•"/>
              <a:tabLst>
                <a:tab pos="163195" algn="l"/>
              </a:tabLst>
            </a:pPr>
            <a:r>
              <a:rPr sz="1600" spc="-15" dirty="0">
                <a:latin typeface="Calibri"/>
                <a:cs typeface="Calibri"/>
              </a:rPr>
              <a:t>why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decided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show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the </a:t>
            </a:r>
            <a:r>
              <a:rPr sz="1600" spc="-10" dirty="0">
                <a:latin typeface="Calibri"/>
                <a:cs typeface="Calibri"/>
              </a:rPr>
              <a:t>picture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to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your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friend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4058411" y="2186939"/>
            <a:ext cx="1068705" cy="1988820"/>
            <a:chOff x="4058411" y="2186939"/>
            <a:chExt cx="1068705" cy="1988820"/>
          </a:xfrm>
        </p:grpSpPr>
        <p:pic>
          <p:nvPicPr>
            <p:cNvPr id="12" name="object 12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58411" y="2186939"/>
              <a:ext cx="1068324" cy="1988819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205350" y="2209037"/>
              <a:ext cx="878205" cy="1791970"/>
            </a:xfrm>
            <a:custGeom>
              <a:avLst/>
              <a:gdLst/>
              <a:ahLst/>
              <a:cxnLst/>
              <a:rect l="l" t="t" r="r" b="b"/>
              <a:pathLst>
                <a:path w="878204" h="1791970">
                  <a:moveTo>
                    <a:pt x="19176" y="1667637"/>
                  </a:moveTo>
                  <a:lnTo>
                    <a:pt x="12191" y="1668145"/>
                  </a:lnTo>
                  <a:lnTo>
                    <a:pt x="5207" y="1668780"/>
                  </a:lnTo>
                  <a:lnTo>
                    <a:pt x="0" y="1674876"/>
                  </a:lnTo>
                  <a:lnTo>
                    <a:pt x="635" y="1681861"/>
                  </a:lnTo>
                  <a:lnTo>
                    <a:pt x="9398" y="1791462"/>
                  </a:lnTo>
                  <a:lnTo>
                    <a:pt x="34744" y="1774317"/>
                  </a:lnTo>
                  <a:lnTo>
                    <a:pt x="31750" y="1774317"/>
                  </a:lnTo>
                  <a:lnTo>
                    <a:pt x="8889" y="1763268"/>
                  </a:lnTo>
                  <a:lnTo>
                    <a:pt x="29230" y="1720889"/>
                  </a:lnTo>
                  <a:lnTo>
                    <a:pt x="25908" y="1679829"/>
                  </a:lnTo>
                  <a:lnTo>
                    <a:pt x="25273" y="1672844"/>
                  </a:lnTo>
                  <a:lnTo>
                    <a:pt x="19176" y="1667637"/>
                  </a:lnTo>
                  <a:close/>
                </a:path>
                <a:path w="878204" h="1791970">
                  <a:moveTo>
                    <a:pt x="29230" y="1720889"/>
                  </a:moveTo>
                  <a:lnTo>
                    <a:pt x="8889" y="1763268"/>
                  </a:lnTo>
                  <a:lnTo>
                    <a:pt x="31750" y="1774317"/>
                  </a:lnTo>
                  <a:lnTo>
                    <a:pt x="34920" y="1767713"/>
                  </a:lnTo>
                  <a:lnTo>
                    <a:pt x="33020" y="1767713"/>
                  </a:lnTo>
                  <a:lnTo>
                    <a:pt x="13208" y="1758314"/>
                  </a:lnTo>
                  <a:lnTo>
                    <a:pt x="31268" y="1746065"/>
                  </a:lnTo>
                  <a:lnTo>
                    <a:pt x="29230" y="1720889"/>
                  </a:lnTo>
                  <a:close/>
                </a:path>
                <a:path w="878204" h="1791970">
                  <a:moveTo>
                    <a:pt x="92075" y="1704848"/>
                  </a:moveTo>
                  <a:lnTo>
                    <a:pt x="52092" y="1731941"/>
                  </a:lnTo>
                  <a:lnTo>
                    <a:pt x="31750" y="1774317"/>
                  </a:lnTo>
                  <a:lnTo>
                    <a:pt x="34744" y="1774317"/>
                  </a:lnTo>
                  <a:lnTo>
                    <a:pt x="106299" y="1725930"/>
                  </a:lnTo>
                  <a:lnTo>
                    <a:pt x="107823" y="1718056"/>
                  </a:lnTo>
                  <a:lnTo>
                    <a:pt x="99949" y="1706372"/>
                  </a:lnTo>
                  <a:lnTo>
                    <a:pt x="92075" y="1704848"/>
                  </a:lnTo>
                  <a:close/>
                </a:path>
                <a:path w="878204" h="1791970">
                  <a:moveTo>
                    <a:pt x="31268" y="1746065"/>
                  </a:moveTo>
                  <a:lnTo>
                    <a:pt x="13208" y="1758314"/>
                  </a:lnTo>
                  <a:lnTo>
                    <a:pt x="33020" y="1767713"/>
                  </a:lnTo>
                  <a:lnTo>
                    <a:pt x="31268" y="1746065"/>
                  </a:lnTo>
                  <a:close/>
                </a:path>
                <a:path w="878204" h="1791970">
                  <a:moveTo>
                    <a:pt x="52092" y="1731941"/>
                  </a:moveTo>
                  <a:lnTo>
                    <a:pt x="31268" y="1746065"/>
                  </a:lnTo>
                  <a:lnTo>
                    <a:pt x="33020" y="1767713"/>
                  </a:lnTo>
                  <a:lnTo>
                    <a:pt x="34920" y="1767713"/>
                  </a:lnTo>
                  <a:lnTo>
                    <a:pt x="52092" y="1731941"/>
                  </a:lnTo>
                  <a:close/>
                </a:path>
                <a:path w="878204" h="1791970">
                  <a:moveTo>
                    <a:pt x="855218" y="0"/>
                  </a:moveTo>
                  <a:lnTo>
                    <a:pt x="29230" y="1720889"/>
                  </a:lnTo>
                  <a:lnTo>
                    <a:pt x="31268" y="1746065"/>
                  </a:lnTo>
                  <a:lnTo>
                    <a:pt x="52092" y="1731941"/>
                  </a:lnTo>
                  <a:lnTo>
                    <a:pt x="878204" y="11049"/>
                  </a:lnTo>
                  <a:lnTo>
                    <a:pt x="855218" y="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4261" y="971499"/>
            <a:ext cx="6014085" cy="4700905"/>
            <a:chOff x="114261" y="971499"/>
            <a:chExt cx="6014085" cy="470090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36" y="1000074"/>
              <a:ext cx="5956681" cy="4643501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128549" y="985786"/>
              <a:ext cx="5985510" cy="4672330"/>
            </a:xfrm>
            <a:custGeom>
              <a:avLst/>
              <a:gdLst/>
              <a:ahLst/>
              <a:cxnLst/>
              <a:rect l="l" t="t" r="r" b="b"/>
              <a:pathLst>
                <a:path w="5985510" h="4672330">
                  <a:moveTo>
                    <a:pt x="0" y="4672076"/>
                  </a:moveTo>
                  <a:lnTo>
                    <a:pt x="5985256" y="4672076"/>
                  </a:lnTo>
                  <a:lnTo>
                    <a:pt x="5985256" y="0"/>
                  </a:lnTo>
                  <a:lnTo>
                    <a:pt x="0" y="0"/>
                  </a:lnTo>
                  <a:lnTo>
                    <a:pt x="0" y="4672076"/>
                  </a:lnTo>
                  <a:close/>
                </a:path>
              </a:pathLst>
            </a:custGeom>
            <a:ln w="28575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5" name="object 5"/>
          <p:cNvGrpSpPr/>
          <p:nvPr/>
        </p:nvGrpSpPr>
        <p:grpSpPr>
          <a:xfrm>
            <a:off x="856488" y="51815"/>
            <a:ext cx="8071484" cy="818515"/>
            <a:chOff x="856488" y="51815"/>
            <a:chExt cx="8071484" cy="818515"/>
          </a:xfrm>
        </p:grpSpPr>
        <p:sp>
          <p:nvSpPr>
            <p:cNvPr id="6" name="object 6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7686675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7686675" y="714375"/>
                  </a:lnTo>
                  <a:lnTo>
                    <a:pt x="7686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0" y="714375"/>
                  </a:moveTo>
                  <a:lnTo>
                    <a:pt x="7686675" y="714375"/>
                  </a:lnTo>
                  <a:lnTo>
                    <a:pt x="7686675" y="0"/>
                  </a:lnTo>
                  <a:lnTo>
                    <a:pt x="0" y="0"/>
                  </a:lnTo>
                  <a:lnTo>
                    <a:pt x="0" y="71437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6488" y="51815"/>
              <a:ext cx="6134100" cy="702564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08420" y="51815"/>
              <a:ext cx="2519172" cy="702564"/>
            </a:xfrm>
            <a:prstGeom prst="rect">
              <a:avLst/>
            </a:prstGeom>
          </p:spPr>
        </p:pic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8005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Рекомендации</a:t>
            </a:r>
            <a:r>
              <a:rPr spc="110" dirty="0"/>
              <a:t> </a:t>
            </a:r>
            <a:r>
              <a:rPr spc="30" dirty="0"/>
              <a:t>при</a:t>
            </a:r>
            <a:r>
              <a:rPr spc="90" dirty="0"/>
              <a:t> </a:t>
            </a:r>
            <a:r>
              <a:rPr spc="30" dirty="0"/>
              <a:t>обучению</a:t>
            </a:r>
            <a:r>
              <a:rPr spc="200" dirty="0"/>
              <a:t> </a:t>
            </a:r>
            <a:r>
              <a:rPr spc="40" dirty="0"/>
              <a:t>описанию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6509131" y="1061364"/>
            <a:ext cx="1976120" cy="4110990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842010">
              <a:lnSpc>
                <a:spcPct val="100000"/>
              </a:lnSpc>
              <a:spcBef>
                <a:spcPts val="905"/>
              </a:spcBef>
            </a:pPr>
            <a:r>
              <a:rPr sz="1600" b="1" spc="-5" dirty="0">
                <a:solidFill>
                  <a:srgbClr val="4F81BC"/>
                </a:solidFill>
                <a:latin typeface="Calibri"/>
                <a:cs typeface="Calibri"/>
              </a:rPr>
              <a:t>Use:</a:t>
            </a:r>
            <a:endParaRPr sz="1600">
              <a:latin typeface="Calibri"/>
              <a:cs typeface="Calibri"/>
            </a:endParaRPr>
          </a:p>
          <a:p>
            <a:pPr marL="525780" indent="-513715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525780" algn="l"/>
                <a:tab pos="526415" algn="l"/>
              </a:tabLst>
            </a:pPr>
            <a:r>
              <a:rPr sz="1600" b="1" spc="-10" dirty="0">
                <a:latin typeface="Calibri"/>
                <a:cs typeface="Calibri"/>
              </a:rPr>
              <a:t>P</a:t>
            </a:r>
            <a:r>
              <a:rPr sz="1600" b="1" spc="-5" dirty="0">
                <a:latin typeface="Calibri"/>
                <a:cs typeface="Calibri"/>
              </a:rPr>
              <a:t>ict</a:t>
            </a:r>
            <a:r>
              <a:rPr sz="1600" b="1" spc="-15" dirty="0">
                <a:latin typeface="Calibri"/>
                <a:cs typeface="Calibri"/>
              </a:rPr>
              <a:t>u</a:t>
            </a:r>
            <a:r>
              <a:rPr sz="1600" b="1" spc="-25" dirty="0">
                <a:latin typeface="Calibri"/>
                <a:cs typeface="Calibri"/>
              </a:rPr>
              <a:t>r</a:t>
            </a:r>
            <a:r>
              <a:rPr sz="1600" b="1" spc="-5" dirty="0">
                <a:latin typeface="Calibri"/>
                <a:cs typeface="Calibri"/>
              </a:rPr>
              <a:t>e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d</a:t>
            </a:r>
            <a:r>
              <a:rPr sz="1600" b="1" spc="-5" dirty="0">
                <a:latin typeface="Calibri"/>
                <a:cs typeface="Calibri"/>
              </a:rPr>
              <a:t>i</a:t>
            </a:r>
            <a:r>
              <a:rPr sz="1600" b="1" dirty="0">
                <a:latin typeface="Calibri"/>
                <a:cs typeface="Calibri"/>
              </a:rPr>
              <a:t>c</a:t>
            </a:r>
            <a:r>
              <a:rPr sz="1600" b="1" spc="-20" dirty="0">
                <a:latin typeface="Calibri"/>
                <a:cs typeface="Calibri"/>
              </a:rPr>
              <a:t>t</a:t>
            </a:r>
            <a:r>
              <a:rPr sz="1600" b="1" spc="-15" dirty="0">
                <a:latin typeface="Calibri"/>
                <a:cs typeface="Calibri"/>
              </a:rPr>
              <a:t>a</a:t>
            </a:r>
            <a:r>
              <a:rPr sz="1600" b="1" spc="-5" dirty="0">
                <a:latin typeface="Calibri"/>
                <a:cs typeface="Calibri"/>
              </a:rPr>
              <a:t>ti</a:t>
            </a:r>
            <a:r>
              <a:rPr sz="1600" b="1" dirty="0">
                <a:latin typeface="Calibri"/>
                <a:cs typeface="Calibri"/>
              </a:rPr>
              <a:t>o</a:t>
            </a:r>
            <a:r>
              <a:rPr sz="1600" b="1" spc="-5" dirty="0">
                <a:latin typeface="Calibri"/>
                <a:cs typeface="Calibri"/>
              </a:rPr>
              <a:t>n</a:t>
            </a:r>
            <a:endParaRPr sz="1600">
              <a:latin typeface="Calibri"/>
              <a:cs typeface="Calibri"/>
            </a:endParaRPr>
          </a:p>
          <a:p>
            <a:pPr marL="525780" indent="-513715">
              <a:lnSpc>
                <a:spcPct val="100000"/>
              </a:lnSpc>
              <a:spcBef>
                <a:spcPts val="795"/>
              </a:spcBef>
              <a:buAutoNum type="arabicPeriod"/>
              <a:tabLst>
                <a:tab pos="525780" algn="l"/>
                <a:tab pos="526415" algn="l"/>
              </a:tabLst>
            </a:pPr>
            <a:r>
              <a:rPr sz="1600" b="1" spc="-10" dirty="0">
                <a:latin typeface="Calibri"/>
                <a:cs typeface="Calibri"/>
              </a:rPr>
              <a:t>Picture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profiles</a:t>
            </a:r>
            <a:endParaRPr sz="1600">
              <a:latin typeface="Calibri"/>
              <a:cs typeface="Calibri"/>
            </a:endParaRPr>
          </a:p>
          <a:p>
            <a:pPr marL="525780" indent="-513715">
              <a:lnSpc>
                <a:spcPct val="100000"/>
              </a:lnSpc>
              <a:spcBef>
                <a:spcPts val="805"/>
              </a:spcBef>
              <a:buAutoNum type="arabicPeriod"/>
              <a:tabLst>
                <a:tab pos="525780" algn="l"/>
                <a:tab pos="526415" algn="l"/>
              </a:tabLst>
            </a:pPr>
            <a:r>
              <a:rPr sz="1600" b="1" spc="-10" dirty="0">
                <a:latin typeface="Calibri"/>
                <a:cs typeface="Calibri"/>
              </a:rPr>
              <a:t>Picture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collage</a:t>
            </a:r>
            <a:endParaRPr sz="1600">
              <a:latin typeface="Calibri"/>
              <a:cs typeface="Calibri"/>
            </a:endParaRPr>
          </a:p>
          <a:p>
            <a:pPr marL="525780" indent="-513715">
              <a:lnSpc>
                <a:spcPct val="100000"/>
              </a:lnSpc>
              <a:spcBef>
                <a:spcPts val="805"/>
              </a:spcBef>
              <a:buAutoNum type="arabicPeriod"/>
              <a:tabLst>
                <a:tab pos="525780" algn="l"/>
                <a:tab pos="526415" algn="l"/>
              </a:tabLst>
            </a:pPr>
            <a:r>
              <a:rPr sz="1600" b="1" spc="-5" dirty="0">
                <a:latin typeface="Calibri"/>
                <a:cs typeface="Calibri"/>
              </a:rPr>
              <a:t>Selling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odd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items</a:t>
            </a:r>
            <a:endParaRPr sz="1600">
              <a:latin typeface="Calibri"/>
              <a:cs typeface="Calibri"/>
            </a:endParaRPr>
          </a:p>
          <a:p>
            <a:pPr marL="525780" indent="-513715">
              <a:lnSpc>
                <a:spcPct val="100000"/>
              </a:lnSpc>
              <a:spcBef>
                <a:spcPts val="790"/>
              </a:spcBef>
              <a:buAutoNum type="arabicPeriod"/>
              <a:tabLst>
                <a:tab pos="525780" algn="l"/>
                <a:tab pos="526415" algn="l"/>
              </a:tabLst>
            </a:pPr>
            <a:r>
              <a:rPr sz="1600" b="1" spc="-10" dirty="0">
                <a:latin typeface="Calibri"/>
                <a:cs typeface="Calibri"/>
              </a:rPr>
              <a:t>Photos</a:t>
            </a:r>
            <a:r>
              <a:rPr sz="1600" b="1" spc="-3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on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your</a:t>
            </a:r>
            <a:endParaRPr sz="1600">
              <a:latin typeface="Calibri"/>
              <a:cs typeface="Calibri"/>
            </a:endParaRPr>
          </a:p>
          <a:p>
            <a:pPr marL="525780">
              <a:lnSpc>
                <a:spcPct val="100000"/>
              </a:lnSpc>
              <a:spcBef>
                <a:spcPts val="5"/>
              </a:spcBef>
            </a:pPr>
            <a:r>
              <a:rPr sz="1600" b="1" spc="-5" dirty="0">
                <a:latin typeface="Calibri"/>
                <a:cs typeface="Calibri"/>
              </a:rPr>
              <a:t>mobile</a:t>
            </a:r>
            <a:endParaRPr sz="1600">
              <a:latin typeface="Calibri"/>
              <a:cs typeface="Calibri"/>
            </a:endParaRPr>
          </a:p>
          <a:p>
            <a:pPr marL="525780" marR="331470" indent="-513715">
              <a:lnSpc>
                <a:spcPct val="100000"/>
              </a:lnSpc>
              <a:spcBef>
                <a:spcPts val="805"/>
              </a:spcBef>
              <a:buAutoNum type="arabicPeriod" startAt="6"/>
              <a:tabLst>
                <a:tab pos="525780" algn="l"/>
                <a:tab pos="526415" algn="l"/>
              </a:tabLst>
            </a:pPr>
            <a:r>
              <a:rPr sz="1600" b="1" spc="-10" dirty="0">
                <a:latin typeface="Calibri"/>
                <a:cs typeface="Calibri"/>
              </a:rPr>
              <a:t>Listening</a:t>
            </a:r>
            <a:r>
              <a:rPr sz="1600" b="1" spc="-8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and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correction</a:t>
            </a:r>
            <a:endParaRPr sz="1600">
              <a:latin typeface="Calibri"/>
              <a:cs typeface="Calibri"/>
            </a:endParaRPr>
          </a:p>
          <a:p>
            <a:pPr marL="525780" marR="507365" indent="-513715">
              <a:lnSpc>
                <a:spcPct val="100000"/>
              </a:lnSpc>
              <a:spcBef>
                <a:spcPts val="800"/>
              </a:spcBef>
              <a:buAutoNum type="arabicPeriod" startAt="6"/>
              <a:tabLst>
                <a:tab pos="525780" algn="l"/>
                <a:tab pos="526415" algn="l"/>
              </a:tabLst>
            </a:pPr>
            <a:r>
              <a:rPr sz="1600" b="1" spc="-5" dirty="0">
                <a:latin typeface="Calibri"/>
                <a:cs typeface="Calibri"/>
              </a:rPr>
              <a:t>Find 10 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d</a:t>
            </a:r>
            <a:r>
              <a:rPr sz="1600" b="1" spc="-5" dirty="0">
                <a:latin typeface="Calibri"/>
                <a:cs typeface="Calibri"/>
              </a:rPr>
              <a:t>if</a:t>
            </a:r>
            <a:r>
              <a:rPr sz="1600" b="1" spc="-30" dirty="0">
                <a:latin typeface="Calibri"/>
                <a:cs typeface="Calibri"/>
              </a:rPr>
              <a:t>f</a:t>
            </a:r>
            <a:r>
              <a:rPr sz="1600" b="1" spc="-10" dirty="0">
                <a:latin typeface="Calibri"/>
                <a:cs typeface="Calibri"/>
              </a:rPr>
              <a:t>e</a:t>
            </a:r>
            <a:r>
              <a:rPr sz="1600" b="1" spc="-20" dirty="0">
                <a:latin typeface="Calibri"/>
                <a:cs typeface="Calibri"/>
              </a:rPr>
              <a:t>r</a:t>
            </a:r>
            <a:r>
              <a:rPr sz="1600" b="1" spc="-10" dirty="0">
                <a:latin typeface="Calibri"/>
                <a:cs typeface="Calibri"/>
              </a:rPr>
              <a:t>ences</a:t>
            </a:r>
            <a:endParaRPr sz="1600">
              <a:latin typeface="Calibri"/>
              <a:cs typeface="Calibri"/>
            </a:endParaRPr>
          </a:p>
          <a:p>
            <a:pPr marL="525780" marR="315595" indent="-513715">
              <a:lnSpc>
                <a:spcPct val="100000"/>
              </a:lnSpc>
              <a:spcBef>
                <a:spcPts val="795"/>
              </a:spcBef>
              <a:buAutoNum type="arabicPeriod" startAt="6"/>
              <a:tabLst>
                <a:tab pos="525780" algn="l"/>
                <a:tab pos="526415" algn="l"/>
              </a:tabLst>
            </a:pPr>
            <a:r>
              <a:rPr sz="1600" b="1" spc="-5" dirty="0">
                <a:latin typeface="Calibri"/>
                <a:cs typeface="Calibri"/>
              </a:rPr>
              <a:t>How</a:t>
            </a:r>
            <a:r>
              <a:rPr sz="1600" b="1" spc="-5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are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they </a:t>
            </a:r>
            <a:r>
              <a:rPr sz="1600" b="1" spc="-34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feeling?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2836" y="142875"/>
            <a:ext cx="9001760" cy="5358130"/>
            <a:chOff x="142836" y="142875"/>
            <a:chExt cx="9001760" cy="53581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2836" y="142875"/>
              <a:ext cx="7501001" cy="524573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66487" y="2571750"/>
              <a:ext cx="4477511" cy="2929001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15962" y="201612"/>
            <a:ext cx="7955280" cy="6307455"/>
            <a:chOff x="915962" y="201612"/>
            <a:chExt cx="7955280" cy="6307455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28662" y="214312"/>
              <a:ext cx="5456936" cy="5857875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922312" y="207962"/>
              <a:ext cx="5469890" cy="5870575"/>
            </a:xfrm>
            <a:custGeom>
              <a:avLst/>
              <a:gdLst/>
              <a:ahLst/>
              <a:cxnLst/>
              <a:rect l="l" t="t" r="r" b="b"/>
              <a:pathLst>
                <a:path w="5469890" h="5870575">
                  <a:moveTo>
                    <a:pt x="0" y="5870575"/>
                  </a:moveTo>
                  <a:lnTo>
                    <a:pt x="5469636" y="5870575"/>
                  </a:lnTo>
                  <a:lnTo>
                    <a:pt x="5469636" y="0"/>
                  </a:lnTo>
                  <a:lnTo>
                    <a:pt x="0" y="0"/>
                  </a:lnTo>
                  <a:lnTo>
                    <a:pt x="0" y="5870575"/>
                  </a:lnTo>
                  <a:close/>
                </a:path>
              </a:pathLst>
            </a:custGeom>
            <a:ln w="127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5000625" y="5143512"/>
              <a:ext cx="3857625" cy="1352550"/>
            </a:xfrm>
            <a:custGeom>
              <a:avLst/>
              <a:gdLst/>
              <a:ahLst/>
              <a:cxnLst/>
              <a:rect l="l" t="t" r="r" b="b"/>
              <a:pathLst>
                <a:path w="3857625" h="1352550">
                  <a:moveTo>
                    <a:pt x="3857625" y="0"/>
                  </a:moveTo>
                  <a:lnTo>
                    <a:pt x="0" y="0"/>
                  </a:lnTo>
                  <a:lnTo>
                    <a:pt x="0" y="1352550"/>
                  </a:lnTo>
                  <a:lnTo>
                    <a:pt x="3857625" y="1352550"/>
                  </a:lnTo>
                  <a:lnTo>
                    <a:pt x="38576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5000625" y="5143512"/>
              <a:ext cx="3857625" cy="1352550"/>
            </a:xfrm>
            <a:custGeom>
              <a:avLst/>
              <a:gdLst/>
              <a:ahLst/>
              <a:cxnLst/>
              <a:rect l="l" t="t" r="r" b="b"/>
              <a:pathLst>
                <a:path w="3857625" h="1352550">
                  <a:moveTo>
                    <a:pt x="0" y="1352550"/>
                  </a:moveTo>
                  <a:lnTo>
                    <a:pt x="3857625" y="1352550"/>
                  </a:lnTo>
                  <a:lnTo>
                    <a:pt x="3857625" y="0"/>
                  </a:lnTo>
                  <a:lnTo>
                    <a:pt x="0" y="0"/>
                  </a:lnTo>
                  <a:lnTo>
                    <a:pt x="0" y="135255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5135626" y="5332272"/>
            <a:ext cx="3585210" cy="1308100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484"/>
              </a:spcBef>
            </a:pPr>
            <a:r>
              <a:rPr sz="1600" b="1" spc="-10" dirty="0">
                <a:latin typeface="Calibri"/>
                <a:cs typeface="Calibri"/>
              </a:rPr>
              <a:t>Работа</a:t>
            </a:r>
            <a:r>
              <a:rPr sz="1600" b="1" spc="-4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по</a:t>
            </a:r>
            <a:r>
              <a:rPr sz="1600" b="1" spc="-15" dirty="0">
                <a:latin typeface="Calibri"/>
                <a:cs typeface="Calibri"/>
              </a:rPr>
              <a:t> плану.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0"/>
              </a:spcBef>
            </a:pPr>
            <a:r>
              <a:rPr sz="1600" b="1" spc="-10" dirty="0">
                <a:latin typeface="Calibri"/>
                <a:cs typeface="Calibri"/>
              </a:rPr>
              <a:t>Работа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над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лексическим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оформлением.</a:t>
            </a:r>
            <a:endParaRPr sz="1600">
              <a:latin typeface="Calibri"/>
              <a:cs typeface="Calibri"/>
            </a:endParaRPr>
          </a:p>
          <a:p>
            <a:pPr marL="2540" algn="ctr">
              <a:lnSpc>
                <a:spcPct val="100000"/>
              </a:lnSpc>
              <a:spcBef>
                <a:spcPts val="390"/>
              </a:spcBef>
            </a:pPr>
            <a:r>
              <a:rPr sz="1600" b="1" spc="-5" dirty="0">
                <a:latin typeface="Calibri"/>
                <a:cs typeface="Calibri"/>
              </a:rPr>
              <a:t>Работа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над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логикой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400">
              <a:latin typeface="Calibri"/>
              <a:cs typeface="Calibri"/>
            </a:endParaRPr>
          </a:p>
          <a:p>
            <a:pPr marR="117475" algn="r">
              <a:lnSpc>
                <a:spcPct val="100000"/>
              </a:lnSpc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54</a:t>
            </a:r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11718" y="6431686"/>
            <a:ext cx="1962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55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42849" y="142900"/>
            <a:ext cx="5229225" cy="6286500"/>
            <a:chOff x="142849" y="142900"/>
            <a:chExt cx="5229225" cy="62865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7261" y="6157594"/>
              <a:ext cx="155625" cy="20755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2849" y="142900"/>
              <a:ext cx="5229225" cy="6286500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643626" y="2500248"/>
            <a:ext cx="3286125" cy="178625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7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5"/>
              </a:spcBef>
            </a:pPr>
            <a:endParaRPr sz="15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Работа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 </a:t>
            </a:r>
            <a:r>
              <a:rPr sz="1600" spc="-10" dirty="0">
                <a:latin typeface="Calibri"/>
                <a:cs typeface="Calibri"/>
              </a:rPr>
              <a:t>плану.</a:t>
            </a:r>
            <a:endParaRPr sz="16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  <a:spcBef>
                <a:spcPts val="385"/>
              </a:spcBef>
            </a:pPr>
            <a:r>
              <a:rPr sz="1600" spc="-5" dirty="0">
                <a:latin typeface="Calibri"/>
                <a:cs typeface="Calibri"/>
              </a:rPr>
              <a:t>Работа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над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средствами</a:t>
            </a:r>
            <a:endParaRPr sz="1600">
              <a:latin typeface="Calibri"/>
              <a:cs typeface="Calibri"/>
            </a:endParaRPr>
          </a:p>
          <a:p>
            <a:pPr marL="522605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latin typeface="Calibri"/>
                <a:cs typeface="Calibri"/>
              </a:rPr>
              <a:t>связи/логикой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  <a:p>
            <a:pPr marL="1170305" marR="516255" indent="-647700">
              <a:lnSpc>
                <a:spcPct val="100000"/>
              </a:lnSpc>
              <a:spcBef>
                <a:spcPts val="380"/>
              </a:spcBef>
            </a:pPr>
            <a:r>
              <a:rPr sz="1600" spc="-5" dirty="0">
                <a:latin typeface="Calibri"/>
                <a:cs typeface="Calibri"/>
              </a:rPr>
              <a:t>Построение</a:t>
            </a:r>
            <a:r>
              <a:rPr sz="1600" spc="-7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собственного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высказывания.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201587" y="1058849"/>
            <a:ext cx="8669655" cy="5042535"/>
            <a:chOff x="201587" y="1058849"/>
            <a:chExt cx="8669655" cy="5042535"/>
          </a:xfrm>
        </p:grpSpPr>
        <p:sp>
          <p:nvSpPr>
            <p:cNvPr id="3" name="object 3"/>
            <p:cNvSpPr/>
            <p:nvPr/>
          </p:nvSpPr>
          <p:spPr>
            <a:xfrm>
              <a:off x="214287" y="1071549"/>
              <a:ext cx="8644255" cy="5017135"/>
            </a:xfrm>
            <a:custGeom>
              <a:avLst/>
              <a:gdLst/>
              <a:ahLst/>
              <a:cxnLst/>
              <a:rect l="l" t="t" r="r" b="b"/>
              <a:pathLst>
                <a:path w="8644255" h="5017135">
                  <a:moveTo>
                    <a:pt x="8644001" y="0"/>
                  </a:moveTo>
                  <a:lnTo>
                    <a:pt x="0" y="0"/>
                  </a:lnTo>
                  <a:lnTo>
                    <a:pt x="0" y="5016754"/>
                  </a:lnTo>
                  <a:lnTo>
                    <a:pt x="8644001" y="5016754"/>
                  </a:lnTo>
                  <a:lnTo>
                    <a:pt x="86440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214287" y="1071549"/>
              <a:ext cx="8644255" cy="5017135"/>
            </a:xfrm>
            <a:custGeom>
              <a:avLst/>
              <a:gdLst/>
              <a:ahLst/>
              <a:cxnLst/>
              <a:rect l="l" t="t" r="r" b="b"/>
              <a:pathLst>
                <a:path w="8644255" h="5017135">
                  <a:moveTo>
                    <a:pt x="0" y="5016754"/>
                  </a:moveTo>
                  <a:lnTo>
                    <a:pt x="8644001" y="5016754"/>
                  </a:lnTo>
                  <a:lnTo>
                    <a:pt x="8644001" y="0"/>
                  </a:lnTo>
                  <a:lnTo>
                    <a:pt x="0" y="0"/>
                  </a:lnTo>
                  <a:lnTo>
                    <a:pt x="0" y="5016754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293014" y="1116837"/>
            <a:ext cx="8479790" cy="49034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281305">
              <a:lnSpc>
                <a:spcPct val="100000"/>
              </a:lnSpc>
              <a:spcBef>
                <a:spcPts val="95"/>
              </a:spcBef>
              <a:buAutoNum type="arabicPeriod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Посмотрите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-10" dirty="0">
                <a:latin typeface="Calibri"/>
                <a:cs typeface="Calibri"/>
              </a:rPr>
              <a:t> фотографии.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Выбирайте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ту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фотографию,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где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вам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будет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легче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сказать,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кто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или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изображено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этот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человек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или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люди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делают.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Желательно,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чтобы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вам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нравилось.</a:t>
            </a:r>
            <a:endParaRPr sz="1600">
              <a:latin typeface="Calibri"/>
              <a:cs typeface="Calibri"/>
            </a:endParaRPr>
          </a:p>
          <a:p>
            <a:pPr marL="210820" indent="-198120">
              <a:lnSpc>
                <a:spcPct val="100000"/>
              </a:lnSpc>
              <a:buAutoNum type="arabicPeriod"/>
              <a:tabLst>
                <a:tab pos="210820" algn="l"/>
              </a:tabLst>
            </a:pPr>
            <a:r>
              <a:rPr sz="1600" spc="-15" dirty="0">
                <a:latin typeface="Calibri"/>
                <a:cs typeface="Calibri"/>
              </a:rPr>
              <a:t>Подумайте,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как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</a:t>
            </a:r>
            <a:r>
              <a:rPr sz="1600" spc="-10" dirty="0">
                <a:latin typeface="Calibri"/>
                <a:cs typeface="Calibri"/>
              </a:rPr>
              <a:t> назовете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человека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или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людей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фотографии,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an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old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man,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i="1" spc="-10" dirty="0">
                <a:latin typeface="Calibri"/>
                <a:cs typeface="Calibri"/>
              </a:rPr>
              <a:t>young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girl,</a:t>
            </a:r>
            <a:r>
              <a:rPr sz="1600" i="1" spc="-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beautiful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30" dirty="0">
                <a:latin typeface="Calibri"/>
                <a:cs typeface="Calibri"/>
              </a:rPr>
              <a:t>lady,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clown,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driver,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group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of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students,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cook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and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his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assistants.</a:t>
            </a:r>
            <a:endParaRPr sz="1600">
              <a:latin typeface="Calibri"/>
              <a:cs typeface="Calibri"/>
            </a:endParaRPr>
          </a:p>
          <a:p>
            <a:pPr marL="12700" marR="477520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15" dirty="0">
                <a:latin typeface="Calibri"/>
                <a:cs typeface="Calibri"/>
              </a:rPr>
              <a:t>Подумайте,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как</a:t>
            </a:r>
            <a:r>
              <a:rPr sz="1600" spc="-5" dirty="0">
                <a:latin typeface="Calibri"/>
                <a:cs typeface="Calibri"/>
              </a:rPr>
              <a:t> вы </a:t>
            </a:r>
            <a:r>
              <a:rPr sz="1600" spc="-10" dirty="0">
                <a:latin typeface="Calibri"/>
                <a:cs typeface="Calibri"/>
              </a:rPr>
              <a:t>опишите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действие,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they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are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marching,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he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is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waiting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25" dirty="0">
                <a:latin typeface="Calibri"/>
                <a:cs typeface="Calibri"/>
              </a:rPr>
              <a:t>for..she</a:t>
            </a:r>
            <a:r>
              <a:rPr sz="1600" i="1" dirty="0">
                <a:latin typeface="Calibri"/>
                <a:cs typeface="Calibri"/>
              </a:rPr>
              <a:t> is </a:t>
            </a:r>
            <a:r>
              <a:rPr sz="1600" i="1" spc="-34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packing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her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suitcase,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they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are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sleeping,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he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is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enjoying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sunshine,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she</a:t>
            </a:r>
            <a:r>
              <a:rPr sz="1600" i="1" spc="-5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is </a:t>
            </a:r>
            <a:r>
              <a:rPr sz="1600" i="1" spc="-5" dirty="0">
                <a:latin typeface="Calibri"/>
                <a:cs typeface="Calibri"/>
              </a:rPr>
              <a:t>swimming</a:t>
            </a:r>
            <a:r>
              <a:rPr sz="1600" i="1" spc="7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 </a:t>
            </a:r>
            <a:r>
              <a:rPr sz="1600" spc="-40" dirty="0">
                <a:latin typeface="Calibri"/>
                <a:cs typeface="Calibri"/>
              </a:rPr>
              <a:t>т.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д.</a:t>
            </a:r>
            <a:endParaRPr sz="1600">
              <a:latin typeface="Calibri"/>
              <a:cs typeface="Calibri"/>
            </a:endParaRPr>
          </a:p>
          <a:p>
            <a:pPr marL="12700" marR="479425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20" dirty="0">
                <a:latin typeface="Calibri"/>
                <a:cs typeface="Calibri"/>
              </a:rPr>
              <a:t>Исходя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из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ситуации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решите,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35" dirty="0">
                <a:latin typeface="Calibri"/>
                <a:cs typeface="Calibri"/>
              </a:rPr>
              <a:t>где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было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снято.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Вам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обязатель­но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говорить,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было</a:t>
            </a:r>
            <a:r>
              <a:rPr sz="1600" spc="-15" dirty="0">
                <a:latin typeface="Calibri"/>
                <a:cs typeface="Calibri"/>
              </a:rPr>
              <a:t> сделано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вами.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This </a:t>
            </a:r>
            <a:r>
              <a:rPr sz="1600" i="1" spc="-10" dirty="0">
                <a:latin typeface="Calibri"/>
                <a:cs typeface="Calibri"/>
              </a:rPr>
              <a:t>photo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was</a:t>
            </a:r>
            <a:r>
              <a:rPr sz="1600" i="1" spc="2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taken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in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an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old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city </a:t>
            </a:r>
            <a:r>
              <a:rPr sz="1600" i="1" spc="-10" dirty="0">
                <a:latin typeface="Calibri"/>
                <a:cs typeface="Calibri"/>
              </a:rPr>
              <a:t>square</a:t>
            </a:r>
            <a:r>
              <a:rPr sz="1600" i="1" spc="2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/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on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beach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/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dirty="0">
                <a:latin typeface="Calibri"/>
                <a:cs typeface="Calibri"/>
              </a:rPr>
              <a:t>in</a:t>
            </a:r>
            <a:r>
              <a:rPr sz="1600" i="1" spc="-5" dirty="0">
                <a:latin typeface="Calibri"/>
                <a:cs typeface="Calibri"/>
              </a:rPr>
              <a:t> a 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restaurant</a:t>
            </a:r>
            <a:r>
              <a:rPr sz="1600" i="1" spc="-5" dirty="0">
                <a:latin typeface="Calibri"/>
                <a:cs typeface="Calibri"/>
              </a:rPr>
              <a:t> /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in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park...</a:t>
            </a:r>
            <a:endParaRPr sz="16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15" dirty="0">
                <a:latin typeface="Calibri"/>
                <a:cs typeface="Calibri"/>
              </a:rPr>
              <a:t>Подумайте,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чем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вам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нравится </a:t>
            </a:r>
            <a:r>
              <a:rPr sz="1600" spc="-15" dirty="0">
                <a:latin typeface="Calibri"/>
                <a:cs typeface="Calibri"/>
              </a:rPr>
              <a:t>это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фото,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почему</a:t>
            </a:r>
            <a:r>
              <a:rPr sz="1600" spc="5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 </a:t>
            </a:r>
            <a:r>
              <a:rPr sz="1600" spc="-20" dirty="0">
                <a:latin typeface="Calibri"/>
                <a:cs typeface="Calibri"/>
              </a:rPr>
              <a:t>могли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бы хранить</a:t>
            </a:r>
            <a:r>
              <a:rPr sz="1600" spc="-10" dirty="0">
                <a:latin typeface="Calibri"/>
                <a:cs typeface="Calibri"/>
              </a:rPr>
              <a:t> его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альбоме,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really</a:t>
            </a:r>
            <a:r>
              <a:rPr sz="1600" i="1" spc="-1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like </a:t>
            </a:r>
            <a:r>
              <a:rPr sz="1600" i="1" spc="-5" dirty="0">
                <a:latin typeface="Calibri"/>
                <a:cs typeface="Calibri"/>
              </a:rPr>
              <a:t>their clothes,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love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this type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of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architecture,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This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is </a:t>
            </a:r>
            <a:r>
              <a:rPr sz="1600" i="1" spc="-20" dirty="0">
                <a:latin typeface="Calibri"/>
                <a:cs typeface="Calibri"/>
              </a:rPr>
              <a:t>my</a:t>
            </a:r>
            <a:r>
              <a:rPr sz="1600" i="1" spc="-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favourite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of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my</a:t>
            </a:r>
            <a:r>
              <a:rPr sz="1600" i="1" spc="-10" dirty="0">
                <a:latin typeface="Calibri"/>
                <a:cs typeface="Calibri"/>
              </a:rPr>
              <a:t> cousin,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This </a:t>
            </a:r>
            <a:r>
              <a:rPr sz="1600" i="1" spc="-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makes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me dream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of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holidays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and</a:t>
            </a:r>
            <a:r>
              <a:rPr sz="1600" i="1" spc="2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that's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why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keep</a:t>
            </a:r>
            <a:r>
              <a:rPr sz="1600" i="1" spc="-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it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in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my</a:t>
            </a:r>
            <a:r>
              <a:rPr sz="1600" i="1" spc="-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album.</a:t>
            </a:r>
            <a:endParaRPr sz="1600">
              <a:latin typeface="Calibri"/>
              <a:cs typeface="Calibri"/>
            </a:endParaRPr>
          </a:p>
          <a:p>
            <a:pPr marL="12700" marR="191135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Начните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ответ</a:t>
            </a:r>
            <a:r>
              <a:rPr sz="1600" spc="4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фразы: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I've </a:t>
            </a:r>
            <a:r>
              <a:rPr sz="1600" i="1" spc="-10" dirty="0">
                <a:latin typeface="Calibri"/>
                <a:cs typeface="Calibri"/>
              </a:rPr>
              <a:t>chosen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20" dirty="0">
                <a:latin typeface="Calibri"/>
                <a:cs typeface="Calibri"/>
              </a:rPr>
              <a:t>number,.</a:t>
            </a:r>
            <a:r>
              <a:rPr sz="1600" spc="-20" dirty="0">
                <a:latin typeface="Calibri"/>
                <a:cs typeface="Calibri"/>
              </a:rPr>
              <a:t>.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После</a:t>
            </a:r>
            <a:r>
              <a:rPr sz="1600" spc="3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этого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обра­титесь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к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другу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скажите,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что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хотите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показать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ему(ей)</a:t>
            </a:r>
            <a:r>
              <a:rPr sz="1600" spc="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фотографию,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например: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Look,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 </a:t>
            </a:r>
            <a:r>
              <a:rPr sz="1600" i="1" spc="-10" dirty="0">
                <a:latin typeface="Calibri"/>
                <a:cs typeface="Calibri"/>
              </a:rPr>
              <a:t>want</a:t>
            </a:r>
            <a:r>
              <a:rPr sz="1600" i="1" spc="20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to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show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you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this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photo;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Look </a:t>
            </a:r>
            <a:r>
              <a:rPr sz="1600" i="1" spc="-5" dirty="0">
                <a:latin typeface="Calibri"/>
                <a:cs typeface="Calibri"/>
              </a:rPr>
              <a:t> what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an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interesting/</a:t>
            </a:r>
            <a:r>
              <a:rPr sz="1600" i="1" spc="-2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beautiful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</a:t>
            </a:r>
            <a:r>
              <a:rPr sz="1600" i="1" spc="2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have!</a:t>
            </a:r>
            <a:endParaRPr sz="1600">
              <a:latin typeface="Calibri"/>
              <a:cs typeface="Calibri"/>
            </a:endParaRPr>
          </a:p>
          <a:p>
            <a:pPr marL="210820" indent="-198120">
              <a:lnSpc>
                <a:spcPct val="100000"/>
              </a:lnSpc>
              <a:spcBef>
                <a:spcPts val="5"/>
              </a:spcBef>
              <a:buFont typeface="Calibri"/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Рассказывайте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о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точном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соответствии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планом,</a:t>
            </a:r>
            <a:r>
              <a:rPr sz="1600" spc="2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меняйте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пункты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местами!</a:t>
            </a:r>
            <a:endParaRPr sz="1600">
              <a:latin typeface="Calibri"/>
              <a:cs typeface="Calibri"/>
            </a:endParaRPr>
          </a:p>
          <a:p>
            <a:pPr marL="12700" marR="700405">
              <a:lnSpc>
                <a:spcPct val="100000"/>
              </a:lnSpc>
              <a:buAutoNum type="arabicPeriod" startAt="3"/>
              <a:tabLst>
                <a:tab pos="210820" algn="l"/>
              </a:tabLst>
            </a:pPr>
            <a:r>
              <a:rPr sz="1600" spc="-5" dirty="0">
                <a:latin typeface="Calibri"/>
                <a:cs typeface="Calibri"/>
              </a:rPr>
              <a:t>Не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забудьте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сказать,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почему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вы </a:t>
            </a:r>
            <a:r>
              <a:rPr sz="1600" spc="-10" dirty="0">
                <a:latin typeface="Calibri"/>
                <a:cs typeface="Calibri"/>
              </a:rPr>
              <a:t>решили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показать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фото</a:t>
            </a:r>
            <a:r>
              <a:rPr sz="1600" spc="2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другу,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напри­мер: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know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you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are </a:t>
            </a:r>
            <a:r>
              <a:rPr sz="1600" i="1" spc="-35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interested</a:t>
            </a:r>
            <a:r>
              <a:rPr sz="1600" i="1" spc="-4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in...,</a:t>
            </a:r>
            <a:r>
              <a:rPr sz="1600" i="1" spc="-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so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I've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decided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to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show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you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this</a:t>
            </a:r>
            <a:r>
              <a:rPr sz="1600" i="1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photo.</a:t>
            </a:r>
            <a:r>
              <a:rPr sz="1600" i="1" spc="60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Используйте</a:t>
            </a:r>
            <a:r>
              <a:rPr sz="1600" spc="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завершающие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фразы,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например: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 </a:t>
            </a:r>
            <a:r>
              <a:rPr sz="1600" i="1" spc="-10" dirty="0">
                <a:latin typeface="Calibri"/>
                <a:cs typeface="Calibri"/>
              </a:rPr>
              <a:t>hope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you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15" dirty="0">
                <a:latin typeface="Calibri"/>
                <a:cs typeface="Calibri"/>
              </a:rPr>
              <a:t>like </a:t>
            </a:r>
            <a:r>
              <a:rPr sz="1600" i="1" spc="-5" dirty="0">
                <a:latin typeface="Calibri"/>
                <a:cs typeface="Calibri"/>
              </a:rPr>
              <a:t>this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photo;</a:t>
            </a:r>
            <a:r>
              <a:rPr sz="1600" i="1" spc="3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hope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you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also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find it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interesting</a:t>
            </a:r>
            <a:r>
              <a:rPr sz="1600" i="1" spc="-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/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beautiful</a:t>
            </a:r>
            <a:r>
              <a:rPr sz="1600" i="1" spc="15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/</a:t>
            </a:r>
            <a:r>
              <a:rPr sz="1600" i="1" spc="10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amazing</a:t>
            </a:r>
            <a:r>
              <a:rPr sz="1600" i="1" spc="30" dirty="0">
                <a:latin typeface="Calibri"/>
                <a:cs typeface="Calibri"/>
              </a:rPr>
              <a:t> </a:t>
            </a:r>
            <a:r>
              <a:rPr sz="1600" i="1" spc="-5" dirty="0">
                <a:latin typeface="Calibri"/>
                <a:cs typeface="Calibri"/>
              </a:rPr>
              <a:t>/</a:t>
            </a:r>
            <a:r>
              <a:rPr sz="1600" i="1" spc="5" dirty="0">
                <a:latin typeface="Calibri"/>
                <a:cs typeface="Calibri"/>
              </a:rPr>
              <a:t> </a:t>
            </a:r>
            <a:r>
              <a:rPr sz="1600" i="1" spc="-10" dirty="0">
                <a:latin typeface="Calibri"/>
                <a:cs typeface="Calibri"/>
              </a:rPr>
              <a:t>strange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spc="-40" dirty="0">
                <a:latin typeface="Calibri"/>
                <a:cs typeface="Calibri"/>
              </a:rPr>
              <a:t> т.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856488" y="51815"/>
            <a:ext cx="8071484" cy="818515"/>
            <a:chOff x="856488" y="51815"/>
            <a:chExt cx="8071484" cy="818515"/>
          </a:xfrm>
        </p:grpSpPr>
        <p:sp>
          <p:nvSpPr>
            <p:cNvPr id="7" name="object 7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7686675" y="0"/>
                  </a:moveTo>
                  <a:lnTo>
                    <a:pt x="0" y="0"/>
                  </a:lnTo>
                  <a:lnTo>
                    <a:pt x="0" y="714375"/>
                  </a:lnTo>
                  <a:lnTo>
                    <a:pt x="7686675" y="714375"/>
                  </a:lnTo>
                  <a:lnTo>
                    <a:pt x="768667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1000099" y="142875"/>
              <a:ext cx="7686675" cy="714375"/>
            </a:xfrm>
            <a:custGeom>
              <a:avLst/>
              <a:gdLst/>
              <a:ahLst/>
              <a:cxnLst/>
              <a:rect l="l" t="t" r="r" b="b"/>
              <a:pathLst>
                <a:path w="7686675" h="714375">
                  <a:moveTo>
                    <a:pt x="0" y="714375"/>
                  </a:moveTo>
                  <a:lnTo>
                    <a:pt x="7686675" y="714375"/>
                  </a:lnTo>
                  <a:lnTo>
                    <a:pt x="7686675" y="0"/>
                  </a:lnTo>
                  <a:lnTo>
                    <a:pt x="0" y="0"/>
                  </a:lnTo>
                  <a:lnTo>
                    <a:pt x="0" y="714375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6488" y="51815"/>
              <a:ext cx="6134100" cy="702564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408420" y="51815"/>
              <a:ext cx="2519172" cy="702564"/>
            </a:xfrm>
            <a:prstGeom prst="rect">
              <a:avLst/>
            </a:prstGeom>
          </p:spPr>
        </p:pic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8005">
              <a:lnSpc>
                <a:spcPct val="100000"/>
              </a:lnSpc>
              <a:spcBef>
                <a:spcPts val="100"/>
              </a:spcBef>
            </a:pPr>
            <a:r>
              <a:rPr spc="30" dirty="0"/>
              <a:t>Рекомендации</a:t>
            </a:r>
            <a:r>
              <a:rPr spc="110" dirty="0"/>
              <a:t> </a:t>
            </a:r>
            <a:r>
              <a:rPr spc="30" dirty="0"/>
              <a:t>при</a:t>
            </a:r>
            <a:r>
              <a:rPr spc="90" dirty="0"/>
              <a:t> </a:t>
            </a:r>
            <a:r>
              <a:rPr spc="30" dirty="0"/>
              <a:t>обучению</a:t>
            </a:r>
            <a:r>
              <a:rPr spc="200" dirty="0"/>
              <a:t> </a:t>
            </a:r>
            <a:r>
              <a:rPr spc="40" dirty="0"/>
              <a:t>описанию</a:t>
            </a:r>
          </a:p>
        </p:txBody>
      </p:sp>
      <p:pic>
        <p:nvPicPr>
          <p:cNvPr id="12" name="object 1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929501" y="5897879"/>
            <a:ext cx="1714500" cy="960117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0124" y="0"/>
            <a:ext cx="7186930" cy="12858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74295" rIns="0" bIns="0" rtlCol="0">
            <a:spAutoFit/>
          </a:bodyPr>
          <a:lstStyle/>
          <a:p>
            <a:pPr marL="122555" marR="114935" algn="ctr">
              <a:lnSpc>
                <a:spcPct val="100000"/>
              </a:lnSpc>
              <a:spcBef>
                <a:spcPts val="585"/>
              </a:spcBef>
            </a:pPr>
            <a:r>
              <a:rPr sz="2400" i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Пособия </a:t>
            </a:r>
            <a:r>
              <a:rPr sz="2400" i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для подготовки </a:t>
            </a:r>
            <a:r>
              <a:rPr sz="2400" i="1" u="heavy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к ВПР</a:t>
            </a:r>
            <a:r>
              <a:rPr sz="2400" i="1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помогут выработать </a:t>
            </a:r>
            <a:r>
              <a:rPr sz="2400" spc="-530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свою</a:t>
            </a:r>
            <a:r>
              <a:rPr sz="2400" spc="-40" dirty="0">
                <a:solidFill>
                  <a:srgbClr val="000000"/>
                </a:solidFill>
              </a:rPr>
              <a:t> </a:t>
            </a:r>
            <a:r>
              <a:rPr sz="2400" spc="-10" dirty="0">
                <a:solidFill>
                  <a:srgbClr val="000000"/>
                </a:solidFill>
              </a:rPr>
              <a:t>стратегию,</a:t>
            </a:r>
            <a:r>
              <a:rPr sz="2400" spc="10" dirty="0">
                <a:solidFill>
                  <a:srgbClr val="000000"/>
                </a:solidFill>
              </a:rPr>
              <a:t> </a:t>
            </a:r>
            <a:r>
              <a:rPr sz="2400" spc="-15" dirty="0">
                <a:solidFill>
                  <a:srgbClr val="000000"/>
                </a:solidFill>
              </a:rPr>
              <a:t>избежать</a:t>
            </a:r>
            <a:r>
              <a:rPr sz="2400" spc="5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ошибок</a:t>
            </a:r>
            <a:r>
              <a:rPr sz="2400" dirty="0">
                <a:solidFill>
                  <a:srgbClr val="000000"/>
                </a:solidFill>
              </a:rPr>
              <a:t> и </a:t>
            </a:r>
            <a:r>
              <a:rPr sz="2400" spc="-5" dirty="0">
                <a:solidFill>
                  <a:srgbClr val="000000"/>
                </a:solidFill>
              </a:rPr>
              <a:t>успешно </a:t>
            </a:r>
            <a:r>
              <a:rPr sz="2400" dirty="0">
                <a:solidFill>
                  <a:srgbClr val="000000"/>
                </a:solidFill>
              </a:rPr>
              <a:t> </a:t>
            </a:r>
            <a:r>
              <a:rPr sz="2400" spc="-5" dirty="0">
                <a:solidFill>
                  <a:srgbClr val="000000"/>
                </a:solidFill>
              </a:rPr>
              <a:t>пройти </a:t>
            </a:r>
            <a:r>
              <a:rPr sz="2400" i="1" u="heavy" spc="-1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Всероссийскую</a:t>
            </a:r>
            <a:r>
              <a:rPr sz="2400" i="1" u="heavy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проверочную</a:t>
            </a:r>
            <a:r>
              <a:rPr sz="2400" i="1" u="heavy" spc="-20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 </a:t>
            </a:r>
            <a:r>
              <a:rPr sz="2400" i="1" u="heavy" spc="-5" dirty="0">
                <a:solidFill>
                  <a:srgbClr val="4F81BC"/>
                </a:solidFill>
                <a:uFill>
                  <a:solidFill>
                    <a:srgbClr val="4F81BC"/>
                  </a:solidFill>
                </a:uFill>
                <a:latin typeface="Calibri"/>
                <a:cs typeface="Calibri"/>
              </a:rPr>
              <a:t>работу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9" y="1428750"/>
            <a:ext cx="1626616" cy="22402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0" y="1428750"/>
            <a:ext cx="1675256" cy="230822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43375" y="1430655"/>
            <a:ext cx="1714500" cy="230200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72251" y="1428750"/>
            <a:ext cx="1786001" cy="2321433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85724" y="3857574"/>
            <a:ext cx="1863852" cy="2553208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357373" y="3857688"/>
            <a:ext cx="1864995" cy="2433574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4357623" y="3857587"/>
            <a:ext cx="1857375" cy="2521077"/>
          </a:xfrm>
          <a:prstGeom prst="rect">
            <a:avLst/>
          </a:prstGeom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444500" y="0"/>
            <a:ext cx="8699500" cy="6139180"/>
            <a:chOff x="444500" y="0"/>
            <a:chExt cx="8699500" cy="6139180"/>
          </a:xfrm>
        </p:grpSpPr>
        <p:sp>
          <p:nvSpPr>
            <p:cNvPr id="3" name="object 3"/>
            <p:cNvSpPr/>
            <p:nvPr/>
          </p:nvSpPr>
          <p:spPr>
            <a:xfrm>
              <a:off x="928662" y="142747"/>
              <a:ext cx="8072755" cy="1357630"/>
            </a:xfrm>
            <a:custGeom>
              <a:avLst/>
              <a:gdLst/>
              <a:ahLst/>
              <a:cxnLst/>
              <a:rect l="l" t="t" r="r" b="b"/>
              <a:pathLst>
                <a:path w="8072755" h="1357630">
                  <a:moveTo>
                    <a:pt x="8072501" y="0"/>
                  </a:moveTo>
                  <a:lnTo>
                    <a:pt x="0" y="0"/>
                  </a:lnTo>
                  <a:lnTo>
                    <a:pt x="0" y="1357376"/>
                  </a:lnTo>
                  <a:lnTo>
                    <a:pt x="8072501" y="1357376"/>
                  </a:lnTo>
                  <a:lnTo>
                    <a:pt x="80725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928662" y="142747"/>
              <a:ext cx="8072755" cy="1357630"/>
            </a:xfrm>
            <a:custGeom>
              <a:avLst/>
              <a:gdLst/>
              <a:ahLst/>
              <a:cxnLst/>
              <a:rect l="l" t="t" r="r" b="b"/>
              <a:pathLst>
                <a:path w="8072755" h="1357630">
                  <a:moveTo>
                    <a:pt x="0" y="1357376"/>
                  </a:moveTo>
                  <a:lnTo>
                    <a:pt x="8072501" y="1357376"/>
                  </a:lnTo>
                  <a:lnTo>
                    <a:pt x="8072501" y="0"/>
                  </a:lnTo>
                  <a:lnTo>
                    <a:pt x="0" y="0"/>
                  </a:lnTo>
                  <a:lnTo>
                    <a:pt x="0" y="1357376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04672" y="0"/>
              <a:ext cx="8339328" cy="1636776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57200" y="1643062"/>
              <a:ext cx="8229600" cy="4483100"/>
            </a:xfrm>
            <a:custGeom>
              <a:avLst/>
              <a:gdLst/>
              <a:ahLst/>
              <a:cxnLst/>
              <a:rect l="l" t="t" r="r" b="b"/>
              <a:pathLst>
                <a:path w="8229600" h="4483100">
                  <a:moveTo>
                    <a:pt x="8229600" y="0"/>
                  </a:moveTo>
                  <a:lnTo>
                    <a:pt x="0" y="0"/>
                  </a:lnTo>
                  <a:lnTo>
                    <a:pt x="0" y="4483100"/>
                  </a:lnTo>
                  <a:lnTo>
                    <a:pt x="8229600" y="4483100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57200" y="1643062"/>
              <a:ext cx="8229600" cy="4483100"/>
            </a:xfrm>
            <a:custGeom>
              <a:avLst/>
              <a:gdLst/>
              <a:ahLst/>
              <a:cxnLst/>
              <a:rect l="l" t="t" r="r" b="b"/>
              <a:pathLst>
                <a:path w="8229600" h="4483100">
                  <a:moveTo>
                    <a:pt x="0" y="4483100"/>
                  </a:moveTo>
                  <a:lnTo>
                    <a:pt x="8229600" y="44831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483100"/>
                  </a:lnTo>
                  <a:close/>
                </a:path>
              </a:pathLst>
            </a:custGeom>
            <a:ln w="25400">
              <a:solidFill>
                <a:srgbClr val="C0504D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535940" y="1661286"/>
            <a:ext cx="7879080" cy="27692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3"/>
              </a:rPr>
              <a:t>https://fipi.ru/</a:t>
            </a:r>
            <a:r>
              <a:rPr sz="1800" spc="10" dirty="0">
                <a:solidFill>
                  <a:srgbClr val="0000FF"/>
                </a:solidFill>
                <a:latin typeface="Calibri"/>
                <a:cs typeface="Calibri"/>
                <a:hlinkClick r:id="rId3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5" dirty="0">
                <a:latin typeface="Calibri"/>
                <a:cs typeface="Calibri"/>
              </a:rPr>
              <a:t> Демоверсия,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описание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ВПР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5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https://en11-vpr.sdamgia.ru/</a:t>
            </a:r>
            <a:r>
              <a:rPr sz="1800" u="heavy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4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Вы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можете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составить</a:t>
            </a:r>
            <a:r>
              <a:rPr sz="1800" spc="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вариант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из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5" dirty="0">
                <a:latin typeface="Calibri"/>
                <a:cs typeface="Calibri"/>
              </a:rPr>
              <a:t>необходимого</a:t>
            </a:r>
            <a:endParaRPr sz="1800">
              <a:latin typeface="Calibri"/>
              <a:cs typeface="Calibri"/>
            </a:endParaRPr>
          </a:p>
          <a:p>
            <a:pPr marL="355600" marR="808355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вам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количества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заданий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тем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или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иным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разделам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отследить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его </a:t>
            </a:r>
            <a:r>
              <a:rPr sz="1800" spc="-39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выполнение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результат</a:t>
            </a:r>
            <a:endParaRPr sz="180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spcBef>
                <a:spcPts val="430"/>
              </a:spcBef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5"/>
              </a:rPr>
              <a:t>https://ru-vpr.ru/11-klass/anglijskij-yazyk-11.html</a:t>
            </a:r>
            <a:r>
              <a:rPr sz="1800" spc="-45" dirty="0">
                <a:solidFill>
                  <a:srgbClr val="0000FF"/>
                </a:solidFill>
                <a:latin typeface="Calibri"/>
                <a:cs typeface="Calibri"/>
                <a:hlinkClick r:id="rId5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советы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>
              <a:latin typeface="Calibri"/>
              <a:cs typeface="Calibri"/>
            </a:endParaRPr>
          </a:p>
          <a:p>
            <a:pPr marL="355600" marR="201930" indent="-342900">
              <a:lnSpc>
                <a:spcPct val="100000"/>
              </a:lnSpc>
              <a:buClr>
                <a:srgbClr val="000000"/>
              </a:buClr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6"/>
              </a:rPr>
              <a:t>https://onlinetestpad.com/ru/testview/144971-vpr-11-po-anglijskomu-yazyku- </a:t>
            </a:r>
            <a:r>
              <a:rPr sz="1800" spc="-395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sz="1800" u="heavy" spc="-10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Calibri"/>
                <a:cs typeface="Calibri"/>
                <a:hlinkClick r:id="rId6"/>
              </a:rPr>
              <a:t>test13</a:t>
            </a:r>
            <a:r>
              <a:rPr sz="1800" spc="-20" dirty="0">
                <a:solidFill>
                  <a:srgbClr val="0000FF"/>
                </a:solidFill>
                <a:latin typeface="Calibri"/>
                <a:cs typeface="Calibri"/>
                <a:hlinkClick r:id="rId6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35" dirty="0">
                <a:latin typeface="Calibri"/>
                <a:cs typeface="Calibri"/>
              </a:rPr>
              <a:t>Тесты</a:t>
            </a:r>
            <a:r>
              <a:rPr sz="1800" dirty="0">
                <a:latin typeface="Calibri"/>
                <a:cs typeface="Calibri"/>
              </a:rPr>
              <a:t> ВПР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для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11-го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класса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spc="-5" dirty="0">
                <a:latin typeface="Calibri"/>
                <a:cs typeface="Calibri"/>
              </a:rPr>
              <a:t>онлайн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344549" y="256031"/>
            <a:ext cx="7355205" cy="971550"/>
            <a:chOff x="1344549" y="256031"/>
            <a:chExt cx="7355205" cy="971550"/>
          </a:xfrm>
        </p:grpSpPr>
        <p:sp>
          <p:nvSpPr>
            <p:cNvPr id="3" name="object 3"/>
            <p:cNvSpPr/>
            <p:nvPr/>
          </p:nvSpPr>
          <p:spPr>
            <a:xfrm>
              <a:off x="1357249" y="274586"/>
              <a:ext cx="7329805" cy="939800"/>
            </a:xfrm>
            <a:custGeom>
              <a:avLst/>
              <a:gdLst/>
              <a:ahLst/>
              <a:cxnLst/>
              <a:rect l="l" t="t" r="r" b="b"/>
              <a:pathLst>
                <a:path w="7329805" h="939800">
                  <a:moveTo>
                    <a:pt x="7329551" y="0"/>
                  </a:moveTo>
                  <a:lnTo>
                    <a:pt x="0" y="0"/>
                  </a:lnTo>
                  <a:lnTo>
                    <a:pt x="0" y="939787"/>
                  </a:lnTo>
                  <a:lnTo>
                    <a:pt x="7329551" y="939787"/>
                  </a:lnTo>
                  <a:lnTo>
                    <a:pt x="732955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357249" y="274586"/>
              <a:ext cx="7329805" cy="939800"/>
            </a:xfrm>
            <a:custGeom>
              <a:avLst/>
              <a:gdLst/>
              <a:ahLst/>
              <a:cxnLst/>
              <a:rect l="l" t="t" r="r" b="b"/>
              <a:pathLst>
                <a:path w="7329805" h="939800">
                  <a:moveTo>
                    <a:pt x="0" y="939787"/>
                  </a:moveTo>
                  <a:lnTo>
                    <a:pt x="7329551" y="939787"/>
                  </a:lnTo>
                  <a:lnTo>
                    <a:pt x="7329551" y="0"/>
                  </a:lnTo>
                  <a:lnTo>
                    <a:pt x="0" y="0"/>
                  </a:lnTo>
                  <a:lnTo>
                    <a:pt x="0" y="939787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47288" y="256031"/>
              <a:ext cx="3140964" cy="891540"/>
            </a:xfrm>
            <a:prstGeom prst="rect">
              <a:avLst/>
            </a:prstGeom>
          </p:spPr>
        </p:pic>
      </p:grpSp>
      <p:grpSp>
        <p:nvGrpSpPr>
          <p:cNvPr id="6" name="object 6"/>
          <p:cNvGrpSpPr/>
          <p:nvPr/>
        </p:nvGrpSpPr>
        <p:grpSpPr>
          <a:xfrm>
            <a:off x="444500" y="1587500"/>
            <a:ext cx="8255000" cy="2926080"/>
            <a:chOff x="444500" y="1587500"/>
            <a:chExt cx="8255000" cy="2926080"/>
          </a:xfrm>
        </p:grpSpPr>
        <p:sp>
          <p:nvSpPr>
            <p:cNvPr id="7" name="object 7"/>
            <p:cNvSpPr/>
            <p:nvPr/>
          </p:nvSpPr>
          <p:spPr>
            <a:xfrm>
              <a:off x="457200" y="1600200"/>
              <a:ext cx="8229600" cy="2900680"/>
            </a:xfrm>
            <a:custGeom>
              <a:avLst/>
              <a:gdLst/>
              <a:ahLst/>
              <a:cxnLst/>
              <a:rect l="l" t="t" r="r" b="b"/>
              <a:pathLst>
                <a:path w="8229600" h="2900679">
                  <a:moveTo>
                    <a:pt x="8229600" y="0"/>
                  </a:moveTo>
                  <a:lnTo>
                    <a:pt x="0" y="0"/>
                  </a:lnTo>
                  <a:lnTo>
                    <a:pt x="0" y="2900426"/>
                  </a:lnTo>
                  <a:lnTo>
                    <a:pt x="8229600" y="2900426"/>
                  </a:lnTo>
                  <a:lnTo>
                    <a:pt x="82296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457200" y="1600200"/>
              <a:ext cx="8229600" cy="2900680"/>
            </a:xfrm>
            <a:custGeom>
              <a:avLst/>
              <a:gdLst/>
              <a:ahLst/>
              <a:cxnLst/>
              <a:rect l="l" t="t" r="r" b="b"/>
              <a:pathLst>
                <a:path w="8229600" h="2900679">
                  <a:moveTo>
                    <a:pt x="0" y="2900426"/>
                  </a:moveTo>
                  <a:lnTo>
                    <a:pt x="8229600" y="2900426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2900426"/>
                  </a:lnTo>
                  <a:close/>
                </a:path>
              </a:pathLst>
            </a:custGeom>
            <a:ln w="25399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535940" y="1618234"/>
            <a:ext cx="7845425" cy="2385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 algn="just">
              <a:lnSpc>
                <a:spcPct val="100000"/>
              </a:lnSpc>
              <a:spcBef>
                <a:spcPts val="100"/>
              </a:spcBef>
              <a:buFont typeface="Microsoft Sans Serif"/>
              <a:buChar char="•"/>
              <a:tabLst>
                <a:tab pos="355600" algn="l"/>
              </a:tabLst>
            </a:pPr>
            <a:r>
              <a:rPr sz="1800" b="1" spc="-10" dirty="0">
                <a:latin typeface="Calibri"/>
                <a:cs typeface="Calibri"/>
              </a:rPr>
              <a:t>Учебное </a:t>
            </a:r>
            <a:r>
              <a:rPr sz="1800" b="1" spc="-5" dirty="0">
                <a:latin typeface="Calibri"/>
                <a:cs typeface="Calibri"/>
              </a:rPr>
              <a:t>пособие для </a:t>
            </a:r>
            <a:r>
              <a:rPr sz="1800" b="1" spc="-15" dirty="0">
                <a:latin typeface="Calibri"/>
                <a:cs typeface="Calibri"/>
              </a:rPr>
              <a:t>подготовки </a:t>
            </a:r>
            <a:r>
              <a:rPr sz="1800" b="1" dirty="0">
                <a:latin typeface="Calibri"/>
                <a:cs typeface="Calibri"/>
              </a:rPr>
              <a:t>к </a:t>
            </a:r>
            <a:r>
              <a:rPr sz="1800" b="1" spc="-5" dirty="0">
                <a:latin typeface="Calibri"/>
                <a:cs typeface="Calibri"/>
              </a:rPr>
              <a:t>ВПР по </a:t>
            </a:r>
            <a:r>
              <a:rPr sz="1800" b="1" spc="-15" dirty="0">
                <a:latin typeface="Calibri"/>
                <a:cs typeface="Calibri"/>
              </a:rPr>
              <a:t>английскому </a:t>
            </a:r>
            <a:r>
              <a:rPr sz="1800" b="1" spc="-5" dirty="0">
                <a:latin typeface="Calibri"/>
                <a:cs typeface="Calibri"/>
              </a:rPr>
              <a:t>языку: Стратегии </a:t>
            </a:r>
            <a:r>
              <a:rPr sz="1800" b="1" dirty="0">
                <a:latin typeface="Calibri"/>
                <a:cs typeface="Calibri"/>
              </a:rPr>
              <a:t>и </a:t>
            </a:r>
            <a:r>
              <a:rPr sz="1800" b="1" spc="-39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тренировочные </a:t>
            </a:r>
            <a:r>
              <a:rPr sz="1800" b="1" spc="-10" dirty="0">
                <a:latin typeface="Calibri"/>
                <a:cs typeface="Calibri"/>
              </a:rPr>
              <a:t>тесты. Соловова </a:t>
            </a:r>
            <a:r>
              <a:rPr sz="1800" b="1" dirty="0">
                <a:latin typeface="Calibri"/>
                <a:cs typeface="Calibri"/>
              </a:rPr>
              <a:t>Е.Н., </a:t>
            </a:r>
            <a:r>
              <a:rPr sz="1800" b="1" spc="-10" dirty="0">
                <a:latin typeface="Calibri"/>
                <a:cs typeface="Calibri"/>
              </a:rPr>
              <a:t>Вышегородцева </a:t>
            </a:r>
            <a:r>
              <a:rPr sz="1800" b="1" dirty="0">
                <a:latin typeface="Calibri"/>
                <a:cs typeface="Calibri"/>
              </a:rPr>
              <a:t>Н.А., </a:t>
            </a:r>
            <a:r>
              <a:rPr sz="1800" b="1" spc="-5" dirty="0">
                <a:latin typeface="Calibri"/>
                <a:cs typeface="Calibri"/>
              </a:rPr>
              <a:t>Веденёва </a:t>
            </a:r>
            <a:r>
              <a:rPr sz="1800" b="1" spc="-35" dirty="0">
                <a:latin typeface="Calibri"/>
                <a:cs typeface="Calibri"/>
              </a:rPr>
              <a:t>Т.В. </a:t>
            </a:r>
            <a:r>
              <a:rPr sz="1800" b="1" dirty="0">
                <a:latin typeface="Calibri"/>
                <a:cs typeface="Calibri"/>
              </a:rPr>
              <a:t>- 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30" dirty="0">
                <a:latin typeface="Calibri"/>
                <a:cs typeface="Calibri"/>
              </a:rPr>
              <a:t>Титул,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2018</a:t>
            </a:r>
            <a:endParaRPr sz="1800">
              <a:latin typeface="Calibri"/>
              <a:cs typeface="Calibri"/>
            </a:endParaRPr>
          </a:p>
          <a:p>
            <a:pPr marL="355600" marR="227965" indent="-342900">
              <a:lnSpc>
                <a:spcPct val="100000"/>
              </a:lnSpc>
              <a:spcBef>
                <a:spcPts val="434"/>
              </a:spcBef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b="1" spc="-5" dirty="0">
                <a:latin typeface="Calibri"/>
                <a:cs typeface="Calibri"/>
              </a:rPr>
              <a:t>Демонстрационный </a:t>
            </a:r>
            <a:r>
              <a:rPr sz="1800" b="1" dirty="0">
                <a:latin typeface="Calibri"/>
                <a:cs typeface="Calibri"/>
              </a:rPr>
              <a:t>вариант </a:t>
            </a:r>
            <a:r>
              <a:rPr sz="1800" b="1" spc="-10" dirty="0">
                <a:latin typeface="Calibri"/>
                <a:cs typeface="Calibri"/>
              </a:rPr>
              <a:t>контрольных </a:t>
            </a:r>
            <a:r>
              <a:rPr sz="1800" b="1" spc="-5" dirty="0">
                <a:latin typeface="Calibri"/>
                <a:cs typeface="Calibri"/>
              </a:rPr>
              <a:t>измерительных материалов 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Всероссийской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проверочной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работы</a:t>
            </a:r>
            <a:r>
              <a:rPr sz="1800" b="1" spc="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2020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spc="-20" dirty="0">
                <a:latin typeface="Calibri"/>
                <a:cs typeface="Calibri"/>
              </a:rPr>
              <a:t>года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по </a:t>
            </a:r>
            <a:r>
              <a:rPr sz="1800" b="1" spc="-20" dirty="0">
                <a:latin typeface="Calibri"/>
                <a:cs typeface="Calibri"/>
              </a:rPr>
              <a:t>АНГЛИЙСКОМУ</a:t>
            </a:r>
            <a:r>
              <a:rPr sz="1800" b="1" spc="3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ЯЗЫКУ </a:t>
            </a:r>
            <a:r>
              <a:rPr sz="1800" b="1" spc="-39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(письменная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часть,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устная</a:t>
            </a:r>
            <a:r>
              <a:rPr sz="1800" b="1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часть),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Описание,</a:t>
            </a:r>
            <a:r>
              <a:rPr sz="1800" b="1" spc="-15" dirty="0">
                <a:latin typeface="Calibri"/>
                <a:cs typeface="Calibri"/>
              </a:rPr>
              <a:t> Кодификатор/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ФИПИ, 2020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Microsoft Sans Serif"/>
              <a:buChar char="•"/>
            </a:pPr>
            <a:endParaRPr sz="2450">
              <a:latin typeface="Calibri"/>
              <a:cs typeface="Calibri"/>
            </a:endParaRPr>
          </a:p>
          <a:p>
            <a:pPr marL="355600" indent="-342900">
              <a:lnSpc>
                <a:spcPct val="100000"/>
              </a:lnSpc>
              <a:buFont typeface="Microsoft Sans Serif"/>
              <a:buChar char="•"/>
              <a:tabLst>
                <a:tab pos="354965" algn="l"/>
                <a:tab pos="355600" algn="l"/>
              </a:tabLst>
            </a:pPr>
            <a:r>
              <a:rPr sz="1800" b="1" spc="-5" dirty="0">
                <a:latin typeface="Calibri"/>
                <a:cs typeface="Calibri"/>
              </a:rPr>
              <a:t>Ресурсы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сети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Интернет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28998" y="3929126"/>
            <a:ext cx="2876550" cy="235737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04571" y="2415285"/>
            <a:ext cx="2347595" cy="1303020"/>
          </a:xfrm>
          <a:custGeom>
            <a:avLst/>
            <a:gdLst/>
            <a:ahLst/>
            <a:cxnLst/>
            <a:rect l="l" t="t" r="r" b="b"/>
            <a:pathLst>
              <a:path w="2347595" h="1303020">
                <a:moveTo>
                  <a:pt x="1116050" y="0"/>
                </a:moveTo>
                <a:lnTo>
                  <a:pt x="0" y="160909"/>
                </a:lnTo>
                <a:lnTo>
                  <a:pt x="2347442" y="1302512"/>
                </a:lnTo>
              </a:path>
            </a:pathLst>
          </a:custGeom>
          <a:ln w="25400">
            <a:solidFill>
              <a:srgbClr val="4F81B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5724" y="642873"/>
            <a:ext cx="4143375" cy="171450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91440" algn="just">
              <a:lnSpc>
                <a:spcPts val="1850"/>
              </a:lnSpc>
            </a:pPr>
            <a:r>
              <a:rPr sz="1600" b="1" spc="-10" dirty="0">
                <a:latin typeface="Calibri"/>
                <a:cs typeface="Calibri"/>
              </a:rPr>
              <a:t>Структура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содержание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всероссийской</a:t>
            </a:r>
            <a:endParaRPr sz="1600">
              <a:latin typeface="Calibri"/>
              <a:cs typeface="Calibri"/>
            </a:endParaRPr>
          </a:p>
          <a:p>
            <a:pPr marL="91440" algn="just">
              <a:lnSpc>
                <a:spcPct val="100000"/>
              </a:lnSpc>
            </a:pPr>
            <a:r>
              <a:rPr sz="1600" b="1" spc="-5" dirty="0">
                <a:latin typeface="Calibri"/>
                <a:cs typeface="Calibri"/>
              </a:rPr>
              <a:t>проверочной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работы</a:t>
            </a:r>
            <a:endParaRPr sz="1600">
              <a:latin typeface="Calibri"/>
              <a:cs typeface="Calibri"/>
            </a:endParaRPr>
          </a:p>
          <a:p>
            <a:pPr marL="91440" marR="513080" algn="just">
              <a:lnSpc>
                <a:spcPct val="100000"/>
              </a:lnSpc>
            </a:pP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Всероссийская </a:t>
            </a:r>
            <a:r>
              <a:rPr sz="1600" b="1" i="1" u="heavy" spc="-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проверочная </a:t>
            </a: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работа </a:t>
            </a:r>
            <a:r>
              <a:rPr sz="1600" spc="-5" dirty="0">
                <a:latin typeface="Calibri"/>
                <a:cs typeface="Calibri"/>
              </a:rPr>
              <a:t>по 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иностранному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языку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включает в себя 6 </a:t>
            </a:r>
            <a:r>
              <a:rPr sz="1600" b="1" i="1" spc="-35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заданий,</a:t>
            </a:r>
            <a:r>
              <a:rPr sz="1600" b="1" i="1" spc="3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проверяющих</a:t>
            </a:r>
            <a:r>
              <a:rPr sz="1600" b="1" i="1" spc="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умения</a:t>
            </a:r>
            <a:r>
              <a:rPr sz="1600" b="1" i="1" spc="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</a:t>
            </a:r>
            <a:endParaRPr sz="1600">
              <a:latin typeface="Calibri"/>
              <a:cs typeface="Calibri"/>
            </a:endParaRPr>
          </a:p>
          <a:p>
            <a:pPr marL="91440" algn="just">
              <a:lnSpc>
                <a:spcPct val="100000"/>
              </a:lnSpc>
            </a:pP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аудировании,</a:t>
            </a:r>
            <a:r>
              <a:rPr sz="1600" b="1" i="1" spc="3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чтении</a:t>
            </a:r>
            <a:r>
              <a:rPr sz="1600" b="1" i="1" spc="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и</a:t>
            </a:r>
            <a:r>
              <a:rPr sz="1600" b="1" i="1" spc="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устной</a:t>
            </a:r>
            <a:r>
              <a:rPr sz="1600" b="1" i="1" spc="1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речи,</a:t>
            </a:r>
            <a:r>
              <a:rPr sz="1600" b="1" i="1" spc="3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а</a:t>
            </a:r>
            <a:endParaRPr sz="1600">
              <a:latin typeface="Calibri"/>
              <a:cs typeface="Calibri"/>
            </a:endParaRPr>
          </a:p>
          <a:p>
            <a:pPr marL="91440" algn="just">
              <a:lnSpc>
                <a:spcPct val="100000"/>
              </a:lnSpc>
              <a:spcBef>
                <a:spcPts val="5"/>
              </a:spcBef>
            </a:pP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также</a:t>
            </a:r>
            <a:r>
              <a:rPr sz="1600" b="1" i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языковые</a:t>
            </a:r>
            <a:r>
              <a:rPr sz="1600" b="1" i="1" spc="-15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навыки</a:t>
            </a:r>
            <a:r>
              <a:rPr sz="1600" spc="-5" dirty="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309079" y="3730878"/>
            <a:ext cx="8477885" cy="2913380"/>
            <a:chOff x="309079" y="3730878"/>
            <a:chExt cx="8477885" cy="2913380"/>
          </a:xfrm>
        </p:grpSpPr>
        <p:sp>
          <p:nvSpPr>
            <p:cNvPr id="5" name="object 5"/>
            <p:cNvSpPr/>
            <p:nvPr/>
          </p:nvSpPr>
          <p:spPr>
            <a:xfrm>
              <a:off x="1857375" y="4429086"/>
              <a:ext cx="6929755" cy="2214880"/>
            </a:xfrm>
            <a:custGeom>
              <a:avLst/>
              <a:gdLst/>
              <a:ahLst/>
              <a:cxnLst/>
              <a:rect l="l" t="t" r="r" b="b"/>
              <a:pathLst>
                <a:path w="6929755" h="2214879">
                  <a:moveTo>
                    <a:pt x="6929501" y="0"/>
                  </a:moveTo>
                  <a:lnTo>
                    <a:pt x="0" y="0"/>
                  </a:lnTo>
                  <a:lnTo>
                    <a:pt x="0" y="2214626"/>
                  </a:lnTo>
                  <a:lnTo>
                    <a:pt x="6929501" y="2214626"/>
                  </a:lnTo>
                  <a:lnTo>
                    <a:pt x="69295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1779" y="3743578"/>
              <a:ext cx="2663825" cy="1363980"/>
            </a:xfrm>
            <a:custGeom>
              <a:avLst/>
              <a:gdLst/>
              <a:ahLst/>
              <a:cxnLst/>
              <a:rect l="l" t="t" r="r" b="b"/>
              <a:pathLst>
                <a:path w="2663825" h="1363979">
                  <a:moveTo>
                    <a:pt x="1345603" y="1363726"/>
                  </a:moveTo>
                  <a:lnTo>
                    <a:pt x="0" y="1205103"/>
                  </a:lnTo>
                  <a:lnTo>
                    <a:pt x="2663482" y="0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857375" y="4429087"/>
            <a:ext cx="6929755" cy="2214880"/>
          </a:xfrm>
          <a:prstGeom prst="rect">
            <a:avLst/>
          </a:prstGeom>
          <a:ln w="25400">
            <a:solidFill>
              <a:srgbClr val="4F81BC"/>
            </a:solidFill>
          </a:ln>
        </p:spPr>
        <p:txBody>
          <a:bodyPr vert="horz" wrap="square" lIns="0" tIns="120014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944"/>
              </a:spcBef>
            </a:pPr>
            <a:r>
              <a:rPr sz="1600" b="1" spc="-20" dirty="0">
                <a:latin typeface="Calibri"/>
                <a:cs typeface="Calibri"/>
              </a:rPr>
              <a:t>Подходы</a:t>
            </a:r>
            <a:r>
              <a:rPr sz="1600" b="1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к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отбору</a:t>
            </a:r>
            <a:r>
              <a:rPr sz="1600" b="1" spc="30" dirty="0">
                <a:latin typeface="Calibri"/>
                <a:cs typeface="Calibri"/>
              </a:rPr>
              <a:t> </a:t>
            </a:r>
            <a:r>
              <a:rPr sz="1600" b="1" spc="-15" dirty="0">
                <a:latin typeface="Calibri"/>
                <a:cs typeface="Calibri"/>
              </a:rPr>
              <a:t>содержания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и</a:t>
            </a:r>
            <a:r>
              <a:rPr sz="1600" b="1" spc="5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разработке</a:t>
            </a:r>
            <a:r>
              <a:rPr sz="1600" b="1" spc="1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структуры</a:t>
            </a:r>
            <a:r>
              <a:rPr sz="1600" b="1" spc="25" dirty="0">
                <a:latin typeface="Calibri"/>
                <a:cs typeface="Calibri"/>
              </a:rPr>
              <a:t> </a:t>
            </a:r>
            <a:r>
              <a:rPr sz="1600" b="1" spc="-5" dirty="0">
                <a:latin typeface="Calibri"/>
                <a:cs typeface="Calibri"/>
              </a:rPr>
              <a:t>ВПР</a:t>
            </a:r>
            <a:endParaRPr sz="1600">
              <a:latin typeface="Calibri"/>
              <a:cs typeface="Calibri"/>
            </a:endParaRPr>
          </a:p>
          <a:p>
            <a:pPr marL="91440" marR="172085">
              <a:lnSpc>
                <a:spcPct val="100000"/>
              </a:lnSpc>
            </a:pP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Всероссийская</a:t>
            </a:r>
            <a:r>
              <a:rPr sz="1600" b="1" i="1" u="heavy" spc="4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u="heavy" spc="-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проверочная</a:t>
            </a:r>
            <a:r>
              <a:rPr sz="1600" b="1" i="1" u="heavy" spc="4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работа</a:t>
            </a:r>
            <a:r>
              <a:rPr sz="1600" b="1" i="1" u="heavy" spc="5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нацелена</a:t>
            </a:r>
            <a:r>
              <a:rPr sz="1600" b="1" i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на</a:t>
            </a:r>
            <a:r>
              <a:rPr sz="1600" b="1" i="1" spc="1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определение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уровня </a:t>
            </a:r>
            <a:r>
              <a:rPr sz="1600" b="1" i="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иноязычной</a:t>
            </a:r>
            <a:r>
              <a:rPr sz="1600" b="1" i="1" spc="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коммуникативной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компетенции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выпускников</a:t>
            </a:r>
            <a:r>
              <a:rPr sz="1600" spc="-5" dirty="0">
                <a:latin typeface="Calibri"/>
                <a:cs typeface="Calibri"/>
              </a:rPr>
              <a:t>.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ВПР</a:t>
            </a:r>
            <a:r>
              <a:rPr sz="1600" spc="1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содержит </a:t>
            </a:r>
            <a:r>
              <a:rPr sz="1600" spc="-34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письменную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и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устную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части.</a:t>
            </a:r>
            <a:endParaRPr sz="16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  <a:spcBef>
                <a:spcPts val="5"/>
              </a:spcBef>
            </a:pP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Основное</a:t>
            </a:r>
            <a:r>
              <a:rPr sz="1600" b="1" i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внимание</a:t>
            </a:r>
            <a:r>
              <a:rPr sz="1600" b="1" i="1" spc="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в</a:t>
            </a:r>
            <a:r>
              <a:rPr sz="160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проверочной</a:t>
            </a:r>
            <a:r>
              <a:rPr sz="1600" spc="3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работе</a:t>
            </a:r>
            <a:r>
              <a:rPr sz="1600" spc="10" dirty="0"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уделяется</a:t>
            </a:r>
            <a:r>
              <a:rPr sz="1600" b="1" i="1" spc="5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речевой</a:t>
            </a:r>
            <a:endParaRPr sz="1600">
              <a:latin typeface="Calibri"/>
              <a:cs typeface="Calibri"/>
            </a:endParaRPr>
          </a:p>
          <a:p>
            <a:pPr marL="91440" marR="256540">
              <a:lnSpc>
                <a:spcPct val="100000"/>
              </a:lnSpc>
            </a:pP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компетенции,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т.е.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коммуникативным</a:t>
            </a:r>
            <a:r>
              <a:rPr sz="1600" b="1" i="1" spc="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умениям</a:t>
            </a:r>
            <a:r>
              <a:rPr sz="1600" b="1" i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разных</a:t>
            </a:r>
            <a:r>
              <a:rPr sz="1600" b="1" i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видах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речевой </a:t>
            </a:r>
            <a:r>
              <a:rPr sz="1600" b="1" i="1" spc="-3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деятельности: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аудировании,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чтении,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говорении,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а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также</a:t>
            </a:r>
            <a:r>
              <a:rPr sz="1600" b="1" i="1" spc="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языковой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компетенции,</a:t>
            </a:r>
            <a:r>
              <a:rPr sz="1600" b="1" i="1" spc="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т.е.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языковым</a:t>
            </a:r>
            <a:r>
              <a:rPr sz="1600" b="1" i="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знаниям</a:t>
            </a:r>
            <a:r>
              <a:rPr sz="1600" b="1" i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навыкам</a:t>
            </a:r>
            <a:r>
              <a:rPr sz="1600" spc="-5" dirty="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2176398" y="2275713"/>
            <a:ext cx="6667500" cy="1977389"/>
            <a:chOff x="2176398" y="2275713"/>
            <a:chExt cx="6667500" cy="1977389"/>
          </a:xfrm>
        </p:grpSpPr>
        <p:sp>
          <p:nvSpPr>
            <p:cNvPr id="9" name="object 9"/>
            <p:cNvSpPr/>
            <p:nvPr/>
          </p:nvSpPr>
          <p:spPr>
            <a:xfrm>
              <a:off x="6756653" y="2288413"/>
              <a:ext cx="2074545" cy="913765"/>
            </a:xfrm>
            <a:custGeom>
              <a:avLst/>
              <a:gdLst/>
              <a:ahLst/>
              <a:cxnLst/>
              <a:rect l="l" t="t" r="r" b="b"/>
              <a:pathLst>
                <a:path w="2074545" h="913764">
                  <a:moveTo>
                    <a:pt x="1054353" y="0"/>
                  </a:moveTo>
                  <a:lnTo>
                    <a:pt x="2074164" y="95503"/>
                  </a:lnTo>
                  <a:lnTo>
                    <a:pt x="0" y="913638"/>
                  </a:lnTo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14498" y="2428875"/>
              <a:ext cx="4429125" cy="1786001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2195448" y="2409825"/>
              <a:ext cx="4467225" cy="1824355"/>
            </a:xfrm>
            <a:custGeom>
              <a:avLst/>
              <a:gdLst/>
              <a:ahLst/>
              <a:cxnLst/>
              <a:rect l="l" t="t" r="r" b="b"/>
              <a:pathLst>
                <a:path w="4467225" h="1824354">
                  <a:moveTo>
                    <a:pt x="0" y="1824101"/>
                  </a:moveTo>
                  <a:lnTo>
                    <a:pt x="4467225" y="1824101"/>
                  </a:lnTo>
                  <a:lnTo>
                    <a:pt x="4467225" y="0"/>
                  </a:lnTo>
                  <a:lnTo>
                    <a:pt x="0" y="0"/>
                  </a:lnTo>
                  <a:lnTo>
                    <a:pt x="0" y="1824101"/>
                  </a:lnTo>
                  <a:close/>
                </a:path>
              </a:pathLst>
            </a:custGeom>
            <a:ln w="381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4786376" y="357124"/>
            <a:ext cx="4072254" cy="185737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190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250">
              <a:latin typeface="Times New Roman"/>
              <a:cs typeface="Times New Roman"/>
            </a:endParaRPr>
          </a:p>
          <a:p>
            <a:pPr marL="92075" marR="212090">
              <a:lnSpc>
                <a:spcPct val="100000"/>
              </a:lnSpc>
            </a:pP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Всероссийская</a:t>
            </a:r>
            <a:r>
              <a:rPr sz="1600" b="1" i="1" u="heavy" spc="3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u="heavy" spc="-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проверочная</a:t>
            </a:r>
            <a:r>
              <a:rPr sz="1600" b="1" i="1" u="heavy" spc="4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u="heavy" spc="-10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работа</a:t>
            </a:r>
            <a:r>
              <a:rPr sz="1600" b="1" i="1" u="heavy" spc="3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 </a:t>
            </a:r>
            <a:r>
              <a:rPr sz="1600" b="1" i="1" u="heavy" spc="-5" dirty="0">
                <a:solidFill>
                  <a:srgbClr val="1F487C"/>
                </a:solidFill>
                <a:uFill>
                  <a:solidFill>
                    <a:srgbClr val="1F487C"/>
                  </a:solidFill>
                </a:uFill>
                <a:latin typeface="Calibri"/>
                <a:cs typeface="Calibri"/>
              </a:rPr>
              <a:t>(ВПР) </a:t>
            </a:r>
            <a:r>
              <a:rPr sz="1600" b="1" i="1" spc="-345" dirty="0">
                <a:solidFill>
                  <a:srgbClr val="1F487C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предназначена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для</a:t>
            </a:r>
            <a:r>
              <a:rPr sz="1600" b="1" i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итоговой</a:t>
            </a:r>
            <a:endParaRPr sz="1600">
              <a:latin typeface="Calibri"/>
              <a:cs typeface="Calibri"/>
            </a:endParaRPr>
          </a:p>
          <a:p>
            <a:pPr marL="92075" marR="124460">
              <a:lnSpc>
                <a:spcPct val="100000"/>
              </a:lnSpc>
            </a:pP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оценки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учебной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подготовки</a:t>
            </a:r>
            <a:r>
              <a:rPr sz="1600" b="1" i="1" spc="4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выпускников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 среднего</a:t>
            </a:r>
            <a:r>
              <a:rPr sz="1600" b="1" i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общего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образования,</a:t>
            </a:r>
            <a:r>
              <a:rPr sz="1600" b="1" i="1" spc="3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изучавших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иностранный</a:t>
            </a:r>
            <a:r>
              <a:rPr sz="1600" b="1" i="1" spc="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язык</a:t>
            </a:r>
            <a:r>
              <a:rPr sz="1600" b="1" i="1" spc="4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(английский,</a:t>
            </a:r>
            <a:r>
              <a:rPr sz="1600" spc="-10" dirty="0">
                <a:latin typeface="Calibri"/>
                <a:cs typeface="Calibri"/>
              </a:rPr>
              <a:t> немецкий, </a:t>
            </a:r>
            <a:r>
              <a:rPr sz="1600" spc="-350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французский)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на</a:t>
            </a:r>
            <a:r>
              <a:rPr sz="1600" b="1" i="1" spc="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10" dirty="0">
                <a:solidFill>
                  <a:srgbClr val="006FC0"/>
                </a:solidFill>
                <a:latin typeface="Calibri"/>
                <a:cs typeface="Calibri"/>
              </a:rPr>
              <a:t>базовом</a:t>
            </a:r>
            <a:r>
              <a:rPr sz="1600" b="1" i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006FC0"/>
                </a:solidFill>
                <a:latin typeface="Calibri"/>
                <a:cs typeface="Calibri"/>
              </a:rPr>
              <a:t>уровне.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142849" y="2643251"/>
            <a:ext cx="1643380" cy="181610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3655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65"/>
              </a:spcBef>
            </a:pPr>
            <a:r>
              <a:rPr sz="1600" b="1" spc="-15" dirty="0">
                <a:latin typeface="Calibri"/>
                <a:cs typeface="Calibri"/>
              </a:rPr>
              <a:t>Условия</a:t>
            </a:r>
            <a:endParaRPr sz="1600">
              <a:latin typeface="Calibri"/>
              <a:cs typeface="Calibri"/>
            </a:endParaRPr>
          </a:p>
          <a:p>
            <a:pPr marL="91440" marR="438784">
              <a:lnSpc>
                <a:spcPct val="100000"/>
              </a:lnSpc>
            </a:pPr>
            <a:r>
              <a:rPr sz="1600" b="1" spc="-5" dirty="0">
                <a:latin typeface="Calibri"/>
                <a:cs typeface="Calibri"/>
              </a:rPr>
              <a:t>в</a:t>
            </a:r>
            <a:r>
              <a:rPr sz="1600" b="1" dirty="0">
                <a:latin typeface="Calibri"/>
                <a:cs typeface="Calibri"/>
              </a:rPr>
              <a:t>ы</a:t>
            </a:r>
            <a:r>
              <a:rPr sz="1600" b="1" spc="-10" dirty="0">
                <a:latin typeface="Calibri"/>
                <a:cs typeface="Calibri"/>
              </a:rPr>
              <a:t>п</a:t>
            </a:r>
            <a:r>
              <a:rPr sz="1600" b="1" spc="-25" dirty="0">
                <a:latin typeface="Calibri"/>
                <a:cs typeface="Calibri"/>
              </a:rPr>
              <a:t>о</a:t>
            </a:r>
            <a:r>
              <a:rPr sz="1600" b="1" spc="-5" dirty="0">
                <a:latin typeface="Calibri"/>
                <a:cs typeface="Calibri"/>
              </a:rPr>
              <a:t>л</a:t>
            </a:r>
            <a:r>
              <a:rPr sz="1600" b="1" dirty="0">
                <a:latin typeface="Calibri"/>
                <a:cs typeface="Calibri"/>
              </a:rPr>
              <a:t>н</a:t>
            </a:r>
            <a:r>
              <a:rPr sz="1600" b="1" spc="-10" dirty="0">
                <a:latin typeface="Calibri"/>
                <a:cs typeface="Calibri"/>
              </a:rPr>
              <a:t>е</a:t>
            </a:r>
            <a:r>
              <a:rPr sz="1600" b="1" dirty="0">
                <a:latin typeface="Calibri"/>
                <a:cs typeface="Calibri"/>
              </a:rPr>
              <a:t>н</a:t>
            </a:r>
            <a:r>
              <a:rPr sz="1600" b="1" spc="-5" dirty="0">
                <a:latin typeface="Calibri"/>
                <a:cs typeface="Calibri"/>
              </a:rPr>
              <a:t>ия  работы</a:t>
            </a:r>
            <a:endParaRPr sz="16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Вся</a:t>
            </a:r>
            <a:r>
              <a:rPr sz="1600" b="1" i="1" spc="-4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работа</a:t>
            </a:r>
            <a:endParaRPr sz="1600">
              <a:latin typeface="Calibri"/>
              <a:cs typeface="Calibri"/>
            </a:endParaRPr>
          </a:p>
          <a:p>
            <a:pPr marL="91440" marR="140970" algn="just">
              <a:lnSpc>
                <a:spcPct val="100000"/>
              </a:lnSpc>
            </a:pP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выполняется в </a:t>
            </a:r>
            <a:r>
              <a:rPr sz="1600" b="1" i="1" spc="-350" dirty="0">
                <a:solidFill>
                  <a:srgbClr val="4F81BC"/>
                </a:solidFill>
                <a:latin typeface="Calibri"/>
                <a:cs typeface="Calibri"/>
              </a:rPr>
              <a:t> </a:t>
            </a:r>
            <a:r>
              <a:rPr sz="1600" b="1" i="1" spc="-30" dirty="0">
                <a:solidFill>
                  <a:srgbClr val="4F81BC"/>
                </a:solidFill>
                <a:latin typeface="Calibri"/>
                <a:cs typeface="Calibri"/>
              </a:rPr>
              <a:t>к</a:t>
            </a:r>
            <a:r>
              <a:rPr sz="1600" b="1" i="1" spc="-10" dirty="0">
                <a:solidFill>
                  <a:srgbClr val="4F81BC"/>
                </a:solidFill>
                <a:latin typeface="Calibri"/>
                <a:cs typeface="Calibri"/>
              </a:rPr>
              <a:t>омп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ьюте</a:t>
            </a:r>
            <a:r>
              <a:rPr sz="1600" b="1" i="1" spc="-15" dirty="0">
                <a:solidFill>
                  <a:srgbClr val="4F81BC"/>
                </a:solidFill>
                <a:latin typeface="Calibri"/>
                <a:cs typeface="Calibri"/>
              </a:rPr>
              <a:t>р</a:t>
            </a:r>
            <a:r>
              <a:rPr sz="1600" b="1" i="1" spc="-5" dirty="0">
                <a:solidFill>
                  <a:srgbClr val="4F81BC"/>
                </a:solidFill>
                <a:latin typeface="Calibri"/>
                <a:cs typeface="Calibri"/>
              </a:rPr>
              <a:t>ной  форме.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45819" y="77723"/>
            <a:ext cx="8060690" cy="1221105"/>
            <a:chOff x="845819" y="77723"/>
            <a:chExt cx="8060690" cy="1221105"/>
          </a:xfrm>
        </p:grpSpPr>
        <p:sp>
          <p:nvSpPr>
            <p:cNvPr id="3" name="object 3"/>
            <p:cNvSpPr/>
            <p:nvPr/>
          </p:nvSpPr>
          <p:spPr>
            <a:xfrm>
              <a:off x="1000099" y="142875"/>
              <a:ext cx="7758430" cy="1143000"/>
            </a:xfrm>
            <a:custGeom>
              <a:avLst/>
              <a:gdLst/>
              <a:ahLst/>
              <a:cxnLst/>
              <a:rect l="l" t="t" r="r" b="b"/>
              <a:pathLst>
                <a:path w="7758430" h="1143000">
                  <a:moveTo>
                    <a:pt x="7758176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758176" y="1143000"/>
                  </a:lnTo>
                  <a:lnTo>
                    <a:pt x="77581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5819" y="77723"/>
              <a:ext cx="8060435" cy="1220851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497061" y="6431686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7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46049" y="1428750"/>
            <a:ext cx="8369363" cy="3952875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2000250" y="5643575"/>
            <a:ext cx="6670675" cy="708025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1800" b="1" dirty="0">
                <a:latin typeface="Calibri"/>
                <a:cs typeface="Calibri"/>
              </a:rPr>
              <a:t>Время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выполнения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письменной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части </a:t>
            </a:r>
            <a:r>
              <a:rPr sz="2000" b="1" dirty="0">
                <a:solidFill>
                  <a:srgbClr val="006FC0"/>
                </a:solidFill>
                <a:latin typeface="Calibri"/>
                <a:cs typeface="Calibri"/>
              </a:rPr>
              <a:t>60</a:t>
            </a:r>
            <a:r>
              <a:rPr sz="2000" b="1" spc="-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6FC0"/>
                </a:solidFill>
                <a:latin typeface="Calibri"/>
                <a:cs typeface="Calibri"/>
              </a:rPr>
              <a:t>минут</a:t>
            </a:r>
            <a:endParaRPr sz="20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Время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выполнения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устной части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2000" b="1" dirty="0">
                <a:solidFill>
                  <a:srgbClr val="006FC0"/>
                </a:solidFill>
                <a:latin typeface="Calibri"/>
                <a:cs typeface="Calibri"/>
              </a:rPr>
              <a:t>15</a:t>
            </a:r>
            <a:r>
              <a:rPr sz="2000" b="1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2000" b="1" spc="-5" dirty="0">
                <a:solidFill>
                  <a:srgbClr val="006FC0"/>
                </a:solidFill>
                <a:latin typeface="Calibri"/>
                <a:cs typeface="Calibri"/>
              </a:rPr>
              <a:t>минут</a:t>
            </a:r>
            <a:r>
              <a:rPr sz="2000" b="1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на </a:t>
            </a:r>
            <a:r>
              <a:rPr sz="1800" b="1" spc="-15" dirty="0">
                <a:latin typeface="Calibri"/>
                <a:cs typeface="Calibri"/>
              </a:rPr>
              <a:t>одного </a:t>
            </a:r>
            <a:r>
              <a:rPr sz="1800" b="1" spc="-5" dirty="0">
                <a:latin typeface="Calibri"/>
                <a:cs typeface="Calibri"/>
              </a:rPr>
              <a:t>учащегося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16050" y="73152"/>
            <a:ext cx="7069455" cy="1348740"/>
            <a:chOff x="1416050" y="73152"/>
            <a:chExt cx="7069455" cy="1348740"/>
          </a:xfrm>
        </p:grpSpPr>
        <p:sp>
          <p:nvSpPr>
            <p:cNvPr id="3" name="object 3"/>
            <p:cNvSpPr/>
            <p:nvPr/>
          </p:nvSpPr>
          <p:spPr>
            <a:xfrm>
              <a:off x="1428750" y="214248"/>
              <a:ext cx="7044055" cy="1143000"/>
            </a:xfrm>
            <a:custGeom>
              <a:avLst/>
              <a:gdLst/>
              <a:ahLst/>
              <a:cxnLst/>
              <a:rect l="l" t="t" r="r" b="b"/>
              <a:pathLst>
                <a:path w="7044055" h="1143000">
                  <a:moveTo>
                    <a:pt x="7043801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7043801" y="1143000"/>
                  </a:lnTo>
                  <a:lnTo>
                    <a:pt x="704380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428750" y="214248"/>
              <a:ext cx="7044055" cy="1143000"/>
            </a:xfrm>
            <a:custGeom>
              <a:avLst/>
              <a:gdLst/>
              <a:ahLst/>
              <a:cxnLst/>
              <a:rect l="l" t="t" r="r" b="b"/>
              <a:pathLst>
                <a:path w="7044055" h="1143000">
                  <a:moveTo>
                    <a:pt x="0" y="1143000"/>
                  </a:moveTo>
                  <a:lnTo>
                    <a:pt x="7043801" y="1143000"/>
                  </a:lnTo>
                  <a:lnTo>
                    <a:pt x="7043801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24227" y="73152"/>
              <a:ext cx="6359652" cy="1348739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8497061" y="6431686"/>
            <a:ext cx="110489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888888"/>
                </a:solidFill>
                <a:latin typeface="Microsoft Sans Serif"/>
                <a:cs typeface="Microsoft Sans Serif"/>
              </a:rPr>
              <a:t>8</a:t>
            </a:r>
            <a:endParaRPr sz="1200">
              <a:latin typeface="Microsoft Sans Serif"/>
              <a:cs typeface="Microsoft Sans Serif"/>
            </a:endParaRPr>
          </a:p>
        </p:txBody>
      </p:sp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912" y="1714500"/>
            <a:ext cx="8105775" cy="1971675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1190625" y="5010150"/>
            <a:ext cx="5791200" cy="64643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Базовый</a:t>
            </a:r>
            <a:r>
              <a:rPr sz="18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уровень</a:t>
            </a:r>
            <a:r>
              <a:rPr sz="18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–</a:t>
            </a: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А2+ </a:t>
            </a: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(Elementary)</a:t>
            </a:r>
            <a:endParaRPr sz="1800">
              <a:latin typeface="Calibri"/>
              <a:cs typeface="Calibri"/>
            </a:endParaRPr>
          </a:p>
          <a:p>
            <a:pPr marL="91440">
              <a:lnSpc>
                <a:spcPct val="100000"/>
              </a:lnSpc>
            </a:pP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Повышенный</a:t>
            </a:r>
            <a:r>
              <a:rPr sz="1800" b="1" spc="-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уровень</a:t>
            </a:r>
            <a:r>
              <a:rPr sz="1800" b="1" spc="-2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–</a:t>
            </a:r>
            <a:r>
              <a:rPr sz="1800" b="1" spc="15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В1</a:t>
            </a:r>
            <a:r>
              <a:rPr sz="1800" b="1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(Intermediate)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00650" y="3724262"/>
            <a:ext cx="3190875" cy="36957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115" rIns="0" bIns="0" rtlCol="0">
            <a:spAutoFit/>
          </a:bodyPr>
          <a:lstStyle/>
          <a:p>
            <a:pPr marL="321310">
              <a:lnSpc>
                <a:spcPct val="100000"/>
              </a:lnSpc>
              <a:spcBef>
                <a:spcPts val="245"/>
              </a:spcBef>
            </a:pP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Задания</a:t>
            </a:r>
            <a:r>
              <a:rPr sz="1800" b="1" spc="-3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6FC0"/>
                </a:solidFill>
                <a:latin typeface="Calibri"/>
                <a:cs typeface="Calibri"/>
              </a:rPr>
              <a:t>по</a:t>
            </a:r>
            <a:r>
              <a:rPr sz="1800" b="1" spc="-20" dirty="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6FC0"/>
                </a:solidFill>
                <a:latin typeface="Calibri"/>
                <a:cs typeface="Calibri"/>
              </a:rPr>
              <a:t>аудированию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2743200" y="3179064"/>
            <a:ext cx="2484120" cy="927100"/>
            <a:chOff x="2743200" y="3179064"/>
            <a:chExt cx="2484120" cy="927100"/>
          </a:xfrm>
        </p:grpSpPr>
        <p:pic>
          <p:nvPicPr>
            <p:cNvPr id="11" name="object 11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743200" y="3179064"/>
              <a:ext cx="2484120" cy="926592"/>
            </a:xfrm>
            <a:prstGeom prst="rect">
              <a:avLst/>
            </a:prstGeom>
          </p:spPr>
        </p:pic>
        <p:sp>
          <p:nvSpPr>
            <p:cNvPr id="12" name="object 12"/>
            <p:cNvSpPr/>
            <p:nvPr/>
          </p:nvSpPr>
          <p:spPr>
            <a:xfrm>
              <a:off x="2785998" y="3201924"/>
              <a:ext cx="2286635" cy="786130"/>
            </a:xfrm>
            <a:custGeom>
              <a:avLst/>
              <a:gdLst/>
              <a:ahLst/>
              <a:cxnLst/>
              <a:rect l="l" t="t" r="r" b="b"/>
              <a:pathLst>
                <a:path w="2286635" h="786129">
                  <a:moveTo>
                    <a:pt x="2235671" y="727138"/>
                  </a:moveTo>
                  <a:lnTo>
                    <a:pt x="2172208" y="764158"/>
                  </a:lnTo>
                  <a:lnTo>
                    <a:pt x="2170176" y="771906"/>
                  </a:lnTo>
                  <a:lnTo>
                    <a:pt x="2177288" y="784098"/>
                  </a:lnTo>
                  <a:lnTo>
                    <a:pt x="2185035" y="786130"/>
                  </a:lnTo>
                  <a:lnTo>
                    <a:pt x="2264339" y="739901"/>
                  </a:lnTo>
                  <a:lnTo>
                    <a:pt x="2260980" y="739901"/>
                  </a:lnTo>
                  <a:lnTo>
                    <a:pt x="2260980" y="738124"/>
                  </a:lnTo>
                  <a:lnTo>
                    <a:pt x="2254504" y="738124"/>
                  </a:lnTo>
                  <a:lnTo>
                    <a:pt x="2235671" y="727138"/>
                  </a:lnTo>
                  <a:close/>
                </a:path>
                <a:path w="2286635" h="786129">
                  <a:moveTo>
                    <a:pt x="1130300" y="12700"/>
                  </a:moveTo>
                  <a:lnTo>
                    <a:pt x="1130300" y="734187"/>
                  </a:lnTo>
                  <a:lnTo>
                    <a:pt x="1136014" y="739901"/>
                  </a:lnTo>
                  <a:lnTo>
                    <a:pt x="2213791" y="739901"/>
                  </a:lnTo>
                  <a:lnTo>
                    <a:pt x="2235562" y="727201"/>
                  </a:lnTo>
                  <a:lnTo>
                    <a:pt x="1155700" y="727201"/>
                  </a:lnTo>
                  <a:lnTo>
                    <a:pt x="1143000" y="714501"/>
                  </a:lnTo>
                  <a:lnTo>
                    <a:pt x="1155700" y="714501"/>
                  </a:lnTo>
                  <a:lnTo>
                    <a:pt x="1155700" y="25400"/>
                  </a:lnTo>
                  <a:lnTo>
                    <a:pt x="1143000" y="25400"/>
                  </a:lnTo>
                  <a:lnTo>
                    <a:pt x="1130300" y="12700"/>
                  </a:lnTo>
                  <a:close/>
                </a:path>
                <a:path w="2286635" h="786129">
                  <a:moveTo>
                    <a:pt x="2264388" y="714501"/>
                  </a:moveTo>
                  <a:lnTo>
                    <a:pt x="2260980" y="714501"/>
                  </a:lnTo>
                  <a:lnTo>
                    <a:pt x="2260980" y="739901"/>
                  </a:lnTo>
                  <a:lnTo>
                    <a:pt x="2264339" y="739901"/>
                  </a:lnTo>
                  <a:lnTo>
                    <a:pt x="2286127" y="727201"/>
                  </a:lnTo>
                  <a:lnTo>
                    <a:pt x="2264388" y="714501"/>
                  </a:lnTo>
                  <a:close/>
                </a:path>
                <a:path w="2286635" h="786129">
                  <a:moveTo>
                    <a:pt x="2254504" y="716152"/>
                  </a:moveTo>
                  <a:lnTo>
                    <a:pt x="2235671" y="727138"/>
                  </a:lnTo>
                  <a:lnTo>
                    <a:pt x="2254504" y="738124"/>
                  </a:lnTo>
                  <a:lnTo>
                    <a:pt x="2254504" y="716152"/>
                  </a:lnTo>
                  <a:close/>
                </a:path>
                <a:path w="2286635" h="786129">
                  <a:moveTo>
                    <a:pt x="2260980" y="716152"/>
                  </a:moveTo>
                  <a:lnTo>
                    <a:pt x="2254504" y="716152"/>
                  </a:lnTo>
                  <a:lnTo>
                    <a:pt x="2254504" y="738124"/>
                  </a:lnTo>
                  <a:lnTo>
                    <a:pt x="2260980" y="738124"/>
                  </a:lnTo>
                  <a:lnTo>
                    <a:pt x="2260980" y="716152"/>
                  </a:lnTo>
                  <a:close/>
                </a:path>
                <a:path w="2286635" h="786129">
                  <a:moveTo>
                    <a:pt x="1155700" y="714501"/>
                  </a:moveTo>
                  <a:lnTo>
                    <a:pt x="1143000" y="714501"/>
                  </a:lnTo>
                  <a:lnTo>
                    <a:pt x="1155700" y="727201"/>
                  </a:lnTo>
                  <a:lnTo>
                    <a:pt x="1155700" y="714501"/>
                  </a:lnTo>
                  <a:close/>
                </a:path>
                <a:path w="2286635" h="786129">
                  <a:moveTo>
                    <a:pt x="2214009" y="714501"/>
                  </a:moveTo>
                  <a:lnTo>
                    <a:pt x="1155700" y="714501"/>
                  </a:lnTo>
                  <a:lnTo>
                    <a:pt x="1155700" y="727201"/>
                  </a:lnTo>
                  <a:lnTo>
                    <a:pt x="2235562" y="727201"/>
                  </a:lnTo>
                  <a:lnTo>
                    <a:pt x="2214009" y="714501"/>
                  </a:lnTo>
                  <a:close/>
                </a:path>
                <a:path w="2286635" h="786129">
                  <a:moveTo>
                    <a:pt x="2185035" y="668146"/>
                  </a:moveTo>
                  <a:lnTo>
                    <a:pt x="2177288" y="670178"/>
                  </a:lnTo>
                  <a:lnTo>
                    <a:pt x="2170176" y="682370"/>
                  </a:lnTo>
                  <a:lnTo>
                    <a:pt x="2172208" y="690118"/>
                  </a:lnTo>
                  <a:lnTo>
                    <a:pt x="2235671" y="727138"/>
                  </a:lnTo>
                  <a:lnTo>
                    <a:pt x="2254504" y="716152"/>
                  </a:lnTo>
                  <a:lnTo>
                    <a:pt x="2260980" y="716152"/>
                  </a:lnTo>
                  <a:lnTo>
                    <a:pt x="2260980" y="714501"/>
                  </a:lnTo>
                  <a:lnTo>
                    <a:pt x="2264388" y="714501"/>
                  </a:lnTo>
                  <a:lnTo>
                    <a:pt x="2185035" y="668146"/>
                  </a:lnTo>
                  <a:close/>
                </a:path>
                <a:path w="2286635" h="786129">
                  <a:moveTo>
                    <a:pt x="1150112" y="0"/>
                  </a:moveTo>
                  <a:lnTo>
                    <a:pt x="0" y="0"/>
                  </a:lnTo>
                  <a:lnTo>
                    <a:pt x="0" y="25400"/>
                  </a:lnTo>
                  <a:lnTo>
                    <a:pt x="1130300" y="25400"/>
                  </a:lnTo>
                  <a:lnTo>
                    <a:pt x="1130300" y="12700"/>
                  </a:lnTo>
                  <a:lnTo>
                    <a:pt x="1155700" y="12700"/>
                  </a:lnTo>
                  <a:lnTo>
                    <a:pt x="1155700" y="5714"/>
                  </a:lnTo>
                  <a:lnTo>
                    <a:pt x="1150112" y="0"/>
                  </a:lnTo>
                  <a:close/>
                </a:path>
                <a:path w="2286635" h="786129">
                  <a:moveTo>
                    <a:pt x="1155700" y="12700"/>
                  </a:moveTo>
                  <a:lnTo>
                    <a:pt x="1130300" y="12700"/>
                  </a:lnTo>
                  <a:lnTo>
                    <a:pt x="1143000" y="25400"/>
                  </a:lnTo>
                  <a:lnTo>
                    <a:pt x="1155700" y="25400"/>
                  </a:lnTo>
                  <a:lnTo>
                    <a:pt x="1155700" y="12700"/>
                  </a:lnTo>
                  <a:close/>
                </a:path>
              </a:pathLst>
            </a:custGeom>
            <a:solidFill>
              <a:srgbClr val="4F81B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130274" y="41148"/>
            <a:ext cx="7683500" cy="5719445"/>
            <a:chOff x="1130274" y="41148"/>
            <a:chExt cx="7683500" cy="5719445"/>
          </a:xfrm>
        </p:grpSpPr>
        <p:sp>
          <p:nvSpPr>
            <p:cNvPr id="3" name="object 3"/>
            <p:cNvSpPr/>
            <p:nvPr/>
          </p:nvSpPr>
          <p:spPr>
            <a:xfrm>
              <a:off x="1142974" y="214299"/>
              <a:ext cx="7658100" cy="929005"/>
            </a:xfrm>
            <a:custGeom>
              <a:avLst/>
              <a:gdLst/>
              <a:ahLst/>
              <a:cxnLst/>
              <a:rect l="l" t="t" r="r" b="b"/>
              <a:pathLst>
                <a:path w="7658100" h="929005">
                  <a:moveTo>
                    <a:pt x="7658100" y="0"/>
                  </a:moveTo>
                  <a:lnTo>
                    <a:pt x="0" y="0"/>
                  </a:lnTo>
                  <a:lnTo>
                    <a:pt x="0" y="928700"/>
                  </a:lnTo>
                  <a:lnTo>
                    <a:pt x="7658100" y="928700"/>
                  </a:lnTo>
                  <a:lnTo>
                    <a:pt x="76581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142974" y="214299"/>
              <a:ext cx="7658100" cy="929005"/>
            </a:xfrm>
            <a:custGeom>
              <a:avLst/>
              <a:gdLst/>
              <a:ahLst/>
              <a:cxnLst/>
              <a:rect l="l" t="t" r="r" b="b"/>
              <a:pathLst>
                <a:path w="7658100" h="929005">
                  <a:moveTo>
                    <a:pt x="0" y="928700"/>
                  </a:moveTo>
                  <a:lnTo>
                    <a:pt x="7658100" y="928700"/>
                  </a:lnTo>
                  <a:lnTo>
                    <a:pt x="7658100" y="0"/>
                  </a:lnTo>
                  <a:lnTo>
                    <a:pt x="0" y="0"/>
                  </a:lnTo>
                  <a:lnTo>
                    <a:pt x="0" y="928700"/>
                  </a:lnTo>
                  <a:close/>
                </a:path>
              </a:pathLst>
            </a:custGeom>
            <a:ln w="25400">
              <a:solidFill>
                <a:srgbClr val="4F81B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71600" y="41148"/>
              <a:ext cx="7292340" cy="121157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571625" y="1285836"/>
              <a:ext cx="6143625" cy="4474210"/>
            </a:xfrm>
            <a:prstGeom prst="rect">
              <a:avLst/>
            </a:prstGeom>
          </p:spPr>
        </p:pic>
      </p:grpSp>
      <p:sp>
        <p:nvSpPr>
          <p:cNvPr id="7" name="object 7"/>
          <p:cNvSpPr txBox="1"/>
          <p:nvPr/>
        </p:nvSpPr>
        <p:spPr>
          <a:xfrm>
            <a:off x="1714500" y="6072213"/>
            <a:ext cx="5791200" cy="369570"/>
          </a:xfrm>
          <a:prstGeom prst="rect">
            <a:avLst/>
          </a:prstGeom>
          <a:solidFill>
            <a:srgbClr val="FFFFFF"/>
          </a:solidFill>
          <a:ln w="25400">
            <a:solidFill>
              <a:srgbClr val="4F81BC"/>
            </a:solidFill>
          </a:ln>
        </p:spPr>
        <p:txBody>
          <a:bodyPr vert="horz" wrap="square" lIns="0" tIns="3175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50"/>
              </a:spcBef>
            </a:pPr>
            <a:r>
              <a:rPr sz="1800" b="1" spc="-20" dirty="0">
                <a:latin typeface="Calibri"/>
                <a:cs typeface="Calibri"/>
              </a:rPr>
              <a:t>Коды</a:t>
            </a:r>
            <a:r>
              <a:rPr sz="1800" b="1" spc="-5" dirty="0">
                <a:latin typeface="Calibri"/>
                <a:cs typeface="Calibri"/>
              </a:rPr>
              <a:t> требований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представлены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15" dirty="0">
                <a:latin typeface="Calibri"/>
                <a:cs typeface="Calibri"/>
              </a:rPr>
              <a:t> </a:t>
            </a:r>
            <a:r>
              <a:rPr sz="1800" b="1" spc="-15" dirty="0">
                <a:latin typeface="Calibri"/>
                <a:cs typeface="Calibri"/>
              </a:rPr>
              <a:t>кодификаторе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5" dirty="0">
                <a:latin typeface="Calibri"/>
                <a:cs typeface="Calibri"/>
              </a:rPr>
              <a:t>ВПР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2665</Words>
  <Application>Microsoft Office PowerPoint</Application>
  <PresentationFormat>Экран (4:3)</PresentationFormat>
  <Paragraphs>419</Paragraphs>
  <Slides>59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Office Theme</vt:lpstr>
      <vt:lpstr>Презентация PowerPoint</vt:lpstr>
      <vt:lpstr>Вы узнаете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Аудирование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Аудирование ВПР</vt:lpstr>
      <vt:lpstr>Презентация PowerPoint</vt:lpstr>
      <vt:lpstr>Чтение</vt:lpstr>
      <vt:lpstr>Презентация PowerPoint</vt:lpstr>
      <vt:lpstr>Презентация PowerPoint</vt:lpstr>
      <vt:lpstr>Чтение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Vocabulary Games</vt:lpstr>
      <vt:lpstr>Презентация PowerPoint</vt:lpstr>
      <vt:lpstr>Презентация PowerPoint</vt:lpstr>
      <vt:lpstr>Чтение текста вслух</vt:lpstr>
      <vt:lpstr>Презентация PowerPoint</vt:lpstr>
      <vt:lpstr>Презентация PowerPoint</vt:lpstr>
      <vt:lpstr>Рекомендации при обучению  чтению вслух</vt:lpstr>
      <vt:lpstr>Рекомендации при обучению  чтению вслух</vt:lpstr>
      <vt:lpstr>Презентация PowerPoint</vt:lpstr>
      <vt:lpstr>Описание фотографии</vt:lpstr>
      <vt:lpstr>Критерии оценки ВПР</vt:lpstr>
      <vt:lpstr>Рекомендации при обучению описанию</vt:lpstr>
      <vt:lpstr>Рекомендации при обучению описанию</vt:lpstr>
      <vt:lpstr>Презентация PowerPoint</vt:lpstr>
      <vt:lpstr>Презентация PowerPoint</vt:lpstr>
      <vt:lpstr>Презентация PowerPoint</vt:lpstr>
      <vt:lpstr>Рекомендации при обучению описанию</vt:lpstr>
      <vt:lpstr>Пособия для подготовки к ВПР помогут выработать  свою стратегию, избежать ошибок и успешно  пройти Всероссийскую проверочную работу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</cp:revision>
  <dcterms:created xsi:type="dcterms:W3CDTF">2021-07-02T08:56:46Z</dcterms:created>
  <dcterms:modified xsi:type="dcterms:W3CDTF">2022-09-19T09:17:16Z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2020-11-05T00:00:00Z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2021-07-02T00:00:00Z</vt:filetime>
  </property>
  <property fmtid="{D5CDD505-2E9C-101B-9397-08002B2CF9AE}" pid="5" name="NXPowerLiteLastOptimized">
    <vt:lpwstr>4618149</vt:lpwstr>
  </property>
  <property fmtid="{D5CDD505-2E9C-101B-9397-08002B2CF9AE}" pid="6" name="NXPowerLiteSettings">
    <vt:lpwstr>F6000400038000</vt:lpwstr>
  </property>
  <property fmtid="{D5CDD505-2E9C-101B-9397-08002B2CF9AE}" pid="7" name="NXPowerLiteVersion">
    <vt:lpwstr>D4.3.1</vt:lpwstr>
  </property>
</Properties>
</file>