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71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8EEA43-0FC7-467D-A3D2-4DA0B7B74396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7A365D-2873-404F-9460-778FA673B8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112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C40C2-87CD-4978-B4B6-BFA144DA3772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228296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E0C74-97F8-4848-BBDF-69AB5E747960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77683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5A20A-5F19-4841-8333-15BF7BA86169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304414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11619-2FB2-46B2-BAB6-939920FF5F5E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72302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D9D81-40F6-4885-B8E0-05FF74322A8B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829204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644EB-2F06-4E3D-84F3-FAE8327B526C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073751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460DF0-D6FC-4F3D-B133-7B45AC63435A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75101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AF8E6-1DFF-4C73-9B1B-790210DB5C28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48123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063F1-2941-4EF3-8A54-C5E8A887407D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13743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0E611-CF15-4AA5-947B-8F52F6957D10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8039130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03B08-4843-4116-860E-13255C49C42E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54637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EE0C9-C459-4204-85F1-791D07ADEFA9}" type="datetime1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Чита 2016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11DD4-CA5F-4C7D-8E25-B0FDD74620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12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randomBar dir="vert"/>
  </p:transition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364859" y="1293222"/>
            <a:ext cx="11734799" cy="4598127"/>
          </a:xfrm>
          <a:prstGeom prst="snip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softEdge rad="1270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ru-RU" sz="6600" b="1" dirty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err="1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5400" b="1" dirty="0">
                <a:solidFill>
                  <a:srgbClr val="00206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-взрывоопасные объекты</a:t>
            </a:r>
            <a:endParaRPr lang="ru-RU" sz="5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01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488339"/>
              </p:ext>
            </p:extLst>
          </p:nvPr>
        </p:nvGraphicFramePr>
        <p:xfrm>
          <a:off x="364235" y="1242831"/>
          <a:ext cx="11526592" cy="40224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2633">
                  <a:extLst>
                    <a:ext uri="{9D8B030D-6E8A-4147-A177-3AD203B41FA5}">
                      <a16:colId xmlns:a16="http://schemas.microsoft.com/office/drawing/2014/main" val="2102227701"/>
                    </a:ext>
                  </a:extLst>
                </a:gridCol>
                <a:gridCol w="8733959">
                  <a:extLst>
                    <a:ext uri="{9D8B030D-6E8A-4147-A177-3AD203B41FA5}">
                      <a16:colId xmlns:a16="http://schemas.microsoft.com/office/drawing/2014/main" val="2693969317"/>
                    </a:ext>
                  </a:extLst>
                </a:gridCol>
              </a:tblGrid>
              <a:tr h="4172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производства</a:t>
                      </a:r>
                      <a:endParaRPr lang="ru-RU" sz="19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Характеристика веществ и материалов, находящихся (обращающихся) в помещении</a:t>
                      </a: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94668"/>
                  </a:ext>
                </a:extLst>
              </a:tr>
              <a:tr h="10288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endParaRPr lang="ru-RU" sz="19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Негорючие вещества и материалы в горячем, раскаленном или расплавленном состоянии, процесс обработки которых сопровождается выделением лучистого тепла, искр и пламени; горючие газы, жидкости и твердые вещества, которые сжигается или утилизируются в качестве топлива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67459"/>
                  </a:ext>
                </a:extLst>
              </a:tr>
              <a:tr h="1337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i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Негорючие вещества и материалы в холодном состоянии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527373"/>
                  </a:ext>
                </a:extLst>
              </a:tr>
            </a:tbl>
          </a:graphicData>
        </a:graphic>
      </p:graphicFrame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</p:spTree>
    <p:extLst>
      <p:ext uri="{BB962C8B-B14F-4D97-AF65-F5344CB8AC3E}">
        <p14:creationId xmlns:p14="http://schemas.microsoft.com/office/powerpoint/2010/main" val="209719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583" y="740978"/>
            <a:ext cx="11500834" cy="981637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четыре группы горючих веществ: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45583" y="5044966"/>
            <a:ext cx="11500834" cy="148195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Горючие газы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вещества, способные образовывать с воздухом воспламеняемые и взрывоопасные смеси при температурах не выше 50°С (аммиак, ацетилен и др., а также пары легковоспламеняющихся и горючих жидкостей); </a:t>
            </a: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5583" y="3704896"/>
            <a:ext cx="11500834" cy="11981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Легковоспламеняющиеся жидкости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вещества, способные самостоятельно гореть после удаления источника зажигания и имеющие температуру вспышки не выше 61°С в закрытом тигле или 66°С в открытом тигле (ацетон, бензол и др.); </a:t>
            </a:r>
          </a:p>
          <a:p>
            <a:pPr algn="just"/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5583" y="2128345"/>
            <a:ext cx="11500834" cy="135025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Горючие жидкости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вещества, способные самостоятельно гореть после удаления источника зажигания и имеющие температуру вспышки выше 61°С в закрытом тигле или 66°С в открытом тигле (анилин,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гексиловый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спирт и др.); </a:t>
            </a:r>
          </a:p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5583" y="709448"/>
            <a:ext cx="11500834" cy="129277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Горючие пыли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твердые вещества, находящиеся в мелкодисперсном состоянии.</a:t>
            </a:r>
          </a:p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Горючая пыль, находящаяся в воздухе (аэрозоль), способна образовывать с ним взрывчатые смеси. 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6929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0608" y="270456"/>
            <a:ext cx="11500834" cy="6014434"/>
          </a:xfrm>
        </p:spPr>
        <p:txBody>
          <a:bodyPr>
            <a:noAutofit/>
          </a:bodyPr>
          <a:lstStyle/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26124" y="173422"/>
            <a:ext cx="11939752" cy="215987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3600" b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600" b="1" dirty="0"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600" b="1" dirty="0"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br>
              <a:rPr lang="en-US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классификацию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-взрывоопасных объектов, категорий помещений по находящимся в них веществами.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476" y="2806262"/>
            <a:ext cx="11225047" cy="3499946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4000" b="1" dirty="0" err="1"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4000" b="1" dirty="0"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- и взрывоопасные объекты (ПВОО)- </a:t>
            </a:r>
          </a:p>
          <a:p>
            <a:pPr algn="just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предприятия, на которых производятся, хранятся, транспортируются взрывоопасные продукты или продукты, приобретающие при определенных условиях способность к возгоранию или взрыву.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67559"/>
            <a:ext cx="10515600" cy="56094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Чита 2016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3422" y="677917"/>
            <a:ext cx="11209281" cy="567558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-взрывоопасным объектам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 относятся производства, где используются взрывчатые и имеющие высокую степень возгораемости вещества, а также железнодорожный и трубопроводный транспорт как несущий основную нагрузку при доставке жидких, газообразных 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 взрывоопасных грузов.</a:t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взрывной, взрывопожарной и пожарной опасности ПВОО подразделяются на пять категорий: А, Б, В, Г, Д.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953169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19231"/>
              </p:ext>
            </p:extLst>
          </p:nvPr>
        </p:nvGraphicFramePr>
        <p:xfrm>
          <a:off x="332704" y="170776"/>
          <a:ext cx="11526592" cy="52354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23986">
                  <a:extLst>
                    <a:ext uri="{9D8B030D-6E8A-4147-A177-3AD203B41FA5}">
                      <a16:colId xmlns:a16="http://schemas.microsoft.com/office/drawing/2014/main" val="2102227701"/>
                    </a:ext>
                  </a:extLst>
                </a:gridCol>
                <a:gridCol w="7602606">
                  <a:extLst>
                    <a:ext uri="{9D8B030D-6E8A-4147-A177-3AD203B41FA5}">
                      <a16:colId xmlns:a16="http://schemas.microsoft.com/office/drawing/2014/main" val="2693969317"/>
                    </a:ext>
                  </a:extLst>
                </a:gridCol>
              </a:tblGrid>
              <a:tr h="4172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производства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производства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94668"/>
                  </a:ext>
                </a:extLst>
              </a:tr>
              <a:tr h="10288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 (взрывопожароопасная)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Нефтеперерабатывающие заводы, химические предприятия, трубопроводы, склады нефтепродуктов и пр. (наиболее опасные)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67459"/>
                  </a:ext>
                </a:extLst>
              </a:tr>
              <a:tr h="1337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 (взрывопожароопасная)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Цехи приготовления и транспортировки угольной пыли, древесной муки, сахарной пудры, </a:t>
                      </a:r>
                      <a:r>
                        <a:rPr lang="ru-RU" sz="2500" kern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выбойные</a:t>
                      </a: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раздельные отделения мельниц и прочее.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527373"/>
                  </a:ext>
                </a:extLst>
              </a:tr>
              <a:tr h="7202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В1-В4 (пожароопасные)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Лесопильные, деревообрабатывающие, столярные и прочие производства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1060"/>
                  </a:ext>
                </a:extLst>
              </a:tr>
            </a:tbl>
          </a:graphicData>
        </a:graphic>
      </p:graphicFrame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2704" y="5680036"/>
            <a:ext cx="115265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Объекты, относящиеся к категориям А, Б, В – особенно опасны</a:t>
            </a:r>
          </a:p>
        </p:txBody>
      </p:sp>
    </p:spTree>
    <p:extLst>
      <p:ext uri="{BB962C8B-B14F-4D97-AF65-F5344CB8AC3E}">
        <p14:creationId xmlns:p14="http://schemas.microsoft.com/office/powerpoint/2010/main" val="39205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3042664"/>
              </p:ext>
            </p:extLst>
          </p:nvPr>
        </p:nvGraphicFramePr>
        <p:xfrm>
          <a:off x="332704" y="163641"/>
          <a:ext cx="11526592" cy="60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86390">
                  <a:extLst>
                    <a:ext uri="{9D8B030D-6E8A-4147-A177-3AD203B41FA5}">
                      <a16:colId xmlns:a16="http://schemas.microsoft.com/office/drawing/2014/main" val="2102227701"/>
                    </a:ext>
                  </a:extLst>
                </a:gridCol>
                <a:gridCol w="7740202">
                  <a:extLst>
                    <a:ext uri="{9D8B030D-6E8A-4147-A177-3AD203B41FA5}">
                      <a16:colId xmlns:a16="http://schemas.microsoft.com/office/drawing/2014/main" val="2693969317"/>
                    </a:ext>
                  </a:extLst>
                </a:gridCol>
              </a:tblGrid>
              <a:tr h="4172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производства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5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производства</a:t>
                      </a:r>
                      <a:endParaRPr lang="ru-RU" sz="25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94668"/>
                  </a:ext>
                </a:extLst>
              </a:tr>
              <a:tr h="1028889"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 1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Производства, процессы которого связаны со сжиганием в качестве топлива ГГ и ЛВЖ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67459"/>
                  </a:ext>
                </a:extLst>
              </a:tr>
              <a:tr h="1337556"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 2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Производства получения, хранения и применения несгораемых веществ и материалов в горячем, раскаленном и (или) расплавленном состоянии, процесс обработки которых сопровождается выделением лучистого тепла, искр и пламени, а также производства, связанные со сжиганием твердого, жидкого и газообразного топлива (металлургические производства, котельные и так далее)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527373"/>
                  </a:ext>
                </a:extLst>
              </a:tr>
              <a:tr h="720222"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3400"/>
                        </a:lnSpc>
                      </a:pPr>
                      <a:r>
                        <a:rPr lang="ru-RU" sz="25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Производства с негорючими веществами и материалами в холодном состоянии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1060"/>
                  </a:ext>
                </a:extLst>
              </a:tr>
            </a:tbl>
          </a:graphicData>
        </a:graphic>
      </p:graphicFrame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</p:spTree>
    <p:extLst>
      <p:ext uri="{BB962C8B-B14F-4D97-AF65-F5344CB8AC3E}">
        <p14:creationId xmlns:p14="http://schemas.microsoft.com/office/powerpoint/2010/main" val="1705970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583" y="914399"/>
            <a:ext cx="11500834" cy="981637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ОГНЕСТОЙКОСТЬ ЗДАНИЙ И СООРУЖЕНИЙ</a:t>
            </a:r>
            <a:b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5583" y="4109581"/>
            <a:ext cx="5219645" cy="2246769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Легковоспламеняющиеся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 материалы типа ваты, синтетического клея, монтажной пены, синтетических тканей.</a:t>
            </a:r>
          </a:p>
        </p:txBody>
      </p:sp>
      <p:pic>
        <p:nvPicPr>
          <p:cNvPr id="1026" name="Picture 2" descr="http://chinaros.net/wp-content/uploads/2015/07/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83" y="708717"/>
            <a:ext cx="4144530" cy="3400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nitly.com/wp-content/uploads/2013/01/tayra-201301251726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1110" y="3468104"/>
            <a:ext cx="3985307" cy="28882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96304" y="874056"/>
            <a:ext cx="5817476" cy="2594047"/>
          </a:xfrm>
          <a:prstGeom prst="rect">
            <a:avLst/>
          </a:prstGeom>
          <a:effectLst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endParaRPr lang="en-US" sz="2800" b="1" dirty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chemeClr val="tx1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Несгораемые материалы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 это материалы, которые под воздействием огня или высокой температуры не воспламеняются, не тлеют и не обугливаются (кирпич, асбест, глина, битум и проч.).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51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583" y="914399"/>
            <a:ext cx="11500834" cy="981637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ОГНЕСТОЙКОСТЬ ЗДАНИЙ И СООРУЖЕНИЙ</a:t>
            </a:r>
            <a:b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5583" y="2319523"/>
            <a:ext cx="11500834" cy="41960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>
              <a:lnSpc>
                <a:spcPts val="4000"/>
              </a:lnSpc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в конструкции трещин или отверстий, сквозь которые проникают продукты горения или пламя;</a:t>
            </a:r>
          </a:p>
          <a:p>
            <a:pPr marL="285750" lvl="0" indent="-285750" algn="just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температуры на обогреваемой поверхности конструкции в среднем более чем на 140°С;</a:t>
            </a:r>
          </a:p>
          <a:p>
            <a:pPr marL="285750" indent="-285750" algn="just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Потеря конструкцией своей несущей способности;</a:t>
            </a:r>
          </a:p>
          <a:p>
            <a:pPr marL="285750" indent="-285750" algn="just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горения в смежные конструкции или помещения;</a:t>
            </a:r>
          </a:p>
          <a:p>
            <a:pPr marL="285750" indent="-285750" algn="just">
              <a:lnSpc>
                <a:spcPts val="40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Разрушение узлов крепления конструкции.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14855" y="993228"/>
            <a:ext cx="10972800" cy="132629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  <a:effectLst>
            <a:softEdge rad="63500"/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Огнестойкость конструкций характеризуется пределом огнестойкости, который определяют следующие признаки:</a:t>
            </a:r>
            <a:endParaRPr 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1286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5583" y="1797268"/>
            <a:ext cx="11500834" cy="981637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ОГНЕСТОЙКОСТЬ ЗДАНИЙ И СООРУЖЕНИЙ</a:t>
            </a:r>
            <a:br>
              <a:rPr lang="ru-RU" sz="3600" b="1" u="sng" dirty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5582" y="1646317"/>
            <a:ext cx="11620445" cy="521168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Ø"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ts val="38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Облицовка или оштукатуривание металлических конструкций, например, гипсовыми плитами;</a:t>
            </a:r>
          </a:p>
          <a:p>
            <a:pPr marL="457200" lvl="0" indent="-457200" algn="just">
              <a:lnSpc>
                <a:spcPts val="38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Оштукатуривание деревянных конструкций известково-цементной, асбестово-цементной или гипсовой штукатуркой;</a:t>
            </a:r>
          </a:p>
          <a:p>
            <a:pPr marL="457200" lvl="0" indent="-457200" algn="just">
              <a:lnSpc>
                <a:spcPts val="38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Огнезащитная пропитка древесины антипиринами – химическими веществами (фосфорнокислый аммоний, сернокислый аммоний), придающими негорючесть;</a:t>
            </a:r>
          </a:p>
          <a:p>
            <a:pPr marL="457200" lvl="0" indent="-457200" algn="just">
              <a:lnSpc>
                <a:spcPts val="38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Покрытие конструкций огнезащитными красками;</a:t>
            </a:r>
          </a:p>
          <a:p>
            <a:pPr marL="457200" lvl="0" indent="-457200" algn="just">
              <a:lnSpc>
                <a:spcPts val="3800"/>
              </a:lnSpc>
              <a:buFont typeface="Wingdings" panose="05000000000000000000" pitchFamily="2" charset="2"/>
              <a:buChar char="Ø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деревянных конструкций (полов, лестниц, стен) кирпично-бетонными, керамическими и т.п.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3248" y="805510"/>
            <a:ext cx="10925503" cy="1057469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br>
              <a:rPr lang="ru-RU" sz="4000" b="1" dirty="0">
                <a:solidFill>
                  <a:srgbClr val="FF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u="sng" dirty="0">
              <a:solidFill>
                <a:srgbClr val="FF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Повышению огнестойкости зданий и сооружений способствуют:</a:t>
            </a:r>
            <a:br>
              <a:rPr lang="en-US" sz="32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32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59861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073228"/>
              </p:ext>
            </p:extLst>
          </p:nvPr>
        </p:nvGraphicFramePr>
        <p:xfrm>
          <a:off x="332704" y="170776"/>
          <a:ext cx="11526592" cy="6104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92633">
                  <a:extLst>
                    <a:ext uri="{9D8B030D-6E8A-4147-A177-3AD203B41FA5}">
                      <a16:colId xmlns:a16="http://schemas.microsoft.com/office/drawing/2014/main" val="2102227701"/>
                    </a:ext>
                  </a:extLst>
                </a:gridCol>
                <a:gridCol w="8733959">
                  <a:extLst>
                    <a:ext uri="{9D8B030D-6E8A-4147-A177-3AD203B41FA5}">
                      <a16:colId xmlns:a16="http://schemas.microsoft.com/office/drawing/2014/main" val="2693969317"/>
                    </a:ext>
                  </a:extLst>
                </a:gridCol>
              </a:tblGrid>
              <a:tr h="41727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Категория производства</a:t>
                      </a:r>
                      <a:endParaRPr lang="ru-RU" sz="19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Характеристика веществ и материалов, находящихся (обращающихся) в помещении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94668"/>
                  </a:ext>
                </a:extLst>
              </a:tr>
              <a:tr h="10288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en-US" sz="19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900" kern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взрыво</a:t>
                      </a:r>
                      <a:r>
                        <a:rPr lang="en-US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пожароопасная)</a:t>
                      </a:r>
                      <a:endParaRPr lang="ru-RU" sz="19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Горячие газы, легковоспламеняющиеся жидкости с температурой вспышки не более 28°С в таком количестве, что могут образовывать взрывоопасные </a:t>
                      </a:r>
                      <a:r>
                        <a:rPr lang="ru-RU" sz="1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парогазовоздушные</a:t>
                      </a: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смеси, при воспламенении которых развивается расчетное избыточное давление взрыва в помещении, превышающее 5 кПа. Вещества и материалы, способные взрываться и гореть при взаимодействии с водой, кислородом воздуха или друг с другом, в таком количестве, что расчетное избыточное давление взрыва в помещении превышает 5 кПа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67459"/>
                  </a:ext>
                </a:extLst>
              </a:tr>
              <a:tr h="133755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en-US" sz="1900" kern="12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900" kern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взрыво</a:t>
                      </a:r>
                      <a:r>
                        <a:rPr lang="en-US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900" kern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пожароопасная)</a:t>
                      </a:r>
                      <a:endParaRPr lang="ru-RU" sz="19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Горючие пыли или волокна, легковоспламеняющиеся жидкости с температурой вспышки более 28°С, горючие жидкости в таком количестве, что могут образовывать взрывоопасные пылевоздушные или паровоздушные смеси, при воспламенении которых развивается расчетное избыточное давление взрыва в помещении, превышающее 5 кПа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527373"/>
                  </a:ext>
                </a:extLst>
              </a:tr>
              <a:tr h="7202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В1-В4 (пожароопасные)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Горючие и </a:t>
                      </a:r>
                      <a:r>
                        <a:rPr lang="ru-RU" sz="1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трудногорючие</a:t>
                      </a: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жидкости, твердые горючие и </a:t>
                      </a:r>
                      <a:r>
                        <a:rPr lang="ru-RU" sz="1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трудногорючие</a:t>
                      </a:r>
                      <a:r>
                        <a:rPr lang="ru-RU" sz="1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вещества и материалы (в том числе пыли и волокна), вещества и материалы, способные при взаимодействии с водой, кислородом воздуха или друг с другом только гореть, при условии, что помещения, в которых они имеются в наличии или обращаются, не относятся к категориям А или Б</a:t>
                      </a:r>
                    </a:p>
                  </a:txBody>
                  <a:tcPr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841060"/>
                  </a:ext>
                </a:extLst>
              </a:tr>
            </a:tbl>
          </a:graphicData>
        </a:graphic>
      </p:graphicFrame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 2016</a:t>
            </a:r>
          </a:p>
        </p:txBody>
      </p:sp>
    </p:spTree>
    <p:extLst>
      <p:ext uri="{BB962C8B-B14F-4D97-AF65-F5344CB8AC3E}">
        <p14:creationId xmlns:p14="http://schemas.microsoft.com/office/powerpoint/2010/main" val="620821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2201</TotalTime>
  <Words>917</Words>
  <Application>Microsoft Office PowerPoint</Application>
  <PresentationFormat>Широкоэкранный</PresentationFormat>
  <Paragraphs>80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ОГНЕСТОЙКОСТЬ ЗДАНИЙ И СООРУЖЕНИЙ   </vt:lpstr>
      <vt:lpstr>ОГНЕСТОЙКОСТЬ ЗДАНИЙ И СООРУЖЕНИЙ   </vt:lpstr>
      <vt:lpstr>ОГНЕСТОЙКОСТЬ ЗДАНИЙ И СООРУЖЕНИЙ     </vt:lpstr>
      <vt:lpstr>Презентация PowerPoint</vt:lpstr>
      <vt:lpstr>Презентация PowerPoint</vt:lpstr>
      <vt:lpstr>Выделяют четыре группы горючих веществ: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Rubin</cp:lastModifiedBy>
  <cp:revision>135</cp:revision>
  <dcterms:created xsi:type="dcterms:W3CDTF">2016-05-28T14:26:17Z</dcterms:created>
  <dcterms:modified xsi:type="dcterms:W3CDTF">2023-02-06T20:54:44Z</dcterms:modified>
</cp:coreProperties>
</file>