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4" r:id="rId3"/>
    <p:sldId id="261" r:id="rId4"/>
    <p:sldId id="257" r:id="rId5"/>
    <p:sldId id="258" r:id="rId6"/>
    <p:sldId id="262" r:id="rId7"/>
    <p:sldId id="259" r:id="rId8"/>
    <p:sldId id="260" r:id="rId9"/>
    <p:sldId id="265" r:id="rId10"/>
    <p:sldId id="268" r:id="rId11"/>
    <p:sldId id="263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80" r:id="rId20"/>
    <p:sldId id="281" r:id="rId21"/>
    <p:sldId id="282" r:id="rId22"/>
    <p:sldId id="283" r:id="rId23"/>
    <p:sldId id="275" r:id="rId24"/>
    <p:sldId id="276" r:id="rId25"/>
    <p:sldId id="277" r:id="rId26"/>
    <p:sldId id="278" r:id="rId27"/>
    <p:sldId id="279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63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8D4C3-7933-4708-803A-60C152B70F7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C05F4-A6D5-4AC3-882B-B2133224BF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681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3A369DC-5C0B-428F-ABD7-7A3CB048FC9B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DCE3872-C60F-4EC9-9EB9-0B866C19DCE2}" type="slidenum">
              <a:rPr lang="ru-RU" altLang="ru-RU" smtClean="0"/>
              <a:pPr/>
              <a:t>17</a:t>
            </a:fld>
            <a:endParaRPr lang="ru-RU" alt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7CE24054-1883-4A1F-9B51-F4685021EB29}" type="slidenum">
              <a:rPr lang="ru-RU" altLang="ru-RU" smtClean="0"/>
              <a:pPr/>
              <a:t>18</a:t>
            </a:fld>
            <a:endParaRPr lang="ru-RU" altLang="ru-RU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A1620D3-D29F-4F4B-AD47-5E0DC6471964}" type="slidenum">
              <a:rPr lang="ru-RU" altLang="ru-RU" smtClean="0"/>
              <a:pPr/>
              <a:t>23</a:t>
            </a:fld>
            <a:endParaRPr lang="ru-RU" altLang="ru-RU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AB196D3-EAD5-4ADD-9D1D-A370F503BB20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2D0D182-9576-4160-A83A-4F851804B443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F13DF95-39B2-4ED9-8059-3ACF277F8345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5ED88EB-8B2B-42C0-AF88-254DE8EAF52C}" type="slidenum">
              <a:rPr lang="ru-RU" altLang="ru-RU" smtClean="0"/>
              <a:pPr/>
              <a:t>11</a:t>
            </a:fld>
            <a:endParaRPr lang="ru-RU" alt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D0C0970-1AAF-4833-B086-5EBD59EAADA1}" type="slidenum">
              <a:rPr lang="ru-RU" altLang="ru-RU" smtClean="0"/>
              <a:pPr/>
              <a:t>12</a:t>
            </a:fld>
            <a:endParaRPr lang="ru-RU" alt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FA49075-5650-4A20-82F3-D9689AD9BA6E}" type="slidenum">
              <a:rPr lang="ru-RU" altLang="ru-RU" smtClean="0"/>
              <a:pPr/>
              <a:t>14</a:t>
            </a:fld>
            <a:endParaRPr lang="ru-RU" alt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C07E822-7070-437B-A18E-6E9F1F148A8B}" type="slidenum">
              <a:rPr lang="ru-RU" altLang="ru-RU" smtClean="0"/>
              <a:pPr/>
              <a:t>15</a:t>
            </a:fld>
            <a:endParaRPr lang="ru-RU" altLang="ru-RU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76972076-A91E-4FD5-8B60-15F55F9BE6DE}" type="slidenum">
              <a:rPr lang="ru-RU" altLang="ru-RU" smtClean="0"/>
              <a:pPr/>
              <a:t>16</a:t>
            </a:fld>
            <a:endParaRPr lang="ru-RU" altLang="ru-RU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DED30-8084-44CD-8E7E-A99205FDBA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69252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ihi.ru/pics/2009/05/19/4215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s54.radikal.ru/i143/0903/9f/03e300b78c67.jp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08.radikal.ru/i181/0909/de/d76a5b472743.jp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0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6.jpeg"/><Relationship Id="rId5" Type="http://schemas.openxmlformats.org/officeDocument/2006/relationships/hyperlink" Target="http://i077.radikal.ru/0907/57/134b77bcbe13.jpg" TargetMode="External"/><Relationship Id="rId4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0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7.jpeg"/><Relationship Id="rId5" Type="http://schemas.openxmlformats.org/officeDocument/2006/relationships/hyperlink" Target="http://b.foto.radikal.ru/0603/0eff1b6e7343.jpg" TargetMode="External"/><Relationship Id="rId4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44450"/>
            <a:ext cx="7921625" cy="1728788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6000" i="1" dirty="0" smtClean="0"/>
              <a:t>«Вальс»</a:t>
            </a:r>
            <a:endParaRPr lang="ru-RU" dirty="0" smtClean="0"/>
          </a:p>
        </p:txBody>
      </p:sp>
      <p:sp>
        <p:nvSpPr>
          <p:cNvPr id="6148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130300" y="4051300"/>
            <a:ext cx="5824538" cy="1096963"/>
          </a:xfrm>
        </p:spPr>
        <p:txBody>
          <a:bodyPr/>
          <a:lstStyle/>
          <a:p>
            <a:pPr eaLnBrk="1" hangingPunct="1">
              <a:defRPr/>
            </a:pPr>
            <a:endParaRPr lang="ru-RU" altLang="ru-RU" smtClean="0"/>
          </a:p>
        </p:txBody>
      </p:sp>
      <p:pic>
        <p:nvPicPr>
          <p:cNvPr id="2" name="Picture 7" descr="Картинка 10 из 50074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227263"/>
            <a:ext cx="5183187" cy="383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72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Lyudmila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978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260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"/>
          <p:cNvSpPr>
            <a:spLocks noChangeArrowheads="1"/>
          </p:cNvSpPr>
          <p:nvPr/>
        </p:nvSpPr>
        <p:spPr bwMode="auto">
          <a:xfrm>
            <a:off x="250825" y="14288"/>
            <a:ext cx="8686800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 sz="4000">
                <a:solidFill>
                  <a:schemeClr val="tx2"/>
                </a:solidFill>
              </a:rPr>
              <a:t>Венский вальс</a:t>
            </a:r>
          </a:p>
        </p:txBody>
      </p:sp>
      <p:sp>
        <p:nvSpPr>
          <p:cNvPr id="12291" name="Rectangle 12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96975"/>
            <a:ext cx="8636000" cy="52562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smtClean="0"/>
              <a:t>	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Вальс имел огромный успех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и производил настоящий фурор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при многих дворах Европы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 	1815 году после победы над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Наполеоном в Вене, на конгрессе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союзников-победителей, на всех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балах самозабвенно танцевали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вальс – чарующий, волшебный,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блестящий.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     Именно тогда вальс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приобрел свою специфическую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особенность – акцентированный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ритм, который сделал этот танец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более элегантным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и более романтичным. </a:t>
            </a:r>
          </a:p>
        </p:txBody>
      </p:sp>
      <p:pic>
        <p:nvPicPr>
          <p:cNvPr id="12292" name="Picture 13" descr="Медленный вальс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268413"/>
            <a:ext cx="3127375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Венский вальс - Вальс посвещения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36671" y="508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845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9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50825" y="19050"/>
            <a:ext cx="8686800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 sz="4000">
                <a:solidFill>
                  <a:schemeClr val="tx2"/>
                </a:solidFill>
              </a:rPr>
              <a:t>Венский вальс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960438"/>
            <a:ext cx="4819650" cy="5505450"/>
          </a:xfrm>
        </p:spPr>
        <p:txBody>
          <a:bodyPr rtlCol="0">
            <a:normAutofit/>
          </a:bodyPr>
          <a:lstStyle/>
          <a:p>
            <a:pPr marL="0" indent="15875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замечательных композитора, живших в Вене – Иоганн Штраус-отец (1804 – 1849) и еще более знаменитый Иоганн Штраус-сын, написавший такие широко известные и популярные и сегодня шедевры как «Голубой Дунай» и «Сказки Венского леса», способствовали становлению венского вальса, затмившего собой все другие. </a:t>
            </a:r>
          </a:p>
          <a:p>
            <a:pPr marL="0" indent="15875" eaLnBrk="1" fontAlgn="auto" hangingPunct="1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Вальс, став официальным бальным танцем, как нельзя лучше гармонировал и с тогдашней модой: узкие в талии платья с роскошными пышными юбками с кринолином подчеркивали красоту движений дамы.</a:t>
            </a:r>
          </a:p>
        </p:txBody>
      </p:sp>
      <p:pic>
        <p:nvPicPr>
          <p:cNvPr id="13316" name="Picture 8" descr="Johann_Strauss_I_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0" t="15125" r="5498" b="7375"/>
          <a:stretch>
            <a:fillRect/>
          </a:stretch>
        </p:blipFill>
        <p:spPr bwMode="auto">
          <a:xfrm>
            <a:off x="5292725" y="1268413"/>
            <a:ext cx="237648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9" descr="108671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068638"/>
            <a:ext cx="240030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2222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Голубой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Дунай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И. Штраус - Вальс -На прекрасном голубом Дунае- (www.hotplayer.ru)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45288" y="3770313"/>
            <a:ext cx="609600" cy="609600"/>
          </a:xfrm>
        </p:spPr>
      </p:pic>
      <p:pic>
        <p:nvPicPr>
          <p:cNvPr id="6" name="Picture 9" descr="1086710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276871"/>
            <a:ext cx="240030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072047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"/>
          <p:cNvSpPr>
            <a:spLocks noChangeArrowheads="1"/>
          </p:cNvSpPr>
          <p:nvPr/>
        </p:nvSpPr>
        <p:spPr bwMode="auto">
          <a:xfrm>
            <a:off x="250825" y="11113"/>
            <a:ext cx="8686800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 sz="4000">
                <a:solidFill>
                  <a:schemeClr val="tx2"/>
                </a:solidFill>
                <a:cs typeface="Times New Roman" pitchFamily="18" charset="0"/>
              </a:rPr>
              <a:t>Медленный вальс</a:t>
            </a: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15363" name="Rectangle 11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96975"/>
            <a:ext cx="8636000" cy="55054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За свою 150-летнюю историю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существования вальс не раз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подвергался изменениям.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Медленный вальс окончательно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оформился в Англии, и, хотя его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еще называют вальс-бостон,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о действительном месте его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рождения говорить трудно.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Кто-то считает, что эта форма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также родилась в Австрии,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кто-то склонен полагать, что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она имеет русские корни.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От классического венского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этот вальс отличается и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музыкой, и движениями. </a:t>
            </a:r>
          </a:p>
        </p:txBody>
      </p:sp>
      <p:pic>
        <p:nvPicPr>
          <p:cNvPr id="15364" name="Picture 12" descr="Медленный вальс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268413"/>
            <a:ext cx="2808288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Медленный вальс - французский вальс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89425" y="5267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4144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6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50825" y="14288"/>
            <a:ext cx="8686800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 sz="4000">
                <a:solidFill>
                  <a:schemeClr val="tx2"/>
                </a:solidFill>
                <a:cs typeface="Times New Roman" pitchFamily="18" charset="0"/>
              </a:rPr>
              <a:t>Медленный вальс</a:t>
            </a: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7175" y="1181100"/>
            <a:ext cx="4675188" cy="5505450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Медленный вальс - танец свободной композиции, при определенных навыках в нем вполне можно импровизировать. </a:t>
            </a:r>
          </a:p>
          <a:p>
            <a:pPr eaLnBrk="1" hangingPunct="1"/>
            <a:r>
              <a:rPr lang="ru-RU" altLang="ru-RU" sz="2400" smtClean="0"/>
              <a:t>Сегодня медленный вальс – один из танцев спортивной программы</a:t>
            </a:r>
          </a:p>
        </p:txBody>
      </p:sp>
      <p:pic>
        <p:nvPicPr>
          <p:cNvPr id="17412" name="Picture 6" descr="Картинка 2 из 75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268413"/>
            <a:ext cx="3768725" cy="4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0555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50825" y="14288"/>
            <a:ext cx="8686800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 sz="4000">
                <a:solidFill>
                  <a:schemeClr val="tx2"/>
                </a:solidFill>
                <a:cs typeface="Times New Roman" pitchFamily="18" charset="0"/>
              </a:rPr>
              <a:t>Фигурный вальс</a:t>
            </a: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7175" y="1181100"/>
            <a:ext cx="4675188" cy="5505450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Фигурные вальсы исполняются преимущественно по 3-й позиции, по кругу. Начальная позиция - кавалер стоит спиной в центр, дама - лицом. Состоят из фиксированных схем. Характер музыки - средний, хотя можно исполнять и под быструю, и под медленную</a:t>
            </a:r>
          </a:p>
        </p:txBody>
      </p:sp>
      <p:pic>
        <p:nvPicPr>
          <p:cNvPr id="18436" name="Picture 6" descr="Картинка 27 из 75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10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268413"/>
            <a:ext cx="3660775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68240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50825" y="14288"/>
            <a:ext cx="8686800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 sz="4000">
                <a:solidFill>
                  <a:schemeClr val="tx2"/>
                </a:solidFill>
                <a:cs typeface="Times New Roman" pitchFamily="18" charset="0"/>
              </a:rPr>
              <a:t>Аргентинский вальс</a:t>
            </a: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7175" y="1181100"/>
            <a:ext cx="4819650" cy="55054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400" smtClean="0"/>
              <a:t>Танго-Вальс или Аргентинский Вальс – согласно названию несут в себе элементы и Танго, и Вальса. Танцуется Аргентинский Вальс на 3/4, однако движения используются, в основном, те же, что и в Танго.Известные Вальсы</a:t>
            </a:r>
          </a:p>
          <a:p>
            <a:pPr eaLnBrk="1" hangingPunct="1">
              <a:lnSpc>
                <a:spcPct val="80000"/>
              </a:lnSpc>
            </a:pPr>
            <a:endParaRPr lang="ru-RU" altLang="ru-RU" sz="2400" smtClean="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12350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altLang="ru-RU">
              <a:latin typeface="Arial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5119688"/>
            <a:ext cx="1841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900"/>
              <a:t/>
            </a:r>
            <a:br>
              <a:rPr lang="ru-RU" altLang="ru-RU" sz="900"/>
            </a:br>
            <a:endParaRPr lang="ru-RU" altLang="ru-RU">
              <a:latin typeface="Arial" charset="0"/>
            </a:endParaRPr>
          </a:p>
        </p:txBody>
      </p:sp>
      <p:pic>
        <p:nvPicPr>
          <p:cNvPr id="19462" name="Picture 10" descr="Картинка 34 из 184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lum bright="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268413"/>
            <a:ext cx="3644900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_CHazarretta_Argentinskij_vals__(hewbi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31840" y="4510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728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2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50825" y="14288"/>
            <a:ext cx="8686800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 sz="4000">
                <a:solidFill>
                  <a:schemeClr val="tx2"/>
                </a:solidFill>
                <a:cs typeface="Times New Roman" pitchFamily="18" charset="0"/>
              </a:rPr>
              <a:t>Вальс-бостон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7175" y="1181100"/>
            <a:ext cx="4819650" cy="5505450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Салонный и народный танец начала XX века, родившийся из медленного исполнения венского вальса. Характер исполнения достаточно свободный. Схема движения произвольная. Музыка умеренно медленная, 40 т/мин и менее.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z="2400" smtClean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12350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altLang="ru-RU">
              <a:latin typeface="Arial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5119688"/>
            <a:ext cx="1841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900"/>
              <a:t/>
            </a:r>
            <a:br>
              <a:rPr lang="ru-RU" altLang="ru-RU" sz="900"/>
            </a:br>
            <a:endParaRPr lang="ru-RU" altLang="ru-RU">
              <a:latin typeface="Arial" charset="0"/>
            </a:endParaRPr>
          </a:p>
        </p:txBody>
      </p:sp>
      <p:pic>
        <p:nvPicPr>
          <p:cNvPr id="20486" name="Picture 8" descr="Картинка 75 из 170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7" t="10292" r="12187" b="16000"/>
          <a:stretch>
            <a:fillRect/>
          </a:stretch>
        </p:blipFill>
        <p:spPr bwMode="auto">
          <a:xfrm>
            <a:off x="5292725" y="1268413"/>
            <a:ext cx="3724275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rkestrix - Медленный вальс-бостон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03848" y="47617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002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0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4330824" cy="569133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Противники Вальса </a:t>
            </a:r>
            <a:r>
              <a:rPr lang="ru-RU" dirty="0"/>
              <a:t>возражали против слишком тесной и близкой позиции в танце, а также быстрых кружащихся движений.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Религиозные </a:t>
            </a:r>
            <a:r>
              <a:rPr lang="ru-RU" dirty="0"/>
              <a:t>лидеры почти единодушно считали этот танец вульгарным и греховным.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Такое </a:t>
            </a:r>
            <a:r>
              <a:rPr lang="ru-RU" dirty="0"/>
              <a:t>отношение к вальсу наблюдалось по всей Европе. Особенно в чопорной Англии, где нравы были еще более строгие.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20688"/>
            <a:ext cx="3850893" cy="520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553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Lyudmila\Desktop\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4096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541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7200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</a:t>
            </a:r>
            <a:r>
              <a:rPr lang="ru-RU" dirty="0" smtClean="0"/>
              <a:t>В </a:t>
            </a:r>
            <a:r>
              <a:rPr lang="ru-RU" dirty="0"/>
              <a:t>особую моду его ввел Венский конгресс (1814-1815), на котором решалась судьба Европы. Днем дипломаты решали важные проблемы послевоенного устройства, а вечерами вели активную светскую жизнь и танцевали на балах, где вальс был коронным танцем.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Много </a:t>
            </a:r>
            <a:r>
              <a:rPr lang="ru-RU" dirty="0"/>
              <a:t>людей съехалось тогда в Вену: короли и императоры, целые европейские дворы, журналисты и писатели, великосветские красавицы, и все с упоением вальсировали. Естественно, что участвовавшие в Конгрессе русские привезли вальс в Петербург.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AB1126"/>
                </a:solidFill>
              </a:rPr>
              <a:t>Появление Вальса в России</a:t>
            </a:r>
            <a:endParaRPr lang="ru-RU" b="1" dirty="0">
              <a:solidFill>
                <a:srgbClr val="AB11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3509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476672"/>
            <a:ext cx="4536504" cy="612068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Когда </a:t>
            </a:r>
            <a:r>
              <a:rPr lang="ru-RU" dirty="0"/>
              <a:t>вальс появился в России, ни Екатерина II, ни Павел I, ни особенно его жена Мария Федоровна его не одобрили. </a:t>
            </a:r>
            <a:endParaRPr lang="ru-RU" dirty="0" smtClean="0"/>
          </a:p>
          <a:p>
            <a:r>
              <a:rPr lang="ru-RU" dirty="0" smtClean="0"/>
              <a:t>Взойдя </a:t>
            </a:r>
            <a:r>
              <a:rPr lang="ru-RU" dirty="0"/>
              <a:t>на престол, Павел специальным указом запретил танцевать вальс в России, и вплоть до самой смерти жены (а умерла Мария Федоровна в 1830 г.) дорога вальса к русскому двору была закрыта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Оба </a:t>
            </a:r>
            <a:r>
              <a:rPr lang="ru-RU" dirty="0"/>
              <a:t>сына Марии Федоровны — и Александр I, и Николай I — не осмеливались перечить матери. </a:t>
            </a:r>
            <a:endParaRPr lang="ru-RU" dirty="0" smtClean="0"/>
          </a:p>
          <a:p>
            <a:r>
              <a:rPr lang="ru-RU" dirty="0" smtClean="0"/>
              <a:t>Зато </a:t>
            </a:r>
            <a:r>
              <a:rPr lang="ru-RU" dirty="0"/>
              <a:t>на частных балах после Отечественной войны 1812 г. вальс стал одним из любимейших танцев. </a:t>
            </a:r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548680"/>
            <a:ext cx="4331731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6091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844824"/>
            <a:ext cx="4042792" cy="42511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/>
              <a:t>Петр Ильич Чайковский</a:t>
            </a:r>
          </a:p>
          <a:p>
            <a:r>
              <a:rPr lang="ru-RU" dirty="0" smtClean="0"/>
              <a:t>Михаил Глинка</a:t>
            </a:r>
          </a:p>
          <a:p>
            <a:r>
              <a:rPr lang="ru-RU" dirty="0" smtClean="0"/>
              <a:t>Сергей Прокофьев</a:t>
            </a:r>
          </a:p>
          <a:p>
            <a:r>
              <a:rPr lang="ru-RU" dirty="0" smtClean="0"/>
              <a:t>Арам Хачатурян</a:t>
            </a:r>
          </a:p>
          <a:p>
            <a:r>
              <a:rPr lang="ru-RU" dirty="0" smtClean="0"/>
              <a:t>Дмитрий Шостакович</a:t>
            </a:r>
          </a:p>
          <a:p>
            <a:r>
              <a:rPr lang="ru-RU" dirty="0" smtClean="0"/>
              <a:t>Георгий Свиридов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AB1126"/>
                </a:solidFill>
              </a:rPr>
              <a:t>Знаменитые русские композиторы, писавшие Вальсы:</a:t>
            </a:r>
            <a:endParaRPr lang="ru-RU" sz="4000" b="1" dirty="0">
              <a:solidFill>
                <a:srgbClr val="AB1126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775" y="1628800"/>
            <a:ext cx="2760178" cy="40770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15014" y="5868006"/>
            <a:ext cx="2772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Петр Ильич Чайковский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1751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50825" y="14288"/>
            <a:ext cx="8686800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 sz="4000">
                <a:solidFill>
                  <a:schemeClr val="tx2"/>
                </a:solidFill>
              </a:rPr>
              <a:t>Вальс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3838" y="1125538"/>
            <a:ext cx="8636000" cy="5505450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Тысячи песен звучат в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ритме вальса, вальс звучит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опере, оперетте, в кино.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многие композиторы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пишут концертные и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симфонические вальсы,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вальс является одним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популярнейших танцев,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под этим названием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скрывается самые разные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- венский вальс,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 вальс, </a:t>
            </a:r>
            <a:b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вальс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1508" name="imgb" descr="8603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1773238"/>
            <a:ext cx="3659188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9034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476250"/>
            <a:ext cx="9144000" cy="6381750"/>
          </a:xfrm>
          <a:prstGeom prst="rect">
            <a:avLst/>
          </a:prstGeom>
          <a:gradFill flip="none" rotWithShape="1">
            <a:gsLst>
              <a:gs pos="84996">
                <a:srgbClr val="CCD8F0"/>
              </a:gs>
              <a:gs pos="0">
                <a:schemeClr val="accent1">
                  <a:tint val="66000"/>
                  <a:satMod val="160000"/>
                </a:schemeClr>
              </a:gs>
              <a:gs pos="89000">
                <a:schemeClr val="accent1">
                  <a:tint val="44500"/>
                  <a:satMod val="160000"/>
                  <a:alpha val="9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4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0" y="-26989"/>
            <a:ext cx="9144000" cy="1062516"/>
          </a:xfrm>
          <a:prstGeom prst="rect">
            <a:avLst/>
          </a:prstGeom>
          <a:gradFill>
            <a:gsLst>
              <a:gs pos="84996">
                <a:srgbClr val="CCD8F0">
                  <a:alpha val="84000"/>
                </a:srgbClr>
              </a:gs>
              <a:gs pos="0">
                <a:schemeClr val="accent1">
                  <a:tint val="66000"/>
                  <a:satMod val="160000"/>
                </a:schemeClr>
              </a:gs>
              <a:gs pos="89000">
                <a:schemeClr val="accent1">
                  <a:tint val="44500"/>
                  <a:satMod val="160000"/>
                  <a:alpha val="9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</a:gradFill>
          <a:ln w="25400">
            <a:noFill/>
          </a:ln>
        </p:spPr>
        <p:txBody>
          <a:bodyPr anchor="ctr"/>
          <a:lstStyle/>
          <a:p>
            <a:pPr>
              <a:tabLst>
                <a:tab pos="628650" algn="l"/>
              </a:tabLst>
              <a:defRPr/>
            </a:pPr>
            <a:r>
              <a:rPr lang="ru-RU" sz="3600">
                <a:solidFill>
                  <a:srgbClr val="7030A0"/>
                </a:solidFill>
              </a:rPr>
              <a:t>Как научиться танцевать вальс</a:t>
            </a:r>
          </a:p>
        </p:txBody>
      </p:sp>
      <p:sp>
        <p:nvSpPr>
          <p:cNvPr id="23558" name="Rectangle 8"/>
          <p:cNvSpPr>
            <a:spLocks noChangeArrowheads="1"/>
          </p:cNvSpPr>
          <p:nvPr/>
        </p:nvSpPr>
        <p:spPr bwMode="auto">
          <a:xfrm>
            <a:off x="1449388" y="1268413"/>
            <a:ext cx="40592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Calibri" pitchFamily="34" charset="0"/>
              <a:cs typeface="Arial" charset="0"/>
            </a:endParaRPr>
          </a:p>
          <a:p>
            <a:endParaRPr lang="ru-RU" altLang="ru-RU">
              <a:latin typeface="Calibri" pitchFamily="34" charset="0"/>
              <a:cs typeface="Arial" charset="0"/>
            </a:endParaRPr>
          </a:p>
        </p:txBody>
      </p:sp>
      <p:sp>
        <p:nvSpPr>
          <p:cNvPr id="23559" name="Rectangle 9"/>
          <p:cNvSpPr>
            <a:spLocks noChangeArrowheads="1"/>
          </p:cNvSpPr>
          <p:nvPr/>
        </p:nvSpPr>
        <p:spPr bwMode="auto">
          <a:xfrm>
            <a:off x="1449388" y="1268413"/>
            <a:ext cx="40592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  <a:cs typeface="Arial" charset="0"/>
              </a:rPr>
              <a:t>Схема шага</a:t>
            </a:r>
          </a:p>
        </p:txBody>
      </p:sp>
      <p:pic>
        <p:nvPicPr>
          <p:cNvPr id="23560" name="Picture 10" descr="waltz_box_ste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900" y="981075"/>
            <a:ext cx="5673725" cy="56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145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476250"/>
            <a:ext cx="9144000" cy="6381750"/>
          </a:xfrm>
          <a:prstGeom prst="rect">
            <a:avLst/>
          </a:prstGeom>
          <a:gradFill flip="none" rotWithShape="1">
            <a:gsLst>
              <a:gs pos="84996">
                <a:srgbClr val="CCD8F0"/>
              </a:gs>
              <a:gs pos="0">
                <a:schemeClr val="accent1">
                  <a:tint val="66000"/>
                  <a:satMod val="160000"/>
                </a:schemeClr>
              </a:gs>
              <a:gs pos="89000">
                <a:schemeClr val="accent1">
                  <a:tint val="44500"/>
                  <a:satMod val="160000"/>
                  <a:alpha val="9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4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0" y="-26989"/>
            <a:ext cx="9144000" cy="1062516"/>
          </a:xfrm>
          <a:prstGeom prst="rect">
            <a:avLst/>
          </a:prstGeom>
          <a:gradFill>
            <a:gsLst>
              <a:gs pos="84996">
                <a:srgbClr val="CCD8F0">
                  <a:alpha val="84000"/>
                </a:srgbClr>
              </a:gs>
              <a:gs pos="0">
                <a:schemeClr val="accent1">
                  <a:tint val="66000"/>
                  <a:satMod val="160000"/>
                </a:schemeClr>
              </a:gs>
              <a:gs pos="89000">
                <a:schemeClr val="accent1">
                  <a:tint val="44500"/>
                  <a:satMod val="160000"/>
                  <a:alpha val="9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</a:gradFill>
          <a:ln w="25400">
            <a:noFill/>
          </a:ln>
        </p:spPr>
        <p:txBody>
          <a:bodyPr anchor="ctr"/>
          <a:lstStyle/>
          <a:p>
            <a:pPr>
              <a:tabLst>
                <a:tab pos="628650" algn="l"/>
              </a:tabLst>
              <a:defRPr/>
            </a:pPr>
            <a:r>
              <a:rPr lang="ru-RU" sz="3600">
                <a:solidFill>
                  <a:srgbClr val="7030A0"/>
                </a:solidFill>
              </a:rPr>
              <a:t>Как научиться танцевать вальс</a:t>
            </a:r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1449388" y="1268413"/>
            <a:ext cx="40592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Calibri" pitchFamily="34" charset="0"/>
              <a:cs typeface="Arial" charset="0"/>
            </a:endParaRPr>
          </a:p>
          <a:p>
            <a:endParaRPr lang="ru-RU" altLang="ru-RU">
              <a:latin typeface="Calibri" pitchFamily="34" charset="0"/>
              <a:cs typeface="Arial" charset="0"/>
            </a:endParaRPr>
          </a:p>
        </p:txBody>
      </p:sp>
      <p:sp>
        <p:nvSpPr>
          <p:cNvPr id="24583" name="Rectangle 11"/>
          <p:cNvSpPr>
            <a:spLocks noChangeArrowheads="1"/>
          </p:cNvSpPr>
          <p:nvPr/>
        </p:nvSpPr>
        <p:spPr bwMode="auto">
          <a:xfrm>
            <a:off x="611188" y="1052513"/>
            <a:ext cx="5400675" cy="531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  <a:cs typeface="Arial" charset="0"/>
              </a:rPr>
              <a:t>Инструкции:</a:t>
            </a:r>
          </a:p>
          <a:p>
            <a:endParaRPr lang="ru-RU" altLang="ru-RU">
              <a:latin typeface="Calibri" pitchFamily="34" charset="0"/>
              <a:cs typeface="Arial" charset="0"/>
            </a:endParaRPr>
          </a:p>
          <a:p>
            <a:r>
              <a:rPr lang="ru-RU" altLang="ru-RU">
                <a:latin typeface="Calibri" pitchFamily="34" charset="0"/>
                <a:cs typeface="Arial" charset="0"/>
              </a:rPr>
              <a:t>• Вы должны представить себе квадрат. По нему во время нашего обучения и нужно Вам будет скользить;</a:t>
            </a:r>
          </a:p>
          <a:p>
            <a:endParaRPr lang="ru-RU" altLang="ru-RU">
              <a:latin typeface="Calibri" pitchFamily="34" charset="0"/>
              <a:cs typeface="Arial" charset="0"/>
            </a:endParaRPr>
          </a:p>
          <a:p>
            <a:r>
              <a:rPr lang="ru-RU" altLang="ru-RU">
                <a:latin typeface="Calibri" pitchFamily="34" charset="0"/>
                <a:cs typeface="Arial" charset="0"/>
              </a:rPr>
              <a:t>•</a:t>
            </a:r>
            <a:r>
              <a:rPr lang="ru-RU" altLang="ru-RU" b="1">
                <a:latin typeface="Calibri" pitchFamily="34" charset="0"/>
                <a:cs typeface="Arial" charset="0"/>
              </a:rPr>
              <a:t> Основной шаг данного танца – это приставной.</a:t>
            </a:r>
            <a:r>
              <a:rPr lang="ru-RU" altLang="ru-RU">
                <a:latin typeface="Calibri" pitchFamily="34" charset="0"/>
                <a:cs typeface="Arial" charset="0"/>
              </a:rPr>
              <a:t> Он очень прост в исполнении. На раз – правой ногой делаем шаг вперед, на два – левую ногу приставляем и на месте, далее на три – снова наша правая нога – на месте. Вы должны запомнить, что лишь первый шаг большой, а все остальные маленькие, они едва уловимы;</a:t>
            </a:r>
          </a:p>
          <a:p>
            <a:endParaRPr lang="ru-RU" altLang="ru-RU">
              <a:latin typeface="Calibri" pitchFamily="34" charset="0"/>
              <a:cs typeface="Arial" charset="0"/>
            </a:endParaRPr>
          </a:p>
          <a:p>
            <a:r>
              <a:rPr lang="ru-RU" altLang="ru-RU">
                <a:latin typeface="Calibri" pitchFamily="34" charset="0"/>
                <a:cs typeface="Arial" charset="0"/>
              </a:rPr>
              <a:t>• во время движения наши</a:t>
            </a:r>
            <a:r>
              <a:rPr lang="ru-RU" altLang="ru-RU" b="1">
                <a:latin typeface="Calibri" pitchFamily="34" charset="0"/>
                <a:cs typeface="Arial" charset="0"/>
              </a:rPr>
              <a:t> шаги должны быть скользящими и легкими.</a:t>
            </a:r>
            <a:r>
              <a:rPr lang="ru-RU" altLang="ru-RU">
                <a:latin typeface="Calibri" pitchFamily="34" charset="0"/>
                <a:cs typeface="Arial" charset="0"/>
              </a:rPr>
              <a:t> Обязательно стоит помнить об этом;</a:t>
            </a:r>
          </a:p>
          <a:p>
            <a:endParaRPr lang="ru-RU" altLang="ru-RU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51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476250"/>
            <a:ext cx="9144000" cy="6381750"/>
          </a:xfrm>
          <a:prstGeom prst="rect">
            <a:avLst/>
          </a:prstGeom>
          <a:gradFill flip="none" rotWithShape="1">
            <a:gsLst>
              <a:gs pos="84996">
                <a:srgbClr val="CCD8F0"/>
              </a:gs>
              <a:gs pos="0">
                <a:schemeClr val="accent1">
                  <a:tint val="66000"/>
                  <a:satMod val="160000"/>
                </a:schemeClr>
              </a:gs>
              <a:gs pos="89000">
                <a:schemeClr val="accent1">
                  <a:tint val="44500"/>
                  <a:satMod val="160000"/>
                  <a:alpha val="9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4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0" y="-26989"/>
            <a:ext cx="9144000" cy="1062516"/>
          </a:xfrm>
          <a:prstGeom prst="rect">
            <a:avLst/>
          </a:prstGeom>
          <a:gradFill>
            <a:gsLst>
              <a:gs pos="84996">
                <a:srgbClr val="CCD8F0">
                  <a:alpha val="84000"/>
                </a:srgbClr>
              </a:gs>
              <a:gs pos="0">
                <a:schemeClr val="accent1">
                  <a:tint val="66000"/>
                  <a:satMod val="160000"/>
                </a:schemeClr>
              </a:gs>
              <a:gs pos="89000">
                <a:schemeClr val="accent1">
                  <a:tint val="44500"/>
                  <a:satMod val="160000"/>
                  <a:alpha val="9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</a:gradFill>
          <a:ln w="25400">
            <a:noFill/>
          </a:ln>
        </p:spPr>
        <p:txBody>
          <a:bodyPr anchor="ctr"/>
          <a:lstStyle/>
          <a:p>
            <a:pPr>
              <a:tabLst>
                <a:tab pos="628650" algn="l"/>
              </a:tabLst>
              <a:defRPr/>
            </a:pPr>
            <a:r>
              <a:rPr lang="ru-RU" sz="3600">
                <a:solidFill>
                  <a:srgbClr val="7030A0"/>
                </a:solidFill>
              </a:rPr>
              <a:t>Как научиться танцевать вальс</a:t>
            </a:r>
          </a:p>
        </p:txBody>
      </p:sp>
      <p:sp>
        <p:nvSpPr>
          <p:cNvPr id="25606" name="Rectangle 8"/>
          <p:cNvSpPr>
            <a:spLocks noChangeArrowheads="1"/>
          </p:cNvSpPr>
          <p:nvPr/>
        </p:nvSpPr>
        <p:spPr bwMode="auto">
          <a:xfrm>
            <a:off x="1449388" y="1268413"/>
            <a:ext cx="40592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>
              <a:latin typeface="Calibri" pitchFamily="34" charset="0"/>
              <a:cs typeface="Arial" charset="0"/>
            </a:endParaRPr>
          </a:p>
          <a:p>
            <a:endParaRPr lang="ru-RU" altLang="ru-RU">
              <a:latin typeface="Calibri" pitchFamily="34" charset="0"/>
              <a:cs typeface="Arial" charset="0"/>
            </a:endParaRPr>
          </a:p>
        </p:txBody>
      </p:sp>
      <p:sp>
        <p:nvSpPr>
          <p:cNvPr id="25607" name="Rectangle 9"/>
          <p:cNvSpPr>
            <a:spLocks noChangeArrowheads="1"/>
          </p:cNvSpPr>
          <p:nvPr/>
        </p:nvSpPr>
        <p:spPr bwMode="auto">
          <a:xfrm>
            <a:off x="611188" y="1052513"/>
            <a:ext cx="568960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  <a:cs typeface="Arial" charset="0"/>
              </a:rPr>
              <a:t>• сначала нужно скользить подушечкой ноги, затем уже переходим на носок, а после снова подушечкой и на всю ступню;</a:t>
            </a:r>
          </a:p>
          <a:p>
            <a:endParaRPr lang="ru-RU" altLang="ru-RU">
              <a:latin typeface="Calibri" pitchFamily="34" charset="0"/>
              <a:cs typeface="Arial" charset="0"/>
            </a:endParaRPr>
          </a:p>
          <a:p>
            <a:r>
              <a:rPr lang="ru-RU" altLang="ru-RU">
                <a:latin typeface="Calibri" pitchFamily="34" charset="0"/>
                <a:cs typeface="Arial" charset="0"/>
              </a:rPr>
              <a:t>• движение в данном танце начинается непосредственно с правой ноги, а потом вперед и заканчивается уже левой ногой;</a:t>
            </a:r>
          </a:p>
          <a:p>
            <a:endParaRPr lang="ru-RU" altLang="ru-RU">
              <a:latin typeface="Calibri" pitchFamily="34" charset="0"/>
              <a:cs typeface="Arial" charset="0"/>
            </a:endParaRPr>
          </a:p>
          <a:p>
            <a:r>
              <a:rPr lang="ru-RU" altLang="ru-RU">
                <a:latin typeface="Calibri" pitchFamily="34" charset="0"/>
                <a:cs typeface="Arial" charset="0"/>
              </a:rPr>
              <a:t>• мужчина в танце кладет свою левую руку на талию партнерши, а правой он берет ее за руку. Партнерша кладет левую руку на плечо мужчины. Не забывайте о том, что нужно держать спину прямо, а не стоять, как вопросительный знак. Также</a:t>
            </a:r>
            <a:r>
              <a:rPr lang="ru-RU" altLang="ru-RU" b="1">
                <a:latin typeface="Calibri" pitchFamily="34" charset="0"/>
                <a:cs typeface="Arial" charset="0"/>
              </a:rPr>
              <a:t> необходимо быть максимально расслабленным и улыбаться обязательно.</a:t>
            </a:r>
            <a:endParaRPr lang="ru-RU" altLang="ru-RU">
              <a:latin typeface="Calibri" pitchFamily="34" charset="0"/>
              <a:cs typeface="Arial" charset="0"/>
            </a:endParaRPr>
          </a:p>
          <a:p>
            <a:endParaRPr lang="ru-RU" altLang="ru-RU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38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анкт-Петербургский Государственный детский музыкальный театр Карамболь - Вальс (www.hotplayer.ru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71647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1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Lyudmila\Desktop\97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829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916832"/>
            <a:ext cx="8075240" cy="417916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</a:t>
            </a:r>
            <a:endParaRPr lang="ru-RU" b="1" dirty="0" smtClean="0"/>
          </a:p>
          <a:p>
            <a:pPr marL="0" indent="0" algn="just">
              <a:buNone/>
            </a:pPr>
            <a:r>
              <a:rPr lang="ru-RU" b="1" dirty="0" smtClean="0"/>
              <a:t>   Историю возникновения Вальса относят к концу </a:t>
            </a:r>
            <a:r>
              <a:rPr lang="en-US" b="1" dirty="0" smtClean="0"/>
              <a:t>XVIII</a:t>
            </a:r>
            <a:r>
              <a:rPr lang="ru-RU" b="1" dirty="0" smtClean="0"/>
              <a:t> века, а его возраст </a:t>
            </a:r>
            <a:r>
              <a:rPr lang="ru-RU" b="1" dirty="0"/>
              <a:t>исчисляется </a:t>
            </a:r>
            <a:r>
              <a:rPr lang="ru-RU" b="1" dirty="0" smtClean="0"/>
              <a:t> двумя </a:t>
            </a:r>
            <a:r>
              <a:rPr lang="ru-RU" b="1" dirty="0"/>
              <a:t>веками. </a:t>
            </a:r>
            <a:r>
              <a:rPr lang="ru-RU" b="1" dirty="0" smtClean="0"/>
              <a:t> </a:t>
            </a:r>
            <a:r>
              <a:rPr lang="ru-RU" b="1" dirty="0"/>
              <a:t>По временным меркам, это </a:t>
            </a:r>
            <a:r>
              <a:rPr lang="ru-RU" b="1" dirty="0" smtClean="0"/>
              <a:t>достаточно </a:t>
            </a:r>
            <a:r>
              <a:rPr lang="ru-RU" b="1" dirty="0"/>
              <a:t>молодой и юный танец, что полностью отражено в его характере, стремительном, легком и жизнерадостном. </a:t>
            </a:r>
            <a:endParaRPr lang="ru-RU" b="1" dirty="0" smtClean="0"/>
          </a:p>
          <a:p>
            <a:pPr marL="0" indent="0" algn="just">
              <a:buNone/>
            </a:pPr>
            <a:r>
              <a:rPr lang="ru-RU" b="1" dirty="0" smtClean="0"/>
              <a:t>  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Но </a:t>
            </a:r>
            <a:r>
              <a:rPr lang="ru-RU" dirty="0"/>
              <a:t>приковывает он взгляд не только энергичностью. Вальс буквально пропитан романтикой, которая ощущается в каждом движении танцоров.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AB1126"/>
                </a:solidFill>
              </a:rPr>
              <a:t>История возникновения танца «Вальс»</a:t>
            </a:r>
            <a:endParaRPr lang="ru-RU" sz="4400" b="1" dirty="0">
              <a:solidFill>
                <a:srgbClr val="AB11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916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2"/>
                </a:solidFill>
              </a:rPr>
              <a:t>История возникновения вальса</a:t>
            </a:r>
            <a:br>
              <a:rPr lang="ru-RU" dirty="0">
                <a:solidFill>
                  <a:schemeClr val="tx2"/>
                </a:solidFill>
              </a:rPr>
            </a:b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2250" y="1773238"/>
            <a:ext cx="5286375" cy="3879850"/>
          </a:xfrm>
        </p:spPr>
        <p:txBody>
          <a:bodyPr rtlCol="0">
            <a:normAutofit/>
          </a:bodyPr>
          <a:lstStyle/>
          <a:p>
            <a:pPr algn="ctr" eaLnBrk="1" hangingPunct="1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 3" pitchFamily="18" charset="2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вальса считают сразу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 3" pitchFamily="18" charset="2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Францию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Чехию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Австрию</a:t>
            </a: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eaLnBrk="1" fontAlgn="auto" hangingPunct="1"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Вальс (от немецкого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walzer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бальный танец) вобрал черты народного танца лендлера. Крестьяне на праздничных вечерах весело кружились парами. Постепенно движения становились плавными, кругообразными – рождался вальс.   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50825" y="19050"/>
            <a:ext cx="8686800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 sz="40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173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5963" y="1773238"/>
            <a:ext cx="2643187" cy="38814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724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ChangeArrowheads="1"/>
          </p:cNvSpPr>
          <p:nvPr/>
        </p:nvSpPr>
        <p:spPr bwMode="auto">
          <a:xfrm>
            <a:off x="250825" y="31750"/>
            <a:ext cx="8686800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 sz="4000">
                <a:solidFill>
                  <a:schemeClr val="tx2"/>
                </a:solidFill>
              </a:rPr>
              <a:t>История возникновения вальса</a:t>
            </a:r>
          </a:p>
        </p:txBody>
      </p:sp>
      <p:sp>
        <p:nvSpPr>
          <p:cNvPr id="8195" name="Rectangle 13"/>
          <p:cNvSpPr>
            <a:spLocks noChangeArrowheads="1"/>
          </p:cNvSpPr>
          <p:nvPr/>
        </p:nvSpPr>
        <p:spPr bwMode="auto">
          <a:xfrm>
            <a:off x="273050" y="981075"/>
            <a:ext cx="85471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lnSpc>
                <a:spcPct val="85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ru-RU" altLang="ru-RU" sz="2800"/>
              <a:t>В середине ХVII столетия во Франции бытовал</a:t>
            </a:r>
            <a:br>
              <a:rPr lang="ru-RU" altLang="ru-RU" sz="2800"/>
            </a:br>
            <a:r>
              <a:rPr lang="ru-RU" altLang="ru-RU" sz="2800"/>
              <a:t> народный танец  ВОЛЬТ</a:t>
            </a:r>
          </a:p>
        </p:txBody>
      </p:sp>
      <p:sp>
        <p:nvSpPr>
          <p:cNvPr id="8196" name="Rectangle 15"/>
          <p:cNvSpPr>
            <a:spLocks noChangeArrowheads="1"/>
          </p:cNvSpPr>
          <p:nvPr/>
        </p:nvSpPr>
        <p:spPr bwMode="auto">
          <a:xfrm>
            <a:off x="153988" y="1844675"/>
            <a:ext cx="5400675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ru-RU" altLang="ru-RU" sz="2000"/>
              <a:t>Вольт - провансальский танец. Это танец – парный и танцевался под музыку в размере ¾. В вольте в начале преобладали прыжки, а затем появились и быстрые повороты и вращения. Во Франции вольт запрещалось исполнять при дворе, а кардинал Ришелье усматривал в нем подрыв устоев религии и общества. (Это нетрудно себе представить – в начале XVIII в., когда в моду входил чинный и галантный менуэт, то, что кавалер берет руку дамы, считалось невиданным нарушением приличий!) </a:t>
            </a:r>
          </a:p>
        </p:txBody>
      </p:sp>
      <p:pic>
        <p:nvPicPr>
          <p:cNvPr id="8197" name="Picture 17" descr="Аллеман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060575"/>
            <a:ext cx="2946400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98313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9268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r>
              <a:rPr lang="ru-RU" dirty="0" smtClean="0"/>
              <a:t>Своим </a:t>
            </a:r>
            <a:r>
              <a:rPr lang="ru-RU" dirty="0"/>
              <a:t>рождением вальс обязан многим танцам разных народов </a:t>
            </a:r>
            <a:r>
              <a:rPr lang="ru-RU" dirty="0" smtClean="0"/>
              <a:t>Европы. Истоки </a:t>
            </a:r>
            <a:r>
              <a:rPr lang="ru-RU" dirty="0"/>
              <a:t>вальса прослеживаются как минимум в трех национальных танцах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b="1" i="1" dirty="0"/>
              <a:t>чешский </a:t>
            </a:r>
            <a:r>
              <a:rPr lang="ru-RU" b="1" i="1" dirty="0" err="1"/>
              <a:t>фуриант</a:t>
            </a:r>
            <a:r>
              <a:rPr lang="ru-RU" b="1" i="1" dirty="0"/>
              <a:t> </a:t>
            </a:r>
            <a:r>
              <a:rPr lang="ru-RU" dirty="0"/>
              <a:t>— настоящее представление, где молодой гордец притягивает к себе девушку за талию и начинает танцевать с ней под веселые песни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r>
              <a:rPr lang="ru-RU" b="1" i="1" dirty="0"/>
              <a:t>французская вольта</a:t>
            </a:r>
            <a:r>
              <a:rPr lang="ru-RU" dirty="0"/>
              <a:t> — это парный танец, для которого характерны различные повороты</a:t>
            </a:r>
            <a:r>
              <a:rPr lang="ru-RU" dirty="0" smtClean="0"/>
              <a:t>;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b="1" i="1" dirty="0">
                <a:solidFill>
                  <a:schemeClr val="bg1"/>
                </a:solidFill>
              </a:rPr>
              <a:t>австрийский лендлер</a:t>
            </a:r>
            <a:r>
              <a:rPr lang="ru-RU" dirty="0">
                <a:solidFill>
                  <a:schemeClr val="bg1"/>
                </a:solidFill>
              </a:rPr>
              <a:t> изначально представлял собой обряд сватовства, но позже превратился в быстрый танец, где юноша вращал понравившуюся девушку вокруг себя.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728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50825" y="31750"/>
            <a:ext cx="8686800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 sz="4000">
                <a:solidFill>
                  <a:schemeClr val="tx2"/>
                </a:solidFill>
              </a:rPr>
              <a:t>История возникновения вальса</a:t>
            </a: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273050" y="1181100"/>
            <a:ext cx="8870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85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400" dirty="0"/>
              <a:t>В Чехии в это же время был популярен веселый танец </a:t>
            </a:r>
            <a:r>
              <a:rPr lang="ru-RU" sz="2400" dirty="0" err="1"/>
              <a:t>фурмант</a:t>
            </a:r>
            <a:r>
              <a:rPr lang="ru-RU" sz="2400" dirty="0"/>
              <a:t> </a:t>
            </a:r>
          </a:p>
          <a:p>
            <a:pPr marL="342900" indent="-342900">
              <a:lnSpc>
                <a:spcPct val="85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153988" y="1944688"/>
            <a:ext cx="46085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8775" indent="-358775">
              <a:spcBef>
                <a:spcPct val="50000"/>
              </a:spcBef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ru-RU" sz="2400" dirty="0" err="1"/>
              <a:t>Фурмант</a:t>
            </a:r>
            <a:r>
              <a:rPr lang="ru-RU" sz="2400" dirty="0"/>
              <a:t> означает «франт», «гордец». Парень, подражая франтоватому богачу, сначала горделиво выступает, шагает, а потом начинает гоняться по кругу за своей партнершей и, поймав ее, обнимает за талию и начинает кружиться в веселом танце под одобрительную песню и притопывание остальных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</p:txBody>
      </p:sp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2" t="9145" r="61487" b="38503"/>
          <a:stretch>
            <a:fillRect/>
          </a:stretch>
        </p:blipFill>
        <p:spPr bwMode="auto">
          <a:xfrm>
            <a:off x="5651500" y="2060575"/>
            <a:ext cx="291782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6317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000" dirty="0">
                <a:solidFill>
                  <a:schemeClr val="tx2"/>
                </a:solidFill>
              </a:rPr>
              <a:t>История возникновения вальса</a:t>
            </a:r>
            <a:r>
              <a:rPr lang="ru-RU" sz="4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4213" y="1628775"/>
            <a:ext cx="3810000" cy="4114800"/>
          </a:xfrm>
        </p:spPr>
        <p:txBody>
          <a:bodyPr rtlCol="0">
            <a:normAutofit fontScale="92500" lnSpcReduction="20000"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Австрии танцевали ЛЕНДЛЕР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 народный парный круговой танец. Размер 3/4 или 3/8, темп умеренный, движения с прыжками. Распространён в Австрии (особенно в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Штирии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и Южной  Германии (Баварии). Слово «Лендлер» часто переводят как «деревенский танец» (от нем.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Land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сельская местность, деревня), что вполне соответствует его происхождению и бытованию, однако, вероятно, оно связано с названием местности в Австрии -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Ландль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Landl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27663" y="2136775"/>
            <a:ext cx="3244850" cy="3876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92620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Lyudmila\Desktop\slide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8542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1103</Words>
  <Application>Microsoft Office PowerPoint</Application>
  <PresentationFormat>Экран (4:3)</PresentationFormat>
  <Paragraphs>98</Paragraphs>
  <Slides>28</Slides>
  <Notes>12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Calibri</vt:lpstr>
      <vt:lpstr>Times New Roman</vt:lpstr>
      <vt:lpstr>Wingdings</vt:lpstr>
      <vt:lpstr>Wingdings 3</vt:lpstr>
      <vt:lpstr>Тема Office</vt:lpstr>
      <vt:lpstr>«Вальс»</vt:lpstr>
      <vt:lpstr>Презентация PowerPoint</vt:lpstr>
      <vt:lpstr>История возникновения танца «Вальс»</vt:lpstr>
      <vt:lpstr>История возникновения вальса </vt:lpstr>
      <vt:lpstr>Презентация PowerPoint</vt:lpstr>
      <vt:lpstr>Презентация PowerPoint</vt:lpstr>
      <vt:lpstr>Презентация PowerPoint</vt:lpstr>
      <vt:lpstr>История возникновения вальса </vt:lpstr>
      <vt:lpstr>Презентация PowerPoint</vt:lpstr>
      <vt:lpstr>Презентация PowerPoint</vt:lpstr>
      <vt:lpstr>Презентация PowerPoint</vt:lpstr>
      <vt:lpstr>Презентация PowerPoint</vt:lpstr>
      <vt:lpstr>Голубой Дунай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Появление Вальса в России</vt:lpstr>
      <vt:lpstr>Презентация PowerPoint</vt:lpstr>
      <vt:lpstr>Знаменитые русские композиторы, писавшие Вальсы: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«Вальс»</dc:title>
  <cp:lastModifiedBy>Наталия</cp:lastModifiedBy>
  <cp:revision>5</cp:revision>
  <dcterms:modified xsi:type="dcterms:W3CDTF">2023-02-06T06:03:21Z</dcterms:modified>
</cp:coreProperties>
</file>