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6" autoAdjust="0"/>
    <p:restoredTop sz="94660"/>
  </p:normalViewPr>
  <p:slideViewPr>
    <p:cSldViewPr snapToGrid="0">
      <p:cViewPr varScale="1">
        <p:scale>
          <a:sx n="82" d="100"/>
          <a:sy n="82" d="100"/>
        </p:scale>
        <p:origin x="80" y="27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1D9F83-F3D7-4869-A8FB-92167E7AA2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0173A9-AB6F-423B-90AE-0BE888BD08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57AB48-3F7A-4627-AEDF-301A4718F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1ADA43-2776-4D26-B12C-34A46E350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F2131C-A17B-4F2E-8ED1-E5471FF99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082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17B54B-8E62-46E6-92AD-17E39A6D7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7CF182-41E5-420F-9504-085E3857E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514E4A-F0D4-41A4-956F-11B57219F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314373-8305-4356-8913-5349F52F8D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BF5602-D298-46C5-B7E0-1D3E95AF7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030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A314234-7A1F-4973-B5FF-34385E23A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AC2B700-3D7D-41E8-A3AC-9689CD0880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2296E4-B39C-4D0E-85B6-A9799828A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A8F5DC-C6DC-481D-A64C-55F17DCB8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E6E2DF-5307-4714-BC63-A9BE2CCD0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106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51D288-BC2B-4346-8F9A-5FBCC7DD7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D5D2FB-4831-4F61-BECD-FE0F92A11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F81D68-D0D2-40EB-9A29-C1D9637D4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8301B9-7B35-4269-A76A-3AECB7849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CB60B8-95CD-434E-BC68-336600FDA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275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AD4868-C5E9-467E-BFA1-907158BB01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A2A750-4D60-4856-8E45-351B26E778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8137FA-E332-4C73-812E-D199710E8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88FBA7-EE41-46FE-91C8-9CEBD6E41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374180-00D2-441A-AE89-127A728D1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5335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E9043C-039C-40AC-BE68-5B29EC3F7C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8AD71EB-76DD-426E-846E-F98C3F65AE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839DD39-7317-4E17-A61C-10760CE1B0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930D63F-C4D9-40B6-AE97-1F11483EA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991A9CA-7512-44D8-878D-5CE4B7E7E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7E58F55-B580-49B3-91B9-A7A9BA4AA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226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A319DD-79F3-41C6-B1D2-024309E2C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552DAF1-3D30-4E97-93BD-5A699A7D92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631C373-A3B2-4DD9-A8F1-09E8979FDD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372FD36-102B-4C6D-B7DD-12A61054F7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134957F-4BD7-4331-BEFA-D1CE0C8182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0AFDBC8-5580-4304-9209-6F1E63DE82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3340E86-BA97-4810-BF90-BC7684A84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5FBCB97C-FEE0-4511-868B-2593364B2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226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54DB6A-E204-458B-AADC-B55028F98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69C6686-77BA-49A5-B32F-690773568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8A84F6A-FB7D-4287-A8C7-552AF3419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87752CD-F07C-4EDD-9C50-ED46C94AA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949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5F80B91-34A9-4AFF-8A63-AA6D0D15F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63DDA9A-F8FD-41C5-87B0-4327F6520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7DF871D-BF4F-43FB-8625-4AFBEEB9F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206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4BE9EF-6F27-44D8-8630-8ED11BE01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12349F-3584-42D4-BAE6-F686C2415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505F71-7E0F-4F33-A457-22B463BD50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7B83B02-F124-4FAB-B81E-74AD8BAB3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98D1849-91C0-4347-B257-1A547C553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CAE715-F1ED-4FD3-9BBA-7B9D1242C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522E46-6576-495E-BCB6-CF15927E2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162EE74-9026-429E-B6B0-ACDE64BCF6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D5F23C4-BF8C-4555-8C85-C0F9F15B4D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9845A8-27ED-4A34-98B1-03F2CD95F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744BBB-1413-4384-A094-28BE7259B5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6A4887D-D40A-45DC-AF54-69FF61FF3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872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F36840-E2EE-4DB9-A0FA-C636679EC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A7657EC-6CBA-4836-896D-29F4C405CD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B406BB6-FBC1-46D1-9DEB-EF96056AD2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BB811-2E35-42A2-8B00-C80491F29AA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77F500-35A7-4FFF-9660-5EADE54214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C2A09B-71DF-4FCA-9A16-5BA5B04953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C81AE2-09D5-45A1-B119-CF72BD690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715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FC2518-8117-4F0A-9BBF-B4ED1AFFB9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99161" y="1041400"/>
            <a:ext cx="9144000" cy="2387600"/>
          </a:xfrm>
        </p:spPr>
        <p:txBody>
          <a:bodyPr/>
          <a:lstStyle/>
          <a:p>
            <a:r>
              <a:rPr lang="ru-RU" b="1" dirty="0"/>
              <a:t> </a:t>
            </a:r>
            <a:r>
              <a:rPr lang="ru-RU" sz="6600" b="1" dirty="0"/>
              <a:t>Образ учителя</a:t>
            </a:r>
            <a:endParaRPr lang="ru-RU" sz="66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3495F54-23A5-4E9D-A154-F978BF5A4E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4323" y="3784060"/>
            <a:ext cx="9393677" cy="2772383"/>
          </a:xfrm>
        </p:spPr>
        <p:txBody>
          <a:bodyPr>
            <a:normAutofit/>
          </a:bodyPr>
          <a:lstStyle/>
          <a:p>
            <a:r>
              <a:rPr lang="ru-RU" sz="4800" b="1" dirty="0"/>
              <a:t>в живописи, поэзии, скульптуре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88607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48AF335-0B94-4962-B23E-06EAFBF1BFC5}"/>
              </a:ext>
            </a:extLst>
          </p:cNvPr>
          <p:cNvSpPr/>
          <p:nvPr/>
        </p:nvSpPr>
        <p:spPr>
          <a:xfrm>
            <a:off x="476655" y="68095"/>
            <a:ext cx="11215992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Bef>
                <a:spcPts val="1595"/>
              </a:spcBef>
              <a:spcAft>
                <a:spcPts val="1595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Николай Богданов-Бельский "Устный счёт. В народной школе С. А. Рачинского", 1895 </a:t>
            </a:r>
            <a:endParaRPr lang="ru-RU" sz="1600" b="1" i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lh3.googleusercontent.com/RVtoBYJ2d_D5wPTkv0ffUixA5YyS7IV8YkVqZuHk1ejopmVoLOEv9GmKbBHpNZ4UaamGZBch6InjjnFCFyQXfbjtBXilLZwH60YVK0pJAdaqiz__VeB4-ozEDRTIEOvMJQ">
            <a:extLst>
              <a:ext uri="{FF2B5EF4-FFF2-40B4-BE49-F238E27FC236}">
                <a16:creationId xmlns:a16="http://schemas.microsoft.com/office/drawing/2014/main" id="{5FEC2C0A-2EDA-4BB3-8639-73FEFB110693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590" y="442172"/>
            <a:ext cx="5184843" cy="62601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5894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F98B22-A1E5-4E34-9FC9-191F5B1FD274}"/>
              </a:ext>
            </a:extLst>
          </p:cNvPr>
          <p:cNvSpPr/>
          <p:nvPr/>
        </p:nvSpPr>
        <p:spPr>
          <a:xfrm>
            <a:off x="2996119" y="0"/>
            <a:ext cx="6206247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Ольга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Башкевич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«Первый урок в 1944 году»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Ольга Башкевич «Первый урок в 1944 году» ">
            <a:extLst>
              <a:ext uri="{FF2B5EF4-FFF2-40B4-BE49-F238E27FC236}">
                <a16:creationId xmlns:a16="http://schemas.microsoft.com/office/drawing/2014/main" id="{6C27BEA3-A237-49FB-94F7-5F5F2F685E1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8" t="15364" r="5435" b="7391"/>
          <a:stretch>
            <a:fillRect/>
          </a:stretch>
        </p:blipFill>
        <p:spPr bwMode="auto">
          <a:xfrm>
            <a:off x="1293779" y="471355"/>
            <a:ext cx="8959175" cy="61434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6702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F1A5B26-24F8-45F7-B534-70A72EAAAA41}"/>
              </a:ext>
            </a:extLst>
          </p:cNvPr>
          <p:cNvSpPr/>
          <p:nvPr/>
        </p:nvSpPr>
        <p:spPr>
          <a:xfrm>
            <a:off x="3959157" y="0"/>
            <a:ext cx="42359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Василий Перов «Учитель рисования»</a:t>
            </a:r>
            <a:r>
              <a:rPr lang="ru-RU" dirty="0">
                <a:solidFill>
                  <a:srgbClr val="3D3F43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3" name="Рисунок 2" descr="perov-uchitel-risovaniya">
            <a:extLst>
              <a:ext uri="{FF2B5EF4-FFF2-40B4-BE49-F238E27FC236}">
                <a16:creationId xmlns:a16="http://schemas.microsoft.com/office/drawing/2014/main" id="{B89A65DA-2465-43D5-8B8F-D30615C4690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580" y="369332"/>
            <a:ext cx="5145932" cy="6313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6958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D79B295-E3EE-4F28-835B-5301CB234034}"/>
              </a:ext>
            </a:extLst>
          </p:cNvPr>
          <p:cNvSpPr/>
          <p:nvPr/>
        </p:nvSpPr>
        <p:spPr>
          <a:xfrm>
            <a:off x="2976664" y="0"/>
            <a:ext cx="58786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Янев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Анатолий Никитич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«Учитель физкультуры»</a:t>
            </a:r>
            <a:endParaRPr lang="ru-RU" dirty="0"/>
          </a:p>
        </p:txBody>
      </p:sp>
      <p:pic>
        <p:nvPicPr>
          <p:cNvPr id="3" name="Рисунок 2" descr="Янев Анатолий Никити ч  «Учитель физкультуры » ">
            <a:extLst>
              <a:ext uri="{FF2B5EF4-FFF2-40B4-BE49-F238E27FC236}">
                <a16:creationId xmlns:a16="http://schemas.microsoft.com/office/drawing/2014/main" id="{E0D891F8-7DDD-4C89-969C-00FA6E35192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1" t="16232" r="7609" b="4632"/>
          <a:stretch/>
        </p:blipFill>
        <p:spPr bwMode="auto">
          <a:xfrm>
            <a:off x="1780162" y="369332"/>
            <a:ext cx="8501973" cy="621629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844253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62609CA-048F-486F-9DCC-35935D741FF3}"/>
              </a:ext>
            </a:extLst>
          </p:cNvPr>
          <p:cNvSpPr/>
          <p:nvPr/>
        </p:nvSpPr>
        <p:spPr>
          <a:xfrm>
            <a:off x="1682885" y="1"/>
            <a:ext cx="8492247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dirty="0">
                <a:solidFill>
                  <a:srgbClr val="242F33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Любимов Александр Михайлович (1879-1955) «Урок музыки» 1939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Любимов Александр Михайлович (1879-1955) «Урок музыки» 1939">
            <a:extLst>
              <a:ext uri="{FF2B5EF4-FFF2-40B4-BE49-F238E27FC236}">
                <a16:creationId xmlns:a16="http://schemas.microsoft.com/office/drawing/2014/main" id="{7CB116E7-3DB6-4D2E-BB6E-D427E0BE335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027" y="374079"/>
            <a:ext cx="6070058" cy="6338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92012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EE54D3B-F8DF-4C46-BD6C-871495E7A2B0}"/>
              </a:ext>
            </a:extLst>
          </p:cNvPr>
          <p:cNvSpPr/>
          <p:nvPr/>
        </p:nvSpPr>
        <p:spPr>
          <a:xfrm>
            <a:off x="1001949" y="136187"/>
            <a:ext cx="102237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Яблокова Анна Владимировна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«Преподаватель детской художественной школы»</a:t>
            </a:r>
            <a:r>
              <a:rPr lang="ru-RU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3" name="Рисунок 2" descr="Яблокова Анна Владимировна  «Преподаватель детской художественной школы» ">
            <a:extLst>
              <a:ext uri="{FF2B5EF4-FFF2-40B4-BE49-F238E27FC236}">
                <a16:creationId xmlns:a16="http://schemas.microsoft.com/office/drawing/2014/main" id="{E0577F35-AD41-4DF7-A4F7-912B8EF0F751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2" t="21162" r="9651" b="5507"/>
          <a:stretch/>
        </p:blipFill>
        <p:spPr bwMode="auto">
          <a:xfrm>
            <a:off x="1682885" y="583659"/>
            <a:ext cx="9377463" cy="60311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63432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7C4B9BA-D73D-425A-9979-82C181629AFE}"/>
              </a:ext>
            </a:extLst>
          </p:cNvPr>
          <p:cNvSpPr/>
          <p:nvPr/>
        </p:nvSpPr>
        <p:spPr>
          <a:xfrm>
            <a:off x="3093397" y="68094"/>
            <a:ext cx="58693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a typeface="Calibri" panose="020F0502020204030204" pitchFamily="34" charset="0"/>
              </a:rPr>
              <a:t>Дмитрий </a:t>
            </a:r>
            <a:r>
              <a:rPr lang="ru-RU" b="1" dirty="0" err="1">
                <a:solidFill>
                  <a:srgbClr val="000000"/>
                </a:solidFill>
                <a:ea typeface="Calibri" panose="020F0502020204030204" pitchFamily="34" charset="0"/>
              </a:rPr>
              <a:t>Пускин</a:t>
            </a:r>
            <a:r>
              <a:rPr lang="ru-RU" b="1" dirty="0">
                <a:solidFill>
                  <a:srgbClr val="000000"/>
                </a:solidFill>
                <a:ea typeface="Calibri" panose="020F0502020204030204" pitchFamily="34" charset="0"/>
              </a:rPr>
              <a:t>.  «Дополнительные занятия в школе»</a:t>
            </a:r>
            <a:endParaRPr lang="ru-RU" dirty="0"/>
          </a:p>
        </p:txBody>
      </p:sp>
      <p:pic>
        <p:nvPicPr>
          <p:cNvPr id="3" name="Рисунок 2" descr="https://uchportfolio.ru/users_content/b645e524a1512ce68947d3b9c948aa46/images/6(2).jpg">
            <a:extLst>
              <a:ext uri="{FF2B5EF4-FFF2-40B4-BE49-F238E27FC236}">
                <a16:creationId xmlns:a16="http://schemas.microsoft.com/office/drawing/2014/main" id="{91A71C32-24B5-4170-82E1-C0D85F07D68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140" y="437427"/>
            <a:ext cx="9270460" cy="6226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54277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CD72988-73D9-4CED-8782-C6BC38059B39}"/>
              </a:ext>
            </a:extLst>
          </p:cNvPr>
          <p:cNvSpPr/>
          <p:nvPr/>
        </p:nvSpPr>
        <p:spPr>
          <a:xfrm>
            <a:off x="3073940" y="0"/>
            <a:ext cx="4896579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Магнус </a:t>
            </a:r>
            <a:r>
              <a:rPr lang="ru-RU" b="1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Энкель</a:t>
            </a: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«Начальная школа»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uchportfolio.ru/users_content/b645e524a1512ce68947d3b9c948aa46/images/7(2).jpg">
            <a:extLst>
              <a:ext uri="{FF2B5EF4-FFF2-40B4-BE49-F238E27FC236}">
                <a16:creationId xmlns:a16="http://schemas.microsoft.com/office/drawing/2014/main" id="{0DB78DF5-DC09-43FE-9340-0589CDAA1C2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136" y="375552"/>
            <a:ext cx="9367735" cy="62489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54142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E87A1C4-A3A5-43D2-A7C1-526B2CBCF36D}"/>
              </a:ext>
            </a:extLst>
          </p:cNvPr>
          <p:cNvSpPr/>
          <p:nvPr/>
        </p:nvSpPr>
        <p:spPr>
          <a:xfrm>
            <a:off x="1663430" y="0"/>
            <a:ext cx="8229600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Нина Леонидовна Веселова (1920-1960) «Награжденный учитель»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Нина Леонидовна Веселова (1920-1960) «Награжденный учитель» ">
            <a:extLst>
              <a:ext uri="{FF2B5EF4-FFF2-40B4-BE49-F238E27FC236}">
                <a16:creationId xmlns:a16="http://schemas.microsoft.com/office/drawing/2014/main" id="{AB35EA1D-DD91-48AB-B602-B076DC55F95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0" t="18263" r="10870" b="4348"/>
          <a:stretch/>
        </p:blipFill>
        <p:spPr bwMode="auto">
          <a:xfrm>
            <a:off x="1371600" y="486383"/>
            <a:ext cx="8939719" cy="611869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209244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F88E7B5-5A2F-4207-B048-89AFBB2D0CA9}"/>
              </a:ext>
            </a:extLst>
          </p:cNvPr>
          <p:cNvSpPr/>
          <p:nvPr/>
        </p:nvSpPr>
        <p:spPr>
          <a:xfrm>
            <a:off x="486383" y="155644"/>
            <a:ext cx="112743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a typeface="Calibri" panose="020F0502020204030204" pitchFamily="34" charset="0"/>
              </a:rPr>
              <a:t>                             ХАРЬКОВСКИЙ АБРАМ МОИСЕЕВИЧ  (1911- 1995)   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«Награда учителю»</a:t>
            </a:r>
            <a:endParaRPr lang="ru-RU" dirty="0"/>
          </a:p>
        </p:txBody>
      </p:sp>
      <p:pic>
        <p:nvPicPr>
          <p:cNvPr id="3" name="Рисунок 2" descr="https://uchportfolio.ru/users_content/b645e524a1512ce68947d3b9c948aa46/images/5(2).jpg">
            <a:extLst>
              <a:ext uri="{FF2B5EF4-FFF2-40B4-BE49-F238E27FC236}">
                <a16:creationId xmlns:a16="http://schemas.microsoft.com/office/drawing/2014/main" id="{5F60B170-CE84-4086-A8BE-6A8502C1300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682" y="603115"/>
            <a:ext cx="9912484" cy="59922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23725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5B73C28A-AF1B-4B9B-AFAE-AF29F69CF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011677" y="0"/>
            <a:ext cx="2360088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Рисунок 4" descr="https://uchportfolio.ru/users_content/b645e524a1512ce68947d3b9c948aa46/images/1%20.jpg">
            <a:extLst>
              <a:ext uri="{FF2B5EF4-FFF2-40B4-BE49-F238E27FC236}">
                <a16:creationId xmlns:a16="http://schemas.microsoft.com/office/drawing/2014/main" id="{A3913ACA-8CFC-46EE-8F7A-4F54FD42B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13" y="207362"/>
            <a:ext cx="10943617" cy="6005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6">
            <a:extLst>
              <a:ext uri="{FF2B5EF4-FFF2-40B4-BE49-F238E27FC236}">
                <a16:creationId xmlns:a16="http://schemas.microsoft.com/office/drawing/2014/main" id="{4CAF2CD9-8C01-4047-A24A-1A11BBF7C0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579" y="6212405"/>
            <a:ext cx="5184841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Школа в Древней Греции</a:t>
            </a: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074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4AD1D35-88C3-4C3D-9D25-0215EE1753A0}"/>
              </a:ext>
            </a:extLst>
          </p:cNvPr>
          <p:cNvSpPr/>
          <p:nvPr/>
        </p:nvSpPr>
        <p:spPr>
          <a:xfrm>
            <a:off x="223736" y="1235411"/>
            <a:ext cx="11313268" cy="20159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</a:t>
            </a:r>
            <a:r>
              <a:rPr lang="ru-RU" sz="7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Памятники учителю</a:t>
            </a:r>
            <a:r>
              <a:rPr lang="ru-RU" sz="5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</a:p>
          <a:p>
            <a:r>
              <a:rPr lang="ru-RU" sz="5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в разных городах</a:t>
            </a:r>
            <a:r>
              <a:rPr lang="ru-RU" sz="4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5913982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919CBD2-CA97-4F79-B221-781D0CF64A66}"/>
              </a:ext>
            </a:extLst>
          </p:cNvPr>
          <p:cNvSpPr/>
          <p:nvPr/>
        </p:nvSpPr>
        <p:spPr>
          <a:xfrm>
            <a:off x="2548647" y="175098"/>
            <a:ext cx="5531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Самый первый памятник Учителю</a:t>
            </a:r>
            <a:endParaRPr lang="ru-RU" dirty="0"/>
          </a:p>
        </p:txBody>
      </p:sp>
      <p:pic>
        <p:nvPicPr>
          <p:cNvPr id="3" name="Рисунок 2" descr="Самый первый памятник Учителю ">
            <a:extLst>
              <a:ext uri="{FF2B5EF4-FFF2-40B4-BE49-F238E27FC236}">
                <a16:creationId xmlns:a16="http://schemas.microsoft.com/office/drawing/2014/main" id="{1397C410-5E82-4C49-8461-54F4B9FB9ACC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92" t="10871" r="26413" b="2606"/>
          <a:stretch/>
        </p:blipFill>
        <p:spPr bwMode="auto">
          <a:xfrm>
            <a:off x="3570051" y="544430"/>
            <a:ext cx="4863830" cy="61384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845679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09B75BE-554E-4352-9A88-25635956F4DB}"/>
              </a:ext>
            </a:extLst>
          </p:cNvPr>
          <p:cNvSpPr/>
          <p:nvPr/>
        </p:nvSpPr>
        <p:spPr>
          <a:xfrm>
            <a:off x="2247090" y="116732"/>
            <a:ext cx="55460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Памятник "Первому учителю</a:t>
            </a: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C0777D-9DFE-4891-92F5-28E92FFC275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2" r="6005" b="5300"/>
          <a:stretch/>
        </p:blipFill>
        <p:spPr bwMode="auto">
          <a:xfrm>
            <a:off x="1449421" y="671209"/>
            <a:ext cx="9396919" cy="5943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33732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AFF565D-0D12-46CC-8549-D54F1DB06A82}"/>
              </a:ext>
            </a:extLst>
          </p:cNvPr>
          <p:cNvSpPr/>
          <p:nvPr/>
        </p:nvSpPr>
        <p:spPr>
          <a:xfrm>
            <a:off x="1984443" y="145915"/>
            <a:ext cx="61527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Памятник учительнице в Махачкале</a:t>
            </a:r>
            <a:endParaRPr lang="ru-RU" dirty="0"/>
          </a:p>
        </p:txBody>
      </p:sp>
      <p:pic>
        <p:nvPicPr>
          <p:cNvPr id="3" name="Рисунок 2" descr="Памятник учительнице в Махачкале ">
            <a:extLst>
              <a:ext uri="{FF2B5EF4-FFF2-40B4-BE49-F238E27FC236}">
                <a16:creationId xmlns:a16="http://schemas.microsoft.com/office/drawing/2014/main" id="{C901939B-921E-46A8-957D-BF1E009FBA3B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0" t="23584" r="5731" b="9487"/>
          <a:stretch/>
        </p:blipFill>
        <p:spPr bwMode="auto">
          <a:xfrm>
            <a:off x="729575" y="515247"/>
            <a:ext cx="10661514" cy="60801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258929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7C68C40-5BE8-41F3-808F-065FD465FC35}"/>
              </a:ext>
            </a:extLst>
          </p:cNvPr>
          <p:cNvSpPr/>
          <p:nvPr/>
        </p:nvSpPr>
        <p:spPr>
          <a:xfrm>
            <a:off x="2500009" y="136188"/>
            <a:ext cx="6605080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Памятник в Махачкале (фрагмент)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Памятник в Махачкале (фрагмент) ">
            <a:extLst>
              <a:ext uri="{FF2B5EF4-FFF2-40B4-BE49-F238E27FC236}">
                <a16:creationId xmlns:a16="http://schemas.microsoft.com/office/drawing/2014/main" id="{63585037-3D84-430C-9433-750284511748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68" t="17538" r="27826" b="3768"/>
          <a:stretch/>
        </p:blipFill>
        <p:spPr bwMode="auto">
          <a:xfrm>
            <a:off x="3015574" y="642026"/>
            <a:ext cx="5165388" cy="585605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823589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C93EAA6-BD63-4224-A5EB-042EAD8DD6CE}"/>
              </a:ext>
            </a:extLst>
          </p:cNvPr>
          <p:cNvSpPr/>
          <p:nvPr/>
        </p:nvSpPr>
        <p:spPr>
          <a:xfrm>
            <a:off x="2577830" y="68094"/>
            <a:ext cx="6342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Памятник первой учительнице в Саратове</a:t>
            </a:r>
            <a:endParaRPr lang="ru-RU" dirty="0"/>
          </a:p>
        </p:txBody>
      </p:sp>
      <p:pic>
        <p:nvPicPr>
          <p:cNvPr id="3" name="Рисунок 2" descr="Памятник первой учительнице в Саратове ">
            <a:extLst>
              <a:ext uri="{FF2B5EF4-FFF2-40B4-BE49-F238E27FC236}">
                <a16:creationId xmlns:a16="http://schemas.microsoft.com/office/drawing/2014/main" id="{4FA7EF6D-9B46-44E0-9E46-10B31237916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6" t="17828" r="6185" b="4058"/>
          <a:stretch/>
        </p:blipFill>
        <p:spPr bwMode="auto">
          <a:xfrm>
            <a:off x="1322961" y="437426"/>
            <a:ext cx="9630383" cy="623574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782918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68FDA92-D951-4E10-B2BD-C38E32F961B6}"/>
              </a:ext>
            </a:extLst>
          </p:cNvPr>
          <p:cNvSpPr/>
          <p:nvPr/>
        </p:nvSpPr>
        <p:spPr>
          <a:xfrm>
            <a:off x="2645923" y="77821"/>
            <a:ext cx="59241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Памятник Учителю в Харькове</a:t>
            </a:r>
            <a:endParaRPr lang="ru-RU" dirty="0"/>
          </a:p>
        </p:txBody>
      </p:sp>
      <p:pic>
        <p:nvPicPr>
          <p:cNvPr id="3" name="Рисунок 2" descr="Памятник Учителю в Харькове ">
            <a:extLst>
              <a:ext uri="{FF2B5EF4-FFF2-40B4-BE49-F238E27FC236}">
                <a16:creationId xmlns:a16="http://schemas.microsoft.com/office/drawing/2014/main" id="{854681F4-D94A-4B18-ACE6-528460C3D96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1" t="15509" r="8261" b="6088"/>
          <a:stretch/>
        </p:blipFill>
        <p:spPr bwMode="auto">
          <a:xfrm>
            <a:off x="1780162" y="447153"/>
            <a:ext cx="9260732" cy="62357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45516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8452F60-FDE5-42D6-AF82-15FD43DCB8CA}"/>
              </a:ext>
            </a:extLst>
          </p:cNvPr>
          <p:cNvSpPr/>
          <p:nvPr/>
        </p:nvSpPr>
        <p:spPr>
          <a:xfrm>
            <a:off x="1050587" y="155643"/>
            <a:ext cx="87938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Ян Корчак с детьми Б.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Сакциер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Яд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ва-Шем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Иерусалим</a:t>
            </a:r>
            <a:endParaRPr lang="ru-RU" dirty="0"/>
          </a:p>
        </p:txBody>
      </p:sp>
      <p:pic>
        <p:nvPicPr>
          <p:cNvPr id="3" name="Рисунок 2" descr="Ян Корчак с детьми  Б. Сакциер, Яд ва-Шем, Иерусалим ">
            <a:extLst>
              <a:ext uri="{FF2B5EF4-FFF2-40B4-BE49-F238E27FC236}">
                <a16:creationId xmlns:a16="http://schemas.microsoft.com/office/drawing/2014/main" id="{D33FB00D-0C8C-4C7E-B67B-FA0FAA89EE63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3" t="19275" r="10001" b="7099"/>
          <a:stretch/>
        </p:blipFill>
        <p:spPr bwMode="auto">
          <a:xfrm>
            <a:off x="1303506" y="524975"/>
            <a:ext cx="10291864" cy="60801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087644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мятник в Оренбурге ">
            <a:extLst>
              <a:ext uri="{FF2B5EF4-FFF2-40B4-BE49-F238E27FC236}">
                <a16:creationId xmlns:a16="http://schemas.microsoft.com/office/drawing/2014/main" id="{85A06A71-F78D-44F6-A6A6-1DD860664A3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6" t="18406" r="6956" b="4034"/>
          <a:stretch/>
        </p:blipFill>
        <p:spPr bwMode="auto">
          <a:xfrm>
            <a:off x="1624519" y="456882"/>
            <a:ext cx="9805481" cy="62260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A183D24-5AD1-4B8F-9DE0-DC82BBC1EC1A}"/>
              </a:ext>
            </a:extLst>
          </p:cNvPr>
          <p:cNvSpPr/>
          <p:nvPr/>
        </p:nvSpPr>
        <p:spPr>
          <a:xfrm>
            <a:off x="2902074" y="87549"/>
            <a:ext cx="63392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Памятник в Оренбурге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23270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74082A2-4D74-431C-9E86-F98632662F5F}"/>
              </a:ext>
            </a:extLst>
          </p:cNvPr>
          <p:cNvSpPr/>
          <p:nvPr/>
        </p:nvSpPr>
        <p:spPr>
          <a:xfrm>
            <a:off x="1031131" y="252919"/>
            <a:ext cx="9980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Памятник первой учительнице в Матвеев Кургане,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(Ростовская </a:t>
            </a:r>
            <a:r>
              <a:rPr lang="ru-RU" b="1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.)</a:t>
            </a:r>
            <a:endParaRPr lang="ru-RU" dirty="0"/>
          </a:p>
        </p:txBody>
      </p:sp>
      <p:pic>
        <p:nvPicPr>
          <p:cNvPr id="3" name="Рисунок 2" descr="Памятник первой учительнице  в Матвеев Кургане,  (Ростовская обл .) ">
            <a:extLst>
              <a:ext uri="{FF2B5EF4-FFF2-40B4-BE49-F238E27FC236}">
                <a16:creationId xmlns:a16="http://schemas.microsoft.com/office/drawing/2014/main" id="{EC190FD9-7A6D-400B-8FE7-8B01572A56F2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4" t="17391" r="26522" b="4917"/>
          <a:stretch/>
        </p:blipFill>
        <p:spPr bwMode="auto">
          <a:xfrm>
            <a:off x="3842426" y="622251"/>
            <a:ext cx="5116749" cy="60995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02566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ндрей Петрович Рябушкин. «Школа 17 века» ">
            <a:extLst>
              <a:ext uri="{FF2B5EF4-FFF2-40B4-BE49-F238E27FC236}">
                <a16:creationId xmlns:a16="http://schemas.microsoft.com/office/drawing/2014/main" id="{44B271D7-55C6-4543-A93F-6A1645CEEA6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6" t="16668" r="3688" b="3189"/>
          <a:stretch/>
        </p:blipFill>
        <p:spPr bwMode="auto">
          <a:xfrm>
            <a:off x="1420238" y="739302"/>
            <a:ext cx="9289915" cy="58074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C73B543-D39A-450D-ACE0-F4A7928FDFE3}"/>
              </a:ext>
            </a:extLst>
          </p:cNvPr>
          <p:cNvSpPr/>
          <p:nvPr/>
        </p:nvSpPr>
        <p:spPr>
          <a:xfrm>
            <a:off x="2383277" y="165370"/>
            <a:ext cx="62857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Андрей Петрович Рябушкин. «Школа 17 века»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908231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F7F8987-C3CA-499A-953C-6F19CA4CA1BF}"/>
              </a:ext>
            </a:extLst>
          </p:cNvPr>
          <p:cNvSpPr/>
          <p:nvPr/>
        </p:nvSpPr>
        <p:spPr>
          <a:xfrm>
            <a:off x="1177047" y="155643"/>
            <a:ext cx="96692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Памятник Учительнице в Надыме,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Ямало-Ненецкий АО, Россия</a:t>
            </a:r>
            <a:endParaRPr lang="ru-RU" dirty="0"/>
          </a:p>
        </p:txBody>
      </p:sp>
      <p:pic>
        <p:nvPicPr>
          <p:cNvPr id="3" name="Рисунок 2" descr="Памятник Учительнице в Надыме,  Ямало-Ненецкий АО, Россия ">
            <a:extLst>
              <a:ext uri="{FF2B5EF4-FFF2-40B4-BE49-F238E27FC236}">
                <a16:creationId xmlns:a16="http://schemas.microsoft.com/office/drawing/2014/main" id="{FB72CB89-BAD6-4C22-B82D-3ED31D251215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1" t="17535" r="15504" b="12431"/>
          <a:stretch/>
        </p:blipFill>
        <p:spPr bwMode="auto">
          <a:xfrm>
            <a:off x="1867711" y="524974"/>
            <a:ext cx="8803532" cy="604119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342440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1923DD1-389E-4B14-A52E-86F282EC529B}"/>
              </a:ext>
            </a:extLst>
          </p:cNvPr>
          <p:cNvSpPr/>
          <p:nvPr/>
        </p:nvSpPr>
        <p:spPr>
          <a:xfrm>
            <a:off x="3842426" y="-311286"/>
            <a:ext cx="5301574" cy="773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Памятник Марии Быковой в Сочи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Памятник Марии Быковой в Сочи ">
            <a:extLst>
              <a:ext uri="{FF2B5EF4-FFF2-40B4-BE49-F238E27FC236}">
                <a16:creationId xmlns:a16="http://schemas.microsoft.com/office/drawing/2014/main" id="{C22BA661-804B-46D4-86CA-B1405A5117E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1" t="24458" r="12488" b="10861"/>
          <a:stretch/>
        </p:blipFill>
        <p:spPr bwMode="auto">
          <a:xfrm>
            <a:off x="787940" y="461747"/>
            <a:ext cx="10486417" cy="61919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393086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5C8268-7CBD-453A-8808-3245096691AB}"/>
              </a:ext>
            </a:extLst>
          </p:cNvPr>
          <p:cNvSpPr/>
          <p:nvPr/>
        </p:nvSpPr>
        <p:spPr>
          <a:xfrm>
            <a:off x="3278221" y="0"/>
            <a:ext cx="4910563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Томске установлен памятник учителю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https://uchportfolio.ru/users_content/b645e524a1512ce68947d3b9c948aa46/images/%D0%98%D0%B7%D0%BE%D0%B1%D1%80%D0%B0%D0%B6%D0%B5%D0%BD%D0%B8%D0%B5%20262.jpg">
            <a:extLst>
              <a:ext uri="{FF2B5EF4-FFF2-40B4-BE49-F238E27FC236}">
                <a16:creationId xmlns:a16="http://schemas.microsoft.com/office/drawing/2014/main" id="{46FA3386-A902-42F5-986C-F090AC06E9D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694" y="375552"/>
            <a:ext cx="4542817" cy="63170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687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410EF2A-471B-4CC1-AF38-B079D3A5B5BD}"/>
              </a:ext>
            </a:extLst>
          </p:cNvPr>
          <p:cNvSpPr/>
          <p:nvPr/>
        </p:nvSpPr>
        <p:spPr>
          <a:xfrm>
            <a:off x="1527243" y="1"/>
            <a:ext cx="76167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a typeface="Calibri" panose="020F0502020204030204" pitchFamily="34" charset="0"/>
              </a:rPr>
              <a:t>В Томске установлен памятник учителю    «Учительница первая моя» </a:t>
            </a:r>
            <a:endParaRPr lang="ru-RU" dirty="0"/>
          </a:p>
        </p:txBody>
      </p:sp>
      <p:pic>
        <p:nvPicPr>
          <p:cNvPr id="3" name="Рисунок 2" descr="https://uchportfolio.ru/users_content/b645e524a1512ce68947d3b9c948aa46/images/89202045_5.jpg">
            <a:extLst>
              <a:ext uri="{FF2B5EF4-FFF2-40B4-BE49-F238E27FC236}">
                <a16:creationId xmlns:a16="http://schemas.microsoft.com/office/drawing/2014/main" id="{C921C861-911A-4AF8-A2BF-42C515778D4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3788" y="369333"/>
            <a:ext cx="4786008" cy="62552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00513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5822CAB-AED0-42B2-A80B-F10AB691DCBC}"/>
              </a:ext>
            </a:extLst>
          </p:cNvPr>
          <p:cNvSpPr/>
          <p:nvPr/>
        </p:nvSpPr>
        <p:spPr>
          <a:xfrm>
            <a:off x="2062264" y="1"/>
            <a:ext cx="7081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a typeface="Calibri" panose="020F0502020204030204" pitchFamily="34" charset="0"/>
              </a:rPr>
              <a:t>                               Памятник Учительнице в Новосибирске</a:t>
            </a:r>
            <a:b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dirty="0"/>
          </a:p>
        </p:txBody>
      </p:sp>
      <p:pic>
        <p:nvPicPr>
          <p:cNvPr id="3" name="Рисунок 2" descr="https://uchportfolio.ru/users_content/b645e524a1512ce68947d3b9c948aa46/images/saratov-pamyatnik-pervoy-uchitelnitse.jpg">
            <a:extLst>
              <a:ext uri="{FF2B5EF4-FFF2-40B4-BE49-F238E27FC236}">
                <a16:creationId xmlns:a16="http://schemas.microsoft.com/office/drawing/2014/main" id="{CAF94CBD-9475-40F6-96E9-9BBB383A93E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396" y="379379"/>
            <a:ext cx="5729591" cy="6284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34799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9F88436-77DD-4F77-A108-E210AEFD16DA}"/>
              </a:ext>
            </a:extLst>
          </p:cNvPr>
          <p:cNvSpPr/>
          <p:nvPr/>
        </p:nvSpPr>
        <p:spPr>
          <a:xfrm>
            <a:off x="2286000" y="194553"/>
            <a:ext cx="6027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a typeface="Calibri" panose="020F0502020204030204" pitchFamily="34" charset="0"/>
              </a:rPr>
              <a:t>                              Памятником первой учительнице Саратов</a:t>
            </a:r>
            <a:endParaRPr lang="ru-RU" dirty="0"/>
          </a:p>
        </p:txBody>
      </p:sp>
      <p:pic>
        <p:nvPicPr>
          <p:cNvPr id="3" name="Рисунок 2" descr="https://uchportfolio.ru/users_content/b645e524a1512ce68947d3b9c948aa46/images/89200190_4.jpg">
            <a:extLst>
              <a:ext uri="{FF2B5EF4-FFF2-40B4-BE49-F238E27FC236}">
                <a16:creationId xmlns:a16="http://schemas.microsoft.com/office/drawing/2014/main" id="{59B44973-1DF3-4241-BF3C-C8F25728F3C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689" y="563885"/>
            <a:ext cx="4834647" cy="61871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099156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97571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909136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134780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2218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10/11/s_5f82df684e7a9/img8.jpg">
            <a:extLst>
              <a:ext uri="{FF2B5EF4-FFF2-40B4-BE49-F238E27FC236}">
                <a16:creationId xmlns:a16="http://schemas.microsoft.com/office/drawing/2014/main" id="{30CE89D6-B6C2-45EF-BF7D-234DE9F3F8EA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7" t="8315" r="798" b="11773"/>
          <a:stretch/>
        </p:blipFill>
        <p:spPr bwMode="auto">
          <a:xfrm>
            <a:off x="408561" y="194553"/>
            <a:ext cx="11449455" cy="64105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0849450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14567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73015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47886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03850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8800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7655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lh6.googleusercontent.com/xnI9-wkTQx21WiNLs7pHJhE6McBxrE6RMub79IuZW9A5WXBxs7z-ZjWbFsgmd_55nlZZwjQj3E5dSbuai4BPLT3PCTDBm_8hstAoJQuEhk0S2hJ-B5uKA5S__x7QriOp4w">
            <a:extLst>
              <a:ext uri="{FF2B5EF4-FFF2-40B4-BE49-F238E27FC236}">
                <a16:creationId xmlns:a16="http://schemas.microsoft.com/office/drawing/2014/main" id="{F0A257A1-8728-4E5E-8F41-C8A9595CD51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570" y="515566"/>
            <a:ext cx="10972800" cy="608951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4283945-C62B-4571-9268-8B6646C53116}"/>
              </a:ext>
            </a:extLst>
          </p:cNvPr>
          <p:cNvSpPr/>
          <p:nvPr/>
        </p:nvSpPr>
        <p:spPr>
          <a:xfrm>
            <a:off x="2052536" y="0"/>
            <a:ext cx="6876643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07000"/>
              </a:lnSpc>
              <a:spcBef>
                <a:spcPts val="1595"/>
              </a:spcBef>
              <a:spcAft>
                <a:spcPts val="1595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Владимир Маковский "В сельской школе", 1883 год</a:t>
            </a:r>
            <a:endParaRPr lang="ru-RU" sz="1600" b="1" i="1" dirty="0"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833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9781000-95A8-4521-8C27-D5C49161DB56}"/>
              </a:ext>
            </a:extLst>
          </p:cNvPr>
          <p:cNvSpPr/>
          <p:nvPr/>
        </p:nvSpPr>
        <p:spPr>
          <a:xfrm>
            <a:off x="1322961" y="1"/>
            <a:ext cx="8589523" cy="670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252525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Владимир Маковский.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«Приезд учительницы в деревню» </a:t>
            </a:r>
            <a:r>
              <a:rPr lang="ru-RU" i="1" dirty="0">
                <a:solidFill>
                  <a:srgbClr val="8C8C8C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(1896-1897)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Владимир Маковский.  «Приезд учительницы в деревню » ">
            <a:extLst>
              <a:ext uri="{FF2B5EF4-FFF2-40B4-BE49-F238E27FC236}">
                <a16:creationId xmlns:a16="http://schemas.microsoft.com/office/drawing/2014/main" id="{F8BAAA60-5F5C-463A-A8D8-06289035BA2E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9" t="15403" r="7454" b="3097"/>
          <a:stretch/>
        </p:blipFill>
        <p:spPr bwMode="auto">
          <a:xfrm>
            <a:off x="1624520" y="749030"/>
            <a:ext cx="8774348" cy="584632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03592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B64468D-9376-40D1-8D12-BE6CC2A97729}"/>
              </a:ext>
            </a:extLst>
          </p:cNvPr>
          <p:cNvSpPr/>
          <p:nvPr/>
        </p:nvSpPr>
        <p:spPr>
          <a:xfrm>
            <a:off x="2247089" y="0"/>
            <a:ext cx="75973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Богданов-Бельский. «У больного учителя»</a:t>
            </a:r>
            <a:endParaRPr lang="ru-RU" dirty="0"/>
          </a:p>
        </p:txBody>
      </p:sp>
      <p:pic>
        <p:nvPicPr>
          <p:cNvPr id="3" name="Рисунок 2" descr="Н.Богданов-Бельский. «У больного учителя» ">
            <a:extLst>
              <a:ext uri="{FF2B5EF4-FFF2-40B4-BE49-F238E27FC236}">
                <a16:creationId xmlns:a16="http://schemas.microsoft.com/office/drawing/2014/main" id="{D2A1ECD4-CCAA-4667-BDC6-96D03646DF5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1" t="16376" r="6739" b="4481"/>
          <a:stretch/>
        </p:blipFill>
        <p:spPr bwMode="auto">
          <a:xfrm>
            <a:off x="1857983" y="535021"/>
            <a:ext cx="8171234" cy="607006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96824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F2ED26D-8379-4986-B411-33F84719C709}"/>
              </a:ext>
            </a:extLst>
          </p:cNvPr>
          <p:cNvSpPr/>
          <p:nvPr/>
        </p:nvSpPr>
        <p:spPr>
          <a:xfrm>
            <a:off x="3531140" y="0"/>
            <a:ext cx="4390424" cy="374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Н. Богданов –Бельский «Школа»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Н. Богданов –Бельский «Школа» ">
            <a:extLst>
              <a:ext uri="{FF2B5EF4-FFF2-40B4-BE49-F238E27FC236}">
                <a16:creationId xmlns:a16="http://schemas.microsoft.com/office/drawing/2014/main" id="{B25946AE-49E9-4021-A452-2290074C826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1" t="12030" r="5978" b="5362"/>
          <a:stretch/>
        </p:blipFill>
        <p:spPr bwMode="auto">
          <a:xfrm>
            <a:off x="963038" y="447472"/>
            <a:ext cx="9970851" cy="61186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06374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F3C93A3-EA92-4F84-9A9E-99455E44F03B}"/>
              </a:ext>
            </a:extLst>
          </p:cNvPr>
          <p:cNvSpPr/>
          <p:nvPr/>
        </p:nvSpPr>
        <p:spPr>
          <a:xfrm>
            <a:off x="2636196" y="262647"/>
            <a:ext cx="6461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Н. Богданов-Бельский.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«День рождения учительницы»</a:t>
            </a:r>
            <a:endParaRPr lang="ru-RU" dirty="0"/>
          </a:p>
        </p:txBody>
      </p:sp>
      <p:pic>
        <p:nvPicPr>
          <p:cNvPr id="3" name="Рисунок 2" descr="Н.Б огданов-Бельский.  «День рождения учительницы» ">
            <a:extLst>
              <a:ext uri="{FF2B5EF4-FFF2-40B4-BE49-F238E27FC236}">
                <a16:creationId xmlns:a16="http://schemas.microsoft.com/office/drawing/2014/main" id="{84B189DF-2E51-428C-A483-C1BDEFA376A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0" t="16524" r="7392" b="2754"/>
          <a:stretch/>
        </p:blipFill>
        <p:spPr bwMode="auto">
          <a:xfrm>
            <a:off x="1566153" y="700392"/>
            <a:ext cx="8638162" cy="578795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093115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212</Words>
  <Application>Microsoft Office PowerPoint</Application>
  <PresentationFormat>Широкоэкранный</PresentationFormat>
  <Paragraphs>38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0" baseType="lpstr">
      <vt:lpstr>Arial</vt:lpstr>
      <vt:lpstr>Calibri</vt:lpstr>
      <vt:lpstr>Calibri Light</vt:lpstr>
      <vt:lpstr>Times New Roman</vt:lpstr>
      <vt:lpstr>Тема Office</vt:lpstr>
      <vt:lpstr> Образ учителя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Учителя</dc:title>
  <dc:creator>Виктор Московкин</dc:creator>
  <cp:lastModifiedBy>Виктор Московкин</cp:lastModifiedBy>
  <cp:revision>7</cp:revision>
  <dcterms:created xsi:type="dcterms:W3CDTF">2023-01-31T08:49:07Z</dcterms:created>
  <dcterms:modified xsi:type="dcterms:W3CDTF">2023-02-06T05:58:28Z</dcterms:modified>
</cp:coreProperties>
</file>