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2" r:id="rId16"/>
    <p:sldId id="273" r:id="rId17"/>
    <p:sldId id="271" r:id="rId18"/>
    <p:sldId id="275" r:id="rId19"/>
    <p:sldId id="276" r:id="rId20"/>
    <p:sldId id="277" r:id="rId21"/>
    <p:sldId id="279" r:id="rId22"/>
    <p:sldId id="278" r:id="rId23"/>
    <p:sldId id="280" r:id="rId24"/>
    <p:sldId id="281" r:id="rId25"/>
    <p:sldId id="282" r:id="rId26"/>
    <p:sldId id="283" r:id="rId27"/>
    <p:sldId id="285" r:id="rId28"/>
    <p:sldId id="284" r:id="rId29"/>
    <p:sldId id="287" r:id="rId30"/>
    <p:sldId id="288" r:id="rId3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66D03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" Type="http://schemas.openxmlformats.org/officeDocument/2006/relationships/slide" Target="slide6.xml"/><Relationship Id="rId21" Type="http://schemas.openxmlformats.org/officeDocument/2006/relationships/slide" Target="slide24.xml"/><Relationship Id="rId7" Type="http://schemas.openxmlformats.org/officeDocument/2006/relationships/slide" Target="slide10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slide" Target="slide5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4.xml"/><Relationship Id="rId24" Type="http://schemas.openxmlformats.org/officeDocument/2006/relationships/slide" Target="slide27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10" Type="http://schemas.openxmlformats.org/officeDocument/2006/relationships/slide" Target="slide13.xml"/><Relationship Id="rId19" Type="http://schemas.openxmlformats.org/officeDocument/2006/relationships/slide" Target="slide22.xml"/><Relationship Id="rId4" Type="http://schemas.openxmlformats.org/officeDocument/2006/relationships/slide" Target="slide7.xml"/><Relationship Id="rId9" Type="http://schemas.openxmlformats.org/officeDocument/2006/relationships/slide" Target="slide12.xml"/><Relationship Id="rId14" Type="http://schemas.openxmlformats.org/officeDocument/2006/relationships/slide" Target="slide17.xml"/><Relationship Id="rId22" Type="http://schemas.openxmlformats.org/officeDocument/2006/relationships/slide" Target="slide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514600"/>
            <a:ext cx="54102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российской науки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/>
          </a:p>
        </p:txBody>
      </p:sp>
      <p:pic>
        <p:nvPicPr>
          <p:cNvPr id="4" name="Рисунок 3" descr="pngwing.com (2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838200"/>
            <a:ext cx="2865126" cy="50261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4800" y="46482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советник директора по воспитанию 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Взаимодействию с общественными организациями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Коротовских Е.Е.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0" y="6019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2023 г.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Arial Narrow" pitchFamily="34" charset="0"/>
              </a:rPr>
              <a:t>Летела стрела и попала в болото, а в этом болоте поймал её кто-то. О каком персонаже речь?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Выгнутая влево стрелка 6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43434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ЦАРЕВНА-ЛЯГУШКА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295400"/>
            <a:ext cx="845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 Narrow" pitchFamily="34" charset="0"/>
              </a:rPr>
              <a:t>С какими словами обращалась царица к зеркальцу?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9200" y="3657600"/>
            <a:ext cx="716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Свет мой, зеркальце! Скажи,. Да всю правду доложи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Arial Narrow" pitchFamily="34" charset="0"/>
              </a:rPr>
              <a:t>Кто спас Муху – цокотуху?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43434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КОМАР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 Narrow" pitchFamily="34" charset="0"/>
              </a:rPr>
              <a:t>О чём больше всего мечтал Малыш из сказки «Малыш и </a:t>
            </a:r>
            <a:r>
              <a:rPr lang="ru-RU" sz="4400" b="1" dirty="0" err="1" smtClean="0">
                <a:latin typeface="Arial Narrow" pitchFamily="34" charset="0"/>
              </a:rPr>
              <a:t>Карлосон</a:t>
            </a:r>
            <a:r>
              <a:rPr lang="ru-RU" sz="4400" b="1" dirty="0" smtClean="0">
                <a:latin typeface="Arial Narrow" pitchFamily="34" charset="0"/>
              </a:rPr>
              <a:t>»?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43434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О СОБАКЕ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ЛИТЕРАТУРНОЕ ЧТЕНИЕ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4953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 Narrow" pitchFamily="34" charset="0"/>
              </a:rPr>
              <a:t>А) «Золотой луг» </a:t>
            </a:r>
          </a:p>
          <a:p>
            <a:endParaRPr lang="ru-RU" sz="24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Б) «Красная Шапочка»</a:t>
            </a:r>
          </a:p>
          <a:p>
            <a:endParaRPr lang="ru-RU" sz="24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В) «Сказка о мёртвой царевне и о семи богатырях»</a:t>
            </a:r>
          </a:p>
          <a:p>
            <a:endParaRPr lang="ru-RU" sz="24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Г) «Приключения Незнайки» </a:t>
            </a:r>
          </a:p>
          <a:p>
            <a:endParaRPr lang="ru-RU" sz="2400" b="1" dirty="0" smtClean="0">
              <a:latin typeface="Arial Narrow" pitchFamily="34" charset="0"/>
            </a:endParaRPr>
          </a:p>
          <a:p>
            <a:r>
              <a:rPr lang="ru-RU" sz="2400" b="1" dirty="0" smtClean="0">
                <a:latin typeface="Arial Narrow" pitchFamily="34" charset="0"/>
              </a:rPr>
              <a:t>Д) «Приключения в Простоквашино» </a:t>
            </a:r>
            <a:endParaRPr lang="ru-RU" sz="2400" b="1" dirty="0">
              <a:latin typeface="Arial Narrow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600" y="1371600"/>
            <a:ext cx="2971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1. А.С.Пушкин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2. Э.Успенский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3. Ш.Перро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4. М.М.Пришвин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5. Н.Носов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Выгнутая влево стрелка 7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953000" y="1828800"/>
            <a:ext cx="1066800" cy="13716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1"/>
          </p:cNvCxnSpPr>
          <p:nvPr/>
        </p:nvCxnSpPr>
        <p:spPr>
          <a:xfrm>
            <a:off x="3124200" y="2362200"/>
            <a:ext cx="2819400" cy="99455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05200" y="4267200"/>
            <a:ext cx="2438400" cy="7620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495800" y="2514600"/>
            <a:ext cx="1447800" cy="23622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2819400" y="1752600"/>
            <a:ext cx="3200400" cy="25146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800" b="1" dirty="0" smtClean="0">
                <a:latin typeface="Arial Narrow" pitchFamily="34" charset="0"/>
              </a:rPr>
              <a:t>Сколько нот </a:t>
            </a:r>
            <a:r>
              <a:rPr lang="ru-RU" sz="4800" b="1" dirty="0" smtClean="0">
                <a:latin typeface="Arial Narrow" pitchFamily="34" charset="0"/>
              </a:rPr>
              <a:t>в музыке</a:t>
            </a:r>
            <a:r>
              <a:rPr lang="ru-RU" sz="3200" b="1" dirty="0" smtClean="0">
                <a:latin typeface="Arial Narrow" pitchFamily="34" charset="0"/>
              </a:rPr>
              <a:t>. </a:t>
            </a:r>
            <a:r>
              <a:rPr lang="ru-RU" sz="4800" b="1" dirty="0" smtClean="0">
                <a:latin typeface="Arial Narrow" pitchFamily="34" charset="0"/>
              </a:rPr>
              <a:t>Запишите их.</a:t>
            </a:r>
            <a:endParaRPr lang="ru-RU" sz="3200" b="1" dirty="0" smtClean="0">
              <a:latin typeface="Arial Narrow" pitchFamily="34" charset="0"/>
            </a:endParaRP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554" name="AutoShape 2" descr="Сколько нот в музыке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8" name="Picture 6" descr="До-Ре-Ми-Фа-Соль-Ля-Си или кто придумал семь нот? - Музыка"/>
          <p:cNvPicPr>
            <a:picLocks noChangeAspect="1" noChangeArrowheads="1"/>
          </p:cNvPicPr>
          <p:nvPr/>
        </p:nvPicPr>
        <p:blipFill>
          <a:blip r:embed="rId3" cstate="print"/>
          <a:srcRect t="15000" b="31667"/>
          <a:stretch>
            <a:fillRect/>
          </a:stretch>
        </p:blipFill>
        <p:spPr bwMode="auto">
          <a:xfrm>
            <a:off x="1447800" y="3048000"/>
            <a:ext cx="60960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143000"/>
            <a:ext cx="7239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3200" b="1" dirty="0" smtClean="0">
                <a:latin typeface="Arial Narrow" pitchFamily="34" charset="0"/>
              </a:rPr>
              <a:t>Какая это роспись?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21506" name="Picture 2" descr="Мастер-класс &quot;Хохломская роспись&quot; - ИМЦР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752600"/>
            <a:ext cx="3886200" cy="389051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Выгнутая влево стрелка 5">
            <a:hlinkClick r:id="rId3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5791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ХОХЛОМА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990600"/>
            <a:ext cx="7239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3200" b="1" dirty="0" smtClean="0">
                <a:latin typeface="Arial Narrow" pitchFamily="34" charset="0"/>
              </a:rPr>
              <a:t>Как называются картины в изобразительном искусстве, где изображены предметы, фрукты, овощи?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0" y="5562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НАТЮРМОРТ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4578" name="Picture 2" descr="Картина маслом &quot;Южный натюрморт&quot; — В интерь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2590800"/>
            <a:ext cx="3581400" cy="2983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dirty="0" smtClean="0">
                <a:latin typeface="Arial Narrow" pitchFamily="34" charset="0"/>
              </a:rPr>
              <a:t>Как называется человек, который сочиняет музыку?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886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КОМПОЗИТОР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ИСКУССТВО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3600" b="1" dirty="0" smtClean="0">
                <a:latin typeface="Arial Narrow" pitchFamily="34" charset="0"/>
              </a:rPr>
              <a:t>Композитором балета «Щелкунчик» является...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962400"/>
            <a:ext cx="5715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ПЁТР ИЛЬИЧ ЧАЙКОВСКИЙ 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4034" name="Picture 2" descr="Пётр Ильич Чайковский (Pyotr Tchaikovsky) | Belcanto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2057400"/>
            <a:ext cx="2133600" cy="284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pPr marL="0" indent="0"/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февраля </a:t>
            </a:r>
            <a:b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российской науки</a:t>
            </a:r>
            <a:r>
              <a:rPr lang="ru-RU" altLang="ru-RU" b="1" dirty="0" smtClean="0">
                <a:solidFill>
                  <a:srgbClr val="FF0000"/>
                </a:solidFill>
              </a:rPr>
              <a:t/>
            </a:r>
            <a:br>
              <a:rPr lang="ru-RU" alt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Picture 8" descr="C:\Users\3badm\Downloads\pngwing.com - 2023-01-23T204459.7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1639888"/>
            <a:ext cx="5400675" cy="521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4400" b="1" dirty="0" smtClean="0">
                <a:latin typeface="Arial Narrow" pitchFamily="34" charset="0"/>
              </a:rPr>
              <a:t>Столица нашего государства 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57150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МОСКВА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3010" name="Picture 2" descr="Достопримечательности Москвы - экскурсия по Москв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209800"/>
            <a:ext cx="6103652" cy="31321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4000" b="1" dirty="0" smtClean="0">
                <a:latin typeface="Arial Narrow" pitchFamily="34" charset="0"/>
              </a:rPr>
              <a:t>По небу летели воробей, стрекоза, ворона, ласточка и шмель. Сколько птиц летело?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52600" y="3886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3 ПТИЦЫ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9906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ru-RU" altLang="ru-RU" sz="4000" b="1" dirty="0" smtClean="0">
                <a:latin typeface="Arial Narrow" pitchFamily="34" charset="0"/>
              </a:rPr>
              <a:t>Какое хвойное дерево сбрасывает иголки зимой? 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62200" y="57150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ЛИСТВЕНИЦА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41986" name="Picture 2" descr="Разработка к уроку окружающего мира на тему &quot;Хвойные растения&quot; для учащихся  по основной адаптированной общеобразовательной программы для детей с  нарушением интеллекта."/>
          <p:cNvPicPr>
            <a:picLocks noChangeAspect="1" noChangeArrowheads="1"/>
          </p:cNvPicPr>
          <p:nvPr/>
        </p:nvPicPr>
        <p:blipFill>
          <a:blip r:embed="rId3" cstate="print"/>
          <a:srcRect t="18333" b="6667"/>
          <a:stretch>
            <a:fillRect/>
          </a:stretch>
        </p:blipFill>
        <p:spPr bwMode="auto">
          <a:xfrm>
            <a:off x="1295400" y="2286000"/>
            <a:ext cx="65532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 smtClean="0">
                <a:latin typeface="Arial Narrow" pitchFamily="34" charset="0"/>
              </a:rPr>
              <a:t>Как называется устройство для замораживания продуктов?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4267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МОРОЗИЛЬНИК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ОКРУЖАЮЩИЙ МИР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 smtClean="0">
                <a:latin typeface="Arial Narrow" pitchFamily="34" charset="0"/>
              </a:rPr>
              <a:t>Самое глубокое озеро в мире. 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38914" name="Picture 2" descr="Путеводитель по озеру Байкал – туры и достопримечательнос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133600"/>
            <a:ext cx="4953000" cy="3302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86000" y="57912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ОЗЕРО БАЙКАЛ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400" b="1" dirty="0" smtClean="0">
                <a:latin typeface="Arial Narrow" pitchFamily="34" charset="0"/>
              </a:rPr>
              <a:t>Сколько минут в </a:t>
            </a:r>
            <a:r>
              <a:rPr lang="ru-RU" sz="4400" b="1" smtClean="0">
                <a:latin typeface="Arial Narrow" pitchFamily="34" charset="0"/>
              </a:rPr>
              <a:t>одном часу?</a:t>
            </a:r>
            <a:endParaRPr lang="ru-RU" sz="4400" b="1" dirty="0" smtClean="0">
              <a:latin typeface="Arial Narrow" pitchFamily="34" charset="0"/>
            </a:endParaRP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7890" name="AutoShape 2" descr="Как узнать время по часам - wikiH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60 МИНУТ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 smtClean="0">
                <a:latin typeface="Arial Narrow" pitchFamily="34" charset="0"/>
              </a:rPr>
              <a:t>Как называется главная торжественная песня государства.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ГИМН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b="1" dirty="0" smtClean="0"/>
              <a:t>Назовите птицу, которая гордится своим цветным хвостом.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ПАВЛИН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dirty="0" smtClean="0">
                <a:latin typeface="Arial Narrow" pitchFamily="34" charset="0"/>
              </a:rPr>
              <a:t> </a:t>
            </a:r>
            <a:r>
              <a:rPr lang="ru-RU" sz="4000" b="1" dirty="0" smtClean="0">
                <a:latin typeface="Arial Narrow" pitchFamily="34" charset="0"/>
              </a:rPr>
              <a:t>На какое дерево садится ворона во время дождя?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НА МОКРОЕ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РАЗНОЕ</a:t>
            </a:r>
            <a:endParaRPr lang="ru-RU" sz="66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4000" dirty="0" smtClean="0"/>
              <a:t> </a:t>
            </a:r>
            <a:r>
              <a:rPr lang="ru-RU" sz="4000" b="1" dirty="0" smtClean="0">
                <a:latin typeface="Arial Narrow" pitchFamily="34" charset="0"/>
              </a:rPr>
              <a:t>Как называется книга с научными статьями на разные темы?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ЭНЦИКЛОПЕДИЯ 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8412" y="685800"/>
            <a:ext cx="751276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</a:rPr>
              <a:t>Умники и умницы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12" descr="C:\Users\3badm\Downloads\pngwing.com - 2023-01-23T203842.55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28800"/>
            <a:ext cx="5080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>
            <a:hlinkClick r:id="rId3" action="ppaction://hlinksldjump"/>
          </p:cNvPr>
          <p:cNvSpPr/>
          <p:nvPr/>
        </p:nvSpPr>
        <p:spPr>
          <a:xfrm>
            <a:off x="2819400" y="5257800"/>
            <a:ext cx="4343400" cy="762000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НАЧАТЬ ВИКТОРИНУ</a:t>
            </a:r>
            <a:endParaRPr lang="ru-RU" sz="20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76600" y="1447800"/>
            <a:ext cx="556434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МОЛОДЦЫ!</a:t>
            </a:r>
          </a:p>
          <a:p>
            <a:pPr algn="ctr">
              <a:defRPr/>
            </a:pPr>
            <a:r>
              <a:rPr lang="ru-RU" sz="5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Narrow" pitchFamily="34" charset="0"/>
              </a:rPr>
              <a:t>ВЫ СПРАВИЛИСЬ!</a:t>
            </a:r>
            <a:endParaRPr lang="ru-RU" sz="54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Narrow" pitchFamily="34" charset="0"/>
            </a:endParaRPr>
          </a:p>
        </p:txBody>
      </p:sp>
      <p:pic>
        <p:nvPicPr>
          <p:cNvPr id="6" name="Рисунок 5" descr="pngwing.com (3)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14600"/>
            <a:ext cx="4038600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81000" y="304800"/>
            <a:ext cx="3048000" cy="990600"/>
          </a:xfrm>
          <a:prstGeom prst="round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МАТЕМАТИКА</a:t>
            </a:r>
            <a:endParaRPr lang="ru-RU" sz="32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1000" y="1600200"/>
            <a:ext cx="3048000" cy="9906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ЛИТЕРАТУРНОЕ ЧТЕНИЕ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81000" y="2895600"/>
            <a:ext cx="3048000" cy="990600"/>
          </a:xfrm>
          <a:prstGeom prst="round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ИСКУССТВО</a:t>
            </a:r>
            <a:endParaRPr lang="ru-RU" sz="3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1000" y="4191000"/>
            <a:ext cx="3048000" cy="990600"/>
          </a:xfrm>
          <a:prstGeom prst="round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ОКРУЖАЮЩИЙ МИР</a:t>
            </a:r>
            <a:endParaRPr lang="ru-RU" sz="28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1000" y="5486400"/>
            <a:ext cx="3048000" cy="990600"/>
          </a:xfrm>
          <a:prstGeom prst="roundRect">
            <a:avLst/>
          </a:prstGeom>
          <a:solidFill>
            <a:srgbClr val="66D03C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РАЗНОЕ</a:t>
            </a:r>
            <a:endParaRPr lang="ru-RU" sz="3200" b="1" dirty="0"/>
          </a:p>
        </p:txBody>
      </p:sp>
      <p:sp>
        <p:nvSpPr>
          <p:cNvPr id="9" name="Прямоугольник 8">
            <a:hlinkClick r:id="rId2" action="ppaction://hlinksldjump"/>
          </p:cNvPr>
          <p:cNvSpPr/>
          <p:nvPr/>
        </p:nvSpPr>
        <p:spPr>
          <a:xfrm>
            <a:off x="3657600" y="304800"/>
            <a:ext cx="838200" cy="990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" action="ppaction://hlinksldjump"/>
              </a:rPr>
              <a:t>10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0" name="Прямоугольник 9">
            <a:hlinkClick r:id="rId3" action="ppaction://hlinksldjump"/>
          </p:cNvPr>
          <p:cNvSpPr/>
          <p:nvPr/>
        </p:nvSpPr>
        <p:spPr>
          <a:xfrm>
            <a:off x="4648200" y="304800"/>
            <a:ext cx="838200" cy="990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3" action="ppaction://hlinksldjump"/>
              </a:rPr>
              <a:t>20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5638800" y="304800"/>
            <a:ext cx="838200" cy="990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4" action="ppaction://hlinksldjump"/>
              </a:rPr>
              <a:t>30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2" name="Прямоугольник 11">
            <a:hlinkClick r:id="rId5" action="ppaction://hlinksldjump"/>
          </p:cNvPr>
          <p:cNvSpPr/>
          <p:nvPr/>
        </p:nvSpPr>
        <p:spPr>
          <a:xfrm>
            <a:off x="6629400" y="304800"/>
            <a:ext cx="838200" cy="990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5" action="ppaction://hlinksldjump"/>
              </a:rPr>
              <a:t>40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3" name="Прямоугольник 12">
            <a:hlinkClick r:id="rId6" action="ppaction://hlinksldjump"/>
          </p:cNvPr>
          <p:cNvSpPr/>
          <p:nvPr/>
        </p:nvSpPr>
        <p:spPr>
          <a:xfrm>
            <a:off x="7620000" y="304800"/>
            <a:ext cx="838200" cy="99060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6" action="ppaction://hlinksldjump"/>
              </a:rPr>
              <a:t>50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4" name="Прямоугольник 13">
            <a:hlinkClick r:id="rId7" action="ppaction://hlinksldjump"/>
          </p:cNvPr>
          <p:cNvSpPr/>
          <p:nvPr/>
        </p:nvSpPr>
        <p:spPr>
          <a:xfrm>
            <a:off x="3657600" y="1600200"/>
            <a:ext cx="838200" cy="990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7" action="ppaction://hlinksldjump"/>
              </a:rPr>
              <a:t>10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5" name="Прямоугольник 14">
            <a:hlinkClick r:id="rId8" action="ppaction://hlinksldjump"/>
          </p:cNvPr>
          <p:cNvSpPr/>
          <p:nvPr/>
        </p:nvSpPr>
        <p:spPr>
          <a:xfrm>
            <a:off x="4648200" y="1600200"/>
            <a:ext cx="838200" cy="990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8" action="ppaction://hlinksldjump"/>
              </a:rPr>
              <a:t>20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6" name="Прямоугольник 15">
            <a:hlinkClick r:id="rId9" action="ppaction://hlinksldjump"/>
          </p:cNvPr>
          <p:cNvSpPr/>
          <p:nvPr/>
        </p:nvSpPr>
        <p:spPr>
          <a:xfrm>
            <a:off x="5638800" y="1600200"/>
            <a:ext cx="838200" cy="990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9" action="ppaction://hlinksldjump"/>
              </a:rPr>
              <a:t>30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7" name="Прямоугольник 16">
            <a:hlinkClick r:id="rId10" action="ppaction://hlinksldjump"/>
          </p:cNvPr>
          <p:cNvSpPr/>
          <p:nvPr/>
        </p:nvSpPr>
        <p:spPr>
          <a:xfrm>
            <a:off x="6629400" y="1600200"/>
            <a:ext cx="838200" cy="990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0" action="ppaction://hlinksldjump"/>
              </a:rPr>
              <a:t>40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8" name="Прямоугольник 17">
            <a:hlinkClick r:id="rId11" action="ppaction://hlinksldjump"/>
          </p:cNvPr>
          <p:cNvSpPr/>
          <p:nvPr/>
        </p:nvSpPr>
        <p:spPr>
          <a:xfrm>
            <a:off x="7620000" y="1600200"/>
            <a:ext cx="838200" cy="9906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1" action="ppaction://hlinksldjump"/>
              </a:rPr>
              <a:t>50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19" name="Прямоугольник 18">
            <a:hlinkClick r:id="rId12" action="ppaction://hlinksldjump"/>
          </p:cNvPr>
          <p:cNvSpPr/>
          <p:nvPr/>
        </p:nvSpPr>
        <p:spPr>
          <a:xfrm>
            <a:off x="3657600" y="2895600"/>
            <a:ext cx="83820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2" action="ppaction://hlinksldjump"/>
              </a:rPr>
              <a:t>10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0" name="Прямоугольник 19">
            <a:hlinkClick r:id="rId13" action="ppaction://hlinksldjump"/>
          </p:cNvPr>
          <p:cNvSpPr/>
          <p:nvPr/>
        </p:nvSpPr>
        <p:spPr>
          <a:xfrm>
            <a:off x="4648200" y="2895600"/>
            <a:ext cx="83820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3" action="ppaction://hlinksldjump"/>
              </a:rPr>
              <a:t>20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1" name="Прямоугольник 20">
            <a:hlinkClick r:id="rId14" action="ppaction://hlinksldjump"/>
          </p:cNvPr>
          <p:cNvSpPr/>
          <p:nvPr/>
        </p:nvSpPr>
        <p:spPr>
          <a:xfrm>
            <a:off x="5638800" y="2895600"/>
            <a:ext cx="83820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4" action="ppaction://hlinksldjump"/>
              </a:rPr>
              <a:t>30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ик 21">
            <a:hlinkClick r:id="rId15" action="ppaction://hlinksldjump"/>
          </p:cNvPr>
          <p:cNvSpPr/>
          <p:nvPr/>
        </p:nvSpPr>
        <p:spPr>
          <a:xfrm>
            <a:off x="6629400" y="2895600"/>
            <a:ext cx="83820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5" action="ppaction://hlinksldjump"/>
              </a:rPr>
              <a:t>40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3" name="Прямоугольник 22">
            <a:hlinkClick r:id="rId16" action="ppaction://hlinksldjump"/>
          </p:cNvPr>
          <p:cNvSpPr/>
          <p:nvPr/>
        </p:nvSpPr>
        <p:spPr>
          <a:xfrm>
            <a:off x="7620000" y="2895600"/>
            <a:ext cx="838200" cy="99060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6" action="ppaction://hlinksldjump"/>
              </a:rPr>
              <a:t>50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4" name="Прямоугольник 23">
            <a:hlinkClick r:id="rId17" action="ppaction://hlinksldjump"/>
          </p:cNvPr>
          <p:cNvSpPr/>
          <p:nvPr/>
        </p:nvSpPr>
        <p:spPr>
          <a:xfrm>
            <a:off x="3657600" y="4191000"/>
            <a:ext cx="838200" cy="9906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7" action="ppaction://hlinksldjump"/>
              </a:rPr>
              <a:t>10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5" name="Прямоугольник 24">
            <a:hlinkClick r:id="rId18" action="ppaction://hlinksldjump"/>
          </p:cNvPr>
          <p:cNvSpPr/>
          <p:nvPr/>
        </p:nvSpPr>
        <p:spPr>
          <a:xfrm>
            <a:off x="4648200" y="4191000"/>
            <a:ext cx="838200" cy="9906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8" action="ppaction://hlinksldjump"/>
              </a:rPr>
              <a:t>20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6" name="Прямоугольник 25">
            <a:hlinkClick r:id="rId19" action="ppaction://hlinksldjump"/>
          </p:cNvPr>
          <p:cNvSpPr/>
          <p:nvPr/>
        </p:nvSpPr>
        <p:spPr>
          <a:xfrm>
            <a:off x="5638800" y="4191000"/>
            <a:ext cx="838200" cy="9906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19" action="ppaction://hlinksldjump"/>
              </a:rPr>
              <a:t>30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7" name="Прямоугольник 26">
            <a:hlinkClick r:id="rId20" action="ppaction://hlinksldjump"/>
          </p:cNvPr>
          <p:cNvSpPr/>
          <p:nvPr/>
        </p:nvSpPr>
        <p:spPr>
          <a:xfrm>
            <a:off x="6629400" y="4191000"/>
            <a:ext cx="838200" cy="9906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0" action="ppaction://hlinksldjump"/>
              </a:rPr>
              <a:t>40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8" name="Прямоугольник 27">
            <a:hlinkClick r:id="rId21" action="ppaction://hlinksldjump"/>
          </p:cNvPr>
          <p:cNvSpPr/>
          <p:nvPr/>
        </p:nvSpPr>
        <p:spPr>
          <a:xfrm>
            <a:off x="7620000" y="4191000"/>
            <a:ext cx="838200" cy="990600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1" action="ppaction://hlinksldjump"/>
              </a:rPr>
              <a:t>50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29" name="Прямоугольник 28">
            <a:hlinkClick r:id="rId22" action="ppaction://hlinksldjump"/>
          </p:cNvPr>
          <p:cNvSpPr/>
          <p:nvPr/>
        </p:nvSpPr>
        <p:spPr>
          <a:xfrm>
            <a:off x="3657600" y="5486400"/>
            <a:ext cx="838200" cy="9906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2" action="ppaction://hlinksldjump"/>
              </a:rPr>
              <a:t>10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0" name="Прямоугольник 29">
            <a:hlinkClick r:id="rId23" action="ppaction://hlinksldjump"/>
          </p:cNvPr>
          <p:cNvSpPr/>
          <p:nvPr/>
        </p:nvSpPr>
        <p:spPr>
          <a:xfrm>
            <a:off x="4648200" y="5486400"/>
            <a:ext cx="838200" cy="9906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3" action="ppaction://hlinksldjump"/>
              </a:rPr>
              <a:t>20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1" name="Прямоугольник 30">
            <a:hlinkClick r:id="rId24" action="ppaction://hlinksldjump"/>
          </p:cNvPr>
          <p:cNvSpPr/>
          <p:nvPr/>
        </p:nvSpPr>
        <p:spPr>
          <a:xfrm>
            <a:off x="5638800" y="5486400"/>
            <a:ext cx="838200" cy="9906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4" action="ppaction://hlinksldjump"/>
              </a:rPr>
              <a:t>30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2" name="Прямоугольник 31">
            <a:hlinkClick r:id="rId25" action="ppaction://hlinksldjump"/>
          </p:cNvPr>
          <p:cNvSpPr/>
          <p:nvPr/>
        </p:nvSpPr>
        <p:spPr>
          <a:xfrm>
            <a:off x="6629400" y="5486400"/>
            <a:ext cx="838200" cy="9906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5" action="ppaction://hlinksldjump"/>
              </a:rPr>
              <a:t>40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  <p:sp>
        <p:nvSpPr>
          <p:cNvPr id="33" name="Прямоугольник 32">
            <a:hlinkClick r:id="rId26" action="ppaction://hlinksldjump"/>
          </p:cNvPr>
          <p:cNvSpPr/>
          <p:nvPr/>
        </p:nvSpPr>
        <p:spPr>
          <a:xfrm>
            <a:off x="7620000" y="5486400"/>
            <a:ext cx="838200" cy="99060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ysClr val="windowText" lastClr="000000"/>
                </a:solidFill>
                <a:hlinkClick r:id="rId26" action="ppaction://hlinksldjump"/>
              </a:rPr>
              <a:t>50</a:t>
            </a:r>
            <a:endParaRPr lang="ru-RU" sz="28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0"/>
            <a:ext cx="58340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239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Arial Narrow" pitchFamily="34" charset="0"/>
                <a:ea typeface="Tahoma" pitchFamily="34" charset="0"/>
                <a:cs typeface="Tahoma" pitchFamily="34" charset="0"/>
              </a:rPr>
              <a:t>Индюк на двух ногах весит 10 кг. Сколько он будет весить, если он встанет на одну ногу?</a:t>
            </a:r>
            <a:endParaRPr lang="ru-RU" sz="48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Выгнутая влево стрелка 6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90800" y="4648200"/>
            <a:ext cx="388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10 КГ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0"/>
            <a:ext cx="58340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239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Arial Narrow" pitchFamily="34" charset="0"/>
                <a:ea typeface="Tahoma" pitchFamily="34" charset="0"/>
                <a:cs typeface="Tahoma" pitchFamily="34" charset="0"/>
              </a:rPr>
              <a:t>Верёвку разрезали в 5 местах. Сколько частей получилось?</a:t>
            </a:r>
            <a:endParaRPr lang="ru-RU" sz="54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43434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6 ЧАСТЕЙ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0"/>
            <a:ext cx="58340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4400" y="1295400"/>
            <a:ext cx="7239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 Narrow" pitchFamily="34" charset="0"/>
                <a:ea typeface="Tahoma" pitchFamily="34" charset="0"/>
                <a:cs typeface="Tahoma" pitchFamily="34" charset="0"/>
              </a:rPr>
              <a:t>Отгадай ребус.</a:t>
            </a: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026" name="Picture 2" descr="Ребус минус для детей с ответом онлай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2057400"/>
            <a:ext cx="5143500" cy="2095501"/>
          </a:xfrm>
          <a:prstGeom prst="rect">
            <a:avLst/>
          </a:prstGeom>
          <a:noFill/>
        </p:spPr>
      </p:pic>
      <p:sp>
        <p:nvSpPr>
          <p:cNvPr id="6" name="Выгнутая влево стрелка 5">
            <a:hlinkClick r:id="rId3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4343400"/>
            <a:ext cx="2438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МИНУС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0"/>
            <a:ext cx="58340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atin typeface="Arial Narrow" pitchFamily="34" charset="0"/>
              </a:rPr>
              <a:t>Что тяжелее 1 кг. ваты или 1 кг. железа?</a:t>
            </a:r>
          </a:p>
          <a:p>
            <a:pPr algn="ctr"/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34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ОДИНАКОВО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0"/>
            <a:ext cx="58340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72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gradFill>
                  <a:gsLst>
                    <a:gs pos="0">
                      <a:srgbClr val="FF3399"/>
                    </a:gs>
                    <a:gs pos="25000">
                      <a:srgbClr val="FF6633"/>
                    </a:gs>
                    <a:gs pos="50000">
                      <a:srgbClr val="FFFF00"/>
                    </a:gs>
                    <a:gs pos="75000">
                      <a:srgbClr val="01A78F"/>
                    </a:gs>
                    <a:gs pos="100000">
                      <a:srgbClr val="3366FF"/>
                    </a:gs>
                  </a:gsLst>
                  <a:lin ang="5400000" scaled="0"/>
                </a:gra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МАТЕМАТИКА</a:t>
            </a:r>
            <a:endParaRPr lang="ru-RU" sz="7200" b="1" dirty="0">
              <a:ln w="12700">
                <a:solidFill>
                  <a:sysClr val="windowText" lastClr="000000"/>
                </a:solidFill>
                <a:prstDash val="solid"/>
              </a:ln>
              <a:gradFill>
                <a:gsLst>
                  <a:gs pos="0">
                    <a:srgbClr val="FF3399"/>
                  </a:gs>
                  <a:gs pos="25000">
                    <a:srgbClr val="FF6633"/>
                  </a:gs>
                  <a:gs pos="50000">
                    <a:srgbClr val="FFFF00"/>
                  </a:gs>
                  <a:gs pos="75000">
                    <a:srgbClr val="01A78F"/>
                  </a:gs>
                  <a:gs pos="100000">
                    <a:srgbClr val="3366FF"/>
                  </a:gs>
                </a:gsLst>
                <a:lin ang="5400000" scaled="0"/>
              </a:gra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1295400"/>
            <a:ext cx="7239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 Narrow" pitchFamily="34" charset="0"/>
              </a:rPr>
              <a:t>Дед, баба, внучка, Жучка, кошка, мышка тянули, тянули репку наконец вытянули. Сколько глаз увидели репку?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dirty="0">
              <a:latin typeface="Arial Narrow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Выгнутая влево стрелка 5">
            <a:hlinkClick r:id="rId2" action="ppaction://hlinksldjump"/>
          </p:cNvPr>
          <p:cNvSpPr/>
          <p:nvPr/>
        </p:nvSpPr>
        <p:spPr>
          <a:xfrm>
            <a:off x="7696200" y="5257800"/>
            <a:ext cx="11430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7200" y="5638800"/>
            <a:ext cx="2667000" cy="83820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Arial Narrow" pitchFamily="34" charset="0"/>
              </a:rPr>
              <a:t>ОТВЕТ</a:t>
            </a:r>
            <a:endParaRPr lang="ru-RU" sz="3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19400" y="43434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12 ГЛАЗ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430</Words>
  <Application>Microsoft Office PowerPoint</Application>
  <PresentationFormat>Экран (4:3)</PresentationFormat>
  <Paragraphs>169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Office Theme</vt:lpstr>
      <vt:lpstr>День российской науки </vt:lpstr>
      <vt:lpstr>8 февраля  День российской науки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российской науки </dc:title>
  <cp:lastModifiedBy>Женечка</cp:lastModifiedBy>
  <cp:revision>3</cp:revision>
  <dcterms:modified xsi:type="dcterms:W3CDTF">2023-02-04T14:08:30Z</dcterms:modified>
</cp:coreProperties>
</file>