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58" r:id="rId3"/>
    <p:sldId id="257" r:id="rId4"/>
    <p:sldId id="282" r:id="rId5"/>
    <p:sldId id="270" r:id="rId6"/>
    <p:sldId id="267" r:id="rId7"/>
    <p:sldId id="271" r:id="rId8"/>
    <p:sldId id="262" r:id="rId9"/>
    <p:sldId id="268" r:id="rId10"/>
    <p:sldId id="274" r:id="rId11"/>
    <p:sldId id="269" r:id="rId12"/>
    <p:sldId id="265" r:id="rId13"/>
    <p:sldId id="263" r:id="rId14"/>
    <p:sldId id="280" r:id="rId15"/>
    <p:sldId id="266" r:id="rId16"/>
    <p:sldId id="261" r:id="rId17"/>
    <p:sldId id="259" r:id="rId18"/>
    <p:sldId id="264" r:id="rId19"/>
    <p:sldId id="272" r:id="rId20"/>
    <p:sldId id="277" r:id="rId21"/>
    <p:sldId id="276" r:id="rId22"/>
    <p:sldId id="273" r:id="rId23"/>
    <p:sldId id="278" r:id="rId24"/>
    <p:sldId id="279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701" autoAdjust="0"/>
  </p:normalViewPr>
  <p:slideViewPr>
    <p:cSldViewPr>
      <p:cViewPr>
        <p:scale>
          <a:sx n="55" d="100"/>
          <a:sy n="55" d="100"/>
        </p:scale>
        <p:origin x="-936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DFEEE-BE7B-495E-8A7E-FE15D0BCE3C8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1367E8-B26B-484E-864C-40B351D79A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1367E8-B26B-484E-864C-40B351D79A3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files.school-collection.edu.ru/dlrstore/7a39b22b-0a01-0355-00a6-8fd8d961a963/index_listing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571480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Мастер – класс .Система работы с текстом на уроках русского языка.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5286388"/>
            <a:ext cx="7406640" cy="17526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            </a:t>
            </a:r>
            <a:r>
              <a:rPr lang="ru-RU" sz="2600" dirty="0" smtClean="0">
                <a:solidFill>
                  <a:schemeClr val="tx1"/>
                </a:solidFill>
              </a:rPr>
              <a:t>Филатова Нина Владимировна,</a:t>
            </a:r>
          </a:p>
          <a:p>
            <a:pPr algn="ctr"/>
            <a:r>
              <a:rPr lang="ru-RU" sz="2600" dirty="0" smtClean="0">
                <a:solidFill>
                  <a:schemeClr val="tx1"/>
                </a:solidFill>
              </a:rPr>
              <a:t> учитель русского языка и литературы</a:t>
            </a:r>
          </a:p>
          <a:p>
            <a:pPr algn="ctr"/>
            <a:r>
              <a:rPr lang="ru-RU" sz="2600" dirty="0" smtClean="0">
                <a:solidFill>
                  <a:schemeClr val="tx1"/>
                </a:solidFill>
              </a:rPr>
              <a:t> МОУ </a:t>
            </a:r>
            <a:r>
              <a:rPr lang="ru-RU" sz="2600" dirty="0" err="1" smtClean="0">
                <a:solidFill>
                  <a:schemeClr val="tx1"/>
                </a:solidFill>
              </a:rPr>
              <a:t>Басакинской</a:t>
            </a:r>
            <a:r>
              <a:rPr lang="ru-RU" sz="2600" dirty="0" smtClean="0">
                <a:solidFill>
                  <a:schemeClr val="tx1"/>
                </a:solidFill>
              </a:rPr>
              <a:t> СОШ</a:t>
            </a:r>
          </a:p>
          <a:p>
            <a:pPr algn="ctr"/>
            <a:r>
              <a:rPr lang="ru-RU" sz="2600" dirty="0" smtClean="0">
                <a:solidFill>
                  <a:schemeClr val="tx1"/>
                </a:solidFill>
              </a:rPr>
              <a:t> Чернышковского района.</a:t>
            </a:r>
            <a:endParaRPr lang="ru-RU" sz="26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Учитель\Рабочий стол\PB250002.JPG"/>
          <p:cNvPicPr>
            <a:picLocks noChangeAspect="1" noChangeArrowheads="1"/>
          </p:cNvPicPr>
          <p:nvPr/>
        </p:nvPicPr>
        <p:blipFill>
          <a:blip r:embed="rId2" cstate="print"/>
          <a:srcRect t="7558" r="13846" b="12327"/>
          <a:stretch>
            <a:fillRect/>
          </a:stretch>
        </p:blipFill>
        <p:spPr bwMode="auto">
          <a:xfrm>
            <a:off x="1142976" y="2071678"/>
            <a:ext cx="4507334" cy="3143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5000"/>
            <a:ext cx="8229600" cy="11430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hlinkClick r:id="rId2"/>
              </a:rPr>
              <a:t>http://files.school-collection.edu.ru/dlrstore/7a39b22b-0a01-0355-00a6-8fd8d961a963/index_listing.html</a:t>
            </a: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7031" t="16113" r="7421" b="4052"/>
          <a:stretch>
            <a:fillRect/>
          </a:stretch>
        </p:blipFill>
        <p:spPr bwMode="auto">
          <a:xfrm>
            <a:off x="571472" y="0"/>
            <a:ext cx="7929618" cy="5920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 8. Собирание текста из фрагментов.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Обрати внимание на написание кратких причастий (Объяснение темы: « </a:t>
            </a:r>
            <a:r>
              <a:rPr lang="ru-RU" sz="2400" b="1" dirty="0" err="1" smtClean="0"/>
              <a:t>н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нн</a:t>
            </a:r>
            <a:r>
              <a:rPr lang="ru-RU" sz="2400" b="1" dirty="0" smtClean="0"/>
              <a:t> в причастиях»).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На окошке стужен.                      Я Колобок, Колобок!       </a:t>
            </a:r>
          </a:p>
          <a:p>
            <a:pPr>
              <a:buNone/>
            </a:pPr>
            <a:r>
              <a:rPr lang="ru-RU" sz="2400" dirty="0" smtClean="0"/>
              <a:t>От Медведя ушел,                       Я от Бабушки ушел,</a:t>
            </a:r>
          </a:p>
          <a:p>
            <a:pPr>
              <a:buNone/>
            </a:pPr>
            <a:r>
              <a:rPr lang="ru-RU" sz="2400" dirty="0" smtClean="0"/>
              <a:t>От тебя, </a:t>
            </a:r>
            <a:r>
              <a:rPr lang="ru-RU" sz="2400" dirty="0" err="1" smtClean="0"/>
              <a:t>Лиса,и</a:t>
            </a:r>
            <a:r>
              <a:rPr lang="ru-RU" sz="2400" dirty="0" smtClean="0"/>
              <a:t> подавно уйду!   Я от Волка ушел,</a:t>
            </a:r>
          </a:p>
          <a:p>
            <a:pPr>
              <a:buNone/>
            </a:pPr>
            <a:r>
              <a:rPr lang="ru-RU" sz="2400" dirty="0" smtClean="0"/>
              <a:t>По амбару метен,                            Я от Зайца ушел,</a:t>
            </a:r>
          </a:p>
          <a:p>
            <a:pPr>
              <a:buNone/>
            </a:pPr>
            <a:r>
              <a:rPr lang="ru-RU" sz="2400" dirty="0" smtClean="0"/>
              <a:t>Я в печке печен,                             Я по коробу </a:t>
            </a:r>
            <a:r>
              <a:rPr lang="ru-RU" sz="2400" dirty="0" err="1" smtClean="0"/>
              <a:t>скребен</a:t>
            </a:r>
            <a:r>
              <a:rPr lang="ru-RU" sz="2400" dirty="0" smtClean="0"/>
              <a:t>,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                (Из сказки</a:t>
            </a:r>
            <a:r>
              <a:rPr lang="ru-RU" sz="2800" dirty="0" smtClean="0"/>
              <a:t>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 9. Членение текста на абзацы. Работа в группах.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 smtClean="0"/>
              <a:t> </a:t>
            </a:r>
            <a:endParaRPr lang="ru-RU" b="1" dirty="0" smtClean="0"/>
          </a:p>
          <a:p>
            <a:pPr>
              <a:buNone/>
            </a:pPr>
            <a:r>
              <a:rPr lang="ru-RU" sz="8000" b="1" dirty="0" smtClean="0"/>
              <a:t>Прочитайте первые предложения абзацев и проверьте, существует ли между ними смысловая связь.</a:t>
            </a:r>
          </a:p>
          <a:p>
            <a:pPr>
              <a:buNone/>
            </a:pPr>
            <a:r>
              <a:rPr lang="ru-RU" sz="7200" dirty="0" smtClean="0"/>
              <a:t> Приставки и </a:t>
            </a:r>
            <a:r>
              <a:rPr lang="ru-RU" sz="7200" dirty="0" err="1" smtClean="0"/>
              <a:t>суф</a:t>
            </a:r>
            <a:r>
              <a:rPr lang="ru-RU" sz="7200" dirty="0" smtClean="0"/>
              <a:t>…иксы ж…ли в общем-то дружно, делая свое дело. ..</a:t>
            </a:r>
          </a:p>
          <a:p>
            <a:pPr>
              <a:buNone/>
            </a:pPr>
            <a:r>
              <a:rPr lang="ru-RU" sz="7200" dirty="0" smtClean="0"/>
              <a:t>   </a:t>
            </a:r>
            <a:r>
              <a:rPr lang="ru-RU" sz="7200" dirty="0" err="1" smtClean="0"/>
              <a:t>Приставк</a:t>
            </a:r>
            <a:r>
              <a:rPr lang="ru-RU" sz="7200" dirty="0" smtClean="0"/>
              <a:t>… было, п…жалуй, п…легче…</a:t>
            </a:r>
          </a:p>
          <a:p>
            <a:pPr>
              <a:buNone/>
            </a:pPr>
            <a:r>
              <a:rPr lang="ru-RU" sz="7200" dirty="0" smtClean="0"/>
              <a:t>  Суффикс-муж…к  сер…</a:t>
            </a:r>
            <a:r>
              <a:rPr lang="ru-RU" sz="7200" dirty="0" err="1" smtClean="0"/>
              <a:t>езный</a:t>
            </a:r>
            <a:r>
              <a:rPr lang="ru-RU" sz="7200" dirty="0" smtClean="0"/>
              <a:t>. Он просто так за дело не берет (?)</a:t>
            </a:r>
            <a:r>
              <a:rPr lang="ru-RU" sz="7200" dirty="0" err="1" smtClean="0"/>
              <a:t>ся</a:t>
            </a:r>
            <a:r>
              <a:rPr lang="ru-RU" sz="7200" dirty="0" smtClean="0"/>
              <a:t>. …</a:t>
            </a:r>
          </a:p>
          <a:p>
            <a:pPr>
              <a:buNone/>
            </a:pPr>
            <a:r>
              <a:rPr lang="ru-RU" sz="7200" dirty="0" smtClean="0"/>
              <a:t>  Да, разница между ними была, но именно  благодаря  им, </a:t>
            </a:r>
            <a:r>
              <a:rPr lang="ru-RU" sz="7200" dirty="0" err="1" smtClean="0"/>
              <a:t>приставк</a:t>
            </a:r>
            <a:r>
              <a:rPr lang="ru-RU" sz="7200" dirty="0" smtClean="0"/>
              <a:t>… и суффиксу, </a:t>
            </a:r>
            <a:r>
              <a:rPr lang="ru-RU" sz="7200" dirty="0" err="1" smtClean="0"/>
              <a:t>разрастал</a:t>
            </a:r>
            <a:r>
              <a:rPr lang="ru-RU" sz="7200" dirty="0" smtClean="0"/>
              <a:t>…</a:t>
            </a:r>
            <a:r>
              <a:rPr lang="ru-RU" sz="7200" dirty="0" err="1" smtClean="0"/>
              <a:t>сь</a:t>
            </a:r>
            <a:r>
              <a:rPr lang="ru-RU" sz="7200" dirty="0" smtClean="0"/>
              <a:t>  страна слов. (А.Е.</a:t>
            </a:r>
            <a:r>
              <a:rPr lang="ru-RU" sz="8000" dirty="0" smtClean="0"/>
              <a:t> </a:t>
            </a:r>
            <a:r>
              <a:rPr lang="ru-RU" sz="8000" dirty="0" err="1" smtClean="0"/>
              <a:t>Брусина</a:t>
            </a:r>
            <a:r>
              <a:rPr lang="ru-RU" sz="8000" dirty="0" smtClean="0"/>
              <a:t>)</a:t>
            </a:r>
          </a:p>
          <a:p>
            <a:pPr lvl="0">
              <a:buNone/>
            </a:pPr>
            <a:endParaRPr lang="ru-RU" sz="8000" b="1" dirty="0" smtClean="0"/>
          </a:p>
          <a:p>
            <a:pPr lvl="0">
              <a:buNone/>
            </a:pPr>
            <a:r>
              <a:rPr lang="ru-RU" sz="8000" b="1" dirty="0" smtClean="0"/>
              <a:t>Стиль текста, тип речи, тема, основная мысль, озаглавить , разбить на абзацы,</a:t>
            </a:r>
            <a:r>
              <a:rPr lang="ru-RU" sz="8000" b="1" u="sng" dirty="0" smtClean="0"/>
              <a:t> </a:t>
            </a:r>
            <a:r>
              <a:rPr lang="ru-RU" sz="8000" b="1" dirty="0" smtClean="0"/>
              <a:t>определить композиционные части.</a:t>
            </a:r>
          </a:p>
          <a:p>
            <a:pPr lvl="0">
              <a:buNone/>
            </a:pPr>
            <a:r>
              <a:rPr lang="ru-RU" sz="8000" b="1" dirty="0" smtClean="0"/>
              <a:t>1 вариант-  в недеформированном тексте найти « </a:t>
            </a:r>
            <a:r>
              <a:rPr lang="ru-RU" sz="8000" b="1" dirty="0" err="1" smtClean="0"/>
              <a:t>ошибкоопасные</a:t>
            </a:r>
            <a:r>
              <a:rPr lang="ru-RU" sz="8000" b="1" dirty="0" smtClean="0"/>
              <a:t>» места, сделать их орфографический разбор;</a:t>
            </a:r>
          </a:p>
          <a:p>
            <a:pPr lvl="0">
              <a:buNone/>
            </a:pPr>
            <a:r>
              <a:rPr lang="ru-RU" sz="8000" b="1" dirty="0" smtClean="0"/>
              <a:t>2 вариант- в деформированном тексте  вставить пропущенные буквы, выделить морфему, в которой они находятся.</a:t>
            </a:r>
          </a:p>
          <a:p>
            <a:endParaRPr lang="ru-RU" sz="5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Слайд 10. Корректирование текста.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b="1" dirty="0" smtClean="0"/>
              <a:t>Какие затруднения должна была испытать девочка, читая записку подруги? Почему?</a:t>
            </a:r>
          </a:p>
          <a:p>
            <a:r>
              <a:rPr lang="ru-RU" sz="2400" dirty="0" smtClean="0"/>
              <a:t>Мариночка приглашаю тебя на день рождения если хочешь помочь приходи пораньше часов в пять соберется  вся наша компания тапочки свои не забудь подарок необязателен фартук у меня есть до свидания Маша</a:t>
            </a:r>
          </a:p>
          <a:p>
            <a:pPr>
              <a:buNone/>
            </a:pPr>
            <a:r>
              <a:rPr lang="ru-RU" sz="2400" b="1" u="sng" dirty="0" smtClean="0"/>
              <a:t>Работа в парах.</a:t>
            </a:r>
          </a:p>
          <a:p>
            <a:r>
              <a:rPr lang="ru-RU" sz="2400" b="1" dirty="0" smtClean="0"/>
              <a:t>Обсудите, какие варианты прочтения записки были возможны и какой из них соответствует замыслу.</a:t>
            </a:r>
          </a:p>
          <a:p>
            <a:r>
              <a:rPr lang="ru-RU" sz="2400" b="1" dirty="0" smtClean="0"/>
              <a:t>Используя слова </a:t>
            </a:r>
            <a:r>
              <a:rPr lang="ru-RU" sz="2400" b="1" i="1" dirty="0" smtClean="0"/>
              <a:t>компания</a:t>
            </a:r>
            <a:r>
              <a:rPr lang="ru-RU" sz="2400" b="1" dirty="0" smtClean="0"/>
              <a:t> и </a:t>
            </a:r>
            <a:r>
              <a:rPr lang="ru-RU" sz="2400" b="1" i="1" dirty="0" smtClean="0"/>
              <a:t>кампания</a:t>
            </a:r>
            <a:r>
              <a:rPr lang="ru-RU" sz="2400" b="1" dirty="0" smtClean="0"/>
              <a:t>, составьте несколько предложений ( работа со словарем).   </a:t>
            </a:r>
            <a:endParaRPr lang="ru-RU" sz="24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 11 . Работа с рукописным журналом. Редактирование.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u="sng" dirty="0" smtClean="0"/>
              <a:t>Работа в парах.</a:t>
            </a:r>
          </a:p>
          <a:p>
            <a:pPr>
              <a:buNone/>
            </a:pPr>
            <a:r>
              <a:rPr lang="ru-RU" dirty="0" smtClean="0"/>
              <a:t>  «Из школьных сочинений». </a:t>
            </a:r>
          </a:p>
          <a:p>
            <a:pPr>
              <a:buNone/>
            </a:pPr>
            <a:r>
              <a:rPr lang="ru-RU" dirty="0" smtClean="0"/>
              <a:t>  Найти в отрывках из школьных сочинений нарушения языковой нормы, определить тип ошибки, отредактировать текст.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Слайд 11. Редактирование текста.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Задание:  исправьте текст, устраните повторы и однообразие синтаксических конструкций, используя указанные средства связи и конструкции: а)  сложные предложения ( что, когда, который, как, а ), однородные члены, причастные обороты;  б) сложные предложения, однородные члены с обобщающим словом, причастный и деепричастный обороты, союзы, частицу « даже».</a:t>
            </a:r>
          </a:p>
          <a:p>
            <a:pPr>
              <a:buNone/>
            </a:pPr>
            <a:r>
              <a:rPr lang="ru-RU" sz="2000" b="1" dirty="0" smtClean="0"/>
              <a:t>В скобках указано, сколько предложений должно получиться в каждом абзаце.  </a:t>
            </a:r>
          </a:p>
          <a:p>
            <a:pPr>
              <a:buNone/>
            </a:pPr>
            <a:r>
              <a:rPr lang="ru-RU" sz="2000" dirty="0" smtClean="0"/>
              <a:t>а)Усатый  сразу проявил такую щедрость. Гаврик ахнул. Вместо воды с сиропом господин потребовал не больше, не меньше, как целую большую бутылку воды « Фиалка» за восемь копеек. Вода с сиропом стоила две копейки. ( 2 пр.)</a:t>
            </a:r>
          </a:p>
          <a:p>
            <a:pPr>
              <a:buNone/>
            </a:pPr>
            <a:r>
              <a:rPr lang="ru-RU" sz="2000" dirty="0" smtClean="0"/>
              <a:t>Б) Гаврик  ост..</a:t>
            </a:r>
            <a:r>
              <a:rPr lang="ru-RU" sz="2000" dirty="0" err="1" smtClean="0"/>
              <a:t>рожно</a:t>
            </a:r>
            <a:r>
              <a:rPr lang="ru-RU" sz="2000" dirty="0" smtClean="0"/>
              <a:t>  взял об..ими руками,  как др..</a:t>
            </a:r>
            <a:r>
              <a:rPr lang="ru-RU" sz="2000" dirty="0" err="1" smtClean="0"/>
              <a:t>гоце</a:t>
            </a:r>
            <a:r>
              <a:rPr lang="ru-RU" sz="2000" dirty="0" smtClean="0"/>
              <a:t>..ость, холодный к..</a:t>
            </a:r>
            <a:r>
              <a:rPr lang="ru-RU" sz="2000" dirty="0" err="1" smtClean="0"/>
              <a:t>пучий</a:t>
            </a:r>
            <a:r>
              <a:rPr lang="ru-RU" sz="2000" dirty="0" smtClean="0"/>
              <a:t> стакан. Гаврик стал пить. Гаврик чу..</a:t>
            </a:r>
            <a:r>
              <a:rPr lang="ru-RU" sz="2000" dirty="0" err="1" smtClean="0"/>
              <a:t>твовал</a:t>
            </a:r>
            <a:r>
              <a:rPr lang="ru-RU" sz="2000" dirty="0" smtClean="0"/>
              <a:t>, как  п..</a:t>
            </a:r>
            <a:r>
              <a:rPr lang="ru-RU" sz="2000" dirty="0" err="1" smtClean="0"/>
              <a:t>хучий</a:t>
            </a:r>
            <a:r>
              <a:rPr lang="ru-RU" sz="2000" dirty="0" smtClean="0"/>
              <a:t> газ бьет через горло в нос. ( 1 пр.)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 12 .Конструирование предложений в тексте.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Заменить глагольную форму причастием и включить причастный оборот в предложение как обособленный. </a:t>
            </a:r>
          </a:p>
          <a:p>
            <a:r>
              <a:rPr lang="ru-RU" sz="2400" b="1" dirty="0" smtClean="0"/>
              <a:t>Природа раскинулась кругом, точно великий храм ( приготовиться к празднику). ( приготовившийся к празднику)     И  все душистое тепло  этого весеннего рая  дремотно и блаженно гудело от пчел и шмелей ( зарываются в его медвяный кудрявый снег). ( В. Короленко)</a:t>
            </a:r>
          </a:p>
          <a:p>
            <a:pPr>
              <a:buNone/>
            </a:pPr>
            <a:r>
              <a:rPr lang="ru-RU" sz="2400" u="sng" dirty="0" smtClean="0"/>
              <a:t> Проблемная задача: подготовить текст.</a:t>
            </a:r>
          </a:p>
          <a:p>
            <a:pPr>
              <a:buNone/>
            </a:pPr>
            <a:endParaRPr lang="ru-RU" sz="8600" b="1" dirty="0" smtClean="0"/>
          </a:p>
          <a:p>
            <a:pPr>
              <a:buNone/>
            </a:pPr>
            <a:endParaRPr lang="ru-RU" sz="8600" b="1" dirty="0" smtClean="0"/>
          </a:p>
          <a:p>
            <a:pPr>
              <a:buNone/>
            </a:pPr>
            <a:endParaRPr lang="ru-RU" sz="8600" b="1" dirty="0" smtClean="0"/>
          </a:p>
          <a:p>
            <a:pPr>
              <a:buNone/>
            </a:pPr>
            <a:endParaRPr lang="ru-RU" sz="8600" b="1" dirty="0" smtClean="0"/>
          </a:p>
          <a:p>
            <a:pPr>
              <a:buNone/>
            </a:pPr>
            <a:endParaRPr lang="ru-RU" sz="8600" b="1" dirty="0" smtClean="0"/>
          </a:p>
          <a:p>
            <a:pPr>
              <a:buNone/>
            </a:pPr>
            <a:endParaRPr lang="ru-RU" sz="8600" b="1" dirty="0" smtClean="0"/>
          </a:p>
          <a:p>
            <a:endParaRPr lang="ru-RU" sz="3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Слайд 13. Продолжите текст.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b="1" u="sng" dirty="0" smtClean="0"/>
          </a:p>
          <a:p>
            <a:pPr>
              <a:buNone/>
            </a:pPr>
            <a:r>
              <a:rPr lang="ru-RU" b="1" u="sng" dirty="0" smtClean="0"/>
              <a:t>Индивидуальная работа.</a:t>
            </a:r>
          </a:p>
          <a:p>
            <a:pPr>
              <a:buNone/>
            </a:pPr>
            <a:endParaRPr lang="ru-RU" sz="3400" b="1" dirty="0" smtClean="0"/>
          </a:p>
          <a:p>
            <a:pPr>
              <a:buNone/>
            </a:pPr>
            <a:r>
              <a:rPr lang="ru-RU" sz="3400" b="1" dirty="0" smtClean="0"/>
              <a:t>Найти в тексте ключевые слова, определить  тему, основную мысль, озаглавить; </a:t>
            </a:r>
            <a:r>
              <a:rPr lang="ru-RU" sz="3400" b="1" u="sng" dirty="0" smtClean="0"/>
              <a:t>продолжить текст</a:t>
            </a:r>
            <a:r>
              <a:rPr lang="ru-RU" sz="3400" b="1" dirty="0" smtClean="0"/>
              <a:t>, используя  определенно - личные предложения.</a:t>
            </a:r>
          </a:p>
          <a:p>
            <a:pPr>
              <a:buNone/>
            </a:pPr>
            <a:r>
              <a:rPr lang="ru-RU" sz="3400" dirty="0" smtClean="0"/>
              <a:t>Мама …Закрой глаза и прислушайся. И ты услышишь мамин голос. Его не спутаешь ни с одним другим. Даже когда станешь взрослым, всегда будешь помнить мамин голос, мамины глаза, мамины руки.</a:t>
            </a:r>
          </a:p>
          <a:p>
            <a:pPr>
              <a:buNone/>
            </a:pPr>
            <a:r>
              <a:rPr lang="ru-RU" sz="3400" dirty="0" smtClean="0"/>
              <a:t>(Ю. Яковлев)</a:t>
            </a:r>
          </a:p>
          <a:p>
            <a:pPr>
              <a:buNone/>
            </a:pPr>
            <a:endParaRPr lang="ru-RU" sz="3400" b="1" dirty="0" smtClean="0"/>
          </a:p>
          <a:p>
            <a:pPr>
              <a:buNone/>
            </a:pPr>
            <a:r>
              <a:rPr lang="ru-RU" sz="3400" b="1" dirty="0" smtClean="0"/>
              <a:t>Определить роль  определенно -личных предложений в тексте.</a:t>
            </a:r>
          </a:p>
          <a:p>
            <a:pPr>
              <a:buNone/>
            </a:pPr>
            <a:r>
              <a:rPr lang="ru-RU" sz="3400" b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  14. Составление памятки.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u="sng" dirty="0" smtClean="0"/>
              <a:t>Групповая работа.</a:t>
            </a:r>
          </a:p>
          <a:p>
            <a:pPr>
              <a:buNone/>
            </a:pPr>
            <a:r>
              <a:rPr lang="ru-RU" sz="2800" b="1" dirty="0" smtClean="0"/>
              <a:t>Составьте для себя правила поведения в официальной обстановке или в общественном месте. Используйте в опр.- личных предложениях указанные глаголы:</a:t>
            </a:r>
          </a:p>
          <a:p>
            <a:pPr>
              <a:buNone/>
            </a:pPr>
            <a:r>
              <a:rPr lang="ru-RU" sz="2800" dirty="0" smtClean="0"/>
              <a:t>Не кричи, не повышай голос, не шепчи, не бойся, не перебивай, не груби, не гримасничай, не суетись. </a:t>
            </a:r>
          </a:p>
          <a:p>
            <a:endParaRPr lang="ru-RU" sz="2800" dirty="0" smtClean="0"/>
          </a:p>
          <a:p>
            <a:endParaRPr lang="ru-RU" sz="2400" dirty="0" smtClean="0"/>
          </a:p>
          <a:p>
            <a:pPr>
              <a:buNone/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4572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 smtClean="0"/>
              <a:t>Отрывок из повести А.П. Чехова « Степь»: </a:t>
            </a:r>
            <a:r>
              <a:rPr lang="ru-RU" sz="2800" dirty="0" smtClean="0"/>
              <a:t> «Направо сверкнула молния, и, точно отразившись в зеркале, она тотчас же сверкнула вдали…» </a:t>
            </a:r>
            <a:r>
              <a:rPr lang="ru-RU" sz="2800" b="1" dirty="0" smtClean="0"/>
              <a:t>1 вар.- выделить наречия,  обозначающие место действия; 2 вар.- наречия, «живописующие» глагол.</a:t>
            </a:r>
          </a:p>
          <a:p>
            <a:pPr marL="0" lvl="0" indent="4572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b="1" dirty="0" smtClean="0"/>
              <a:t>На выбор. 1. Составить текст «Перед бурей» в подражание А. П. Чехову. Слова для справок: </a:t>
            </a:r>
            <a:r>
              <a:rPr lang="ru-RU" sz="2800" dirty="0" smtClean="0"/>
              <a:t>безлюдно, внезапно, ворчливо… </a:t>
            </a:r>
            <a:r>
              <a:rPr lang="ru-RU" sz="2800" b="1" dirty="0" smtClean="0"/>
              <a:t>2. Сжать данный отрывок из повести до ключевых предложений.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Слайд 15. Создание собственного текста на основе данного.</a:t>
            </a: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Слайд 1.   Цели.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buFontTx/>
              <a:buChar char="-"/>
            </a:pPr>
            <a:r>
              <a:rPr lang="ru-RU" sz="2400" dirty="0" smtClean="0"/>
              <a:t>Воспитание уважения  к родному языку, сознательного отношения к нему как явлению культуры;</a:t>
            </a:r>
          </a:p>
          <a:p>
            <a:pPr algn="just">
              <a:buFontTx/>
              <a:buChar char="-"/>
            </a:pPr>
            <a:r>
              <a:rPr lang="ru-RU" sz="2400" dirty="0" smtClean="0"/>
              <a:t>овладение русским языком как средством общения в повседневной жизни и учебной деятельности, потребности в речевом самосовершенствовании, овладение умениями извлекать и преобразовывать необходимую информацию из лингвистических словарей различных типов;</a:t>
            </a:r>
          </a:p>
          <a:p>
            <a:pPr algn="just">
              <a:buFontTx/>
              <a:buChar char="-"/>
            </a:pPr>
            <a:r>
              <a:rPr lang="ru-RU" sz="2400" dirty="0" smtClean="0"/>
              <a:t>-овладение видами речевой деятельности, практическими умениями нормативного использования  языка в разных ситуациях общения, нормами речевого этикета.</a:t>
            </a:r>
            <a:endParaRPr lang="ru-RU" sz="24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Слайд  16.  Анализ авторского заголовка и создание своего.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Прочитайте текст В. А. Солоухина « Осина». Какое настроение он передает?</a:t>
            </a:r>
          </a:p>
          <a:p>
            <a:pPr>
              <a:buNone/>
            </a:pPr>
            <a:r>
              <a:rPr lang="ru-RU" sz="2400" b="1" dirty="0" smtClean="0"/>
              <a:t>Докажите, что это текст.  Какие чувства он  вызвал у вас?  </a:t>
            </a:r>
          </a:p>
          <a:p>
            <a:pPr>
              <a:buNone/>
            </a:pPr>
            <a:r>
              <a:rPr lang="ru-RU" sz="2400" b="1" dirty="0" smtClean="0"/>
              <a:t>Тема и основная мысль. Предложите свое название. </a:t>
            </a:r>
          </a:p>
          <a:p>
            <a:pPr>
              <a:buNone/>
            </a:pPr>
            <a:r>
              <a:rPr lang="ru-RU" sz="2400" b="1" dirty="0" smtClean="0"/>
              <a:t>Чем ваше название отличается от авторского?  </a:t>
            </a:r>
          </a:p>
          <a:p>
            <a:pPr>
              <a:buNone/>
            </a:pPr>
            <a:r>
              <a:rPr lang="ru-RU" sz="2400" b="1" dirty="0" smtClean="0"/>
              <a:t>Какие слова помогают увидеть авторское отношение к осине?</a:t>
            </a:r>
          </a:p>
          <a:p>
            <a:pPr>
              <a:buNone/>
            </a:pPr>
            <a:r>
              <a:rPr lang="ru-RU" sz="2400" b="1" dirty="0" smtClean="0"/>
              <a:t>Составьте план текста.  1 вар. – опишите свое любимое дерево так, чтобы читатель почувствовал  ваше отношение;  2 вар.- передайте содержание  текста В. Солоухина сжато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b="1" dirty="0" smtClean="0"/>
              <a:t>       </a:t>
            </a:r>
          </a:p>
          <a:p>
            <a:pPr>
              <a:buNone/>
            </a:pPr>
            <a:endParaRPr lang="ru-RU" sz="1800" b="1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Слайд  17 .Сопоставление текстов.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/>
              <a:t>Сопоставьте  тексты разных авторов. Какими чувствами проникнут каждый текст? Чье восприятие вам ближе и почему?</a:t>
            </a:r>
          </a:p>
          <a:p>
            <a:pPr>
              <a:buNone/>
            </a:pPr>
            <a:r>
              <a:rPr lang="ru-RU" sz="2400" dirty="0" smtClean="0"/>
              <a:t>1. Счастливую и великую Родину любить невелика вещь. Мы ее должны любить ….( В. Розанов) </a:t>
            </a:r>
          </a:p>
          <a:p>
            <a:pPr>
              <a:buNone/>
            </a:pPr>
            <a:r>
              <a:rPr lang="ru-RU" sz="2400" dirty="0" smtClean="0"/>
              <a:t>2. Трудно выразить лицо России, как все живое и все близкое… ((Г. Федотов)</a:t>
            </a:r>
          </a:p>
          <a:p>
            <a:pPr>
              <a:buNone/>
            </a:pPr>
            <a:r>
              <a:rPr lang="ru-RU" sz="2400" b="1" dirty="0" smtClean="0"/>
              <a:t>Что объединяет тексты и в чем их различие? Найдите  ключевые слова. Озаглавьте каждый текст и сформулируйте основную мысль. Как перекликается стихотворение Ф. И. Тютчева с данными текстами?</a:t>
            </a:r>
          </a:p>
          <a:p>
            <a:pPr>
              <a:buNone/>
            </a:pPr>
            <a:r>
              <a:rPr lang="ru-RU" sz="2400" dirty="0" smtClean="0"/>
              <a:t>Умом Россию не понять…</a:t>
            </a:r>
          </a:p>
          <a:p>
            <a:pPr>
              <a:buNone/>
            </a:pPr>
            <a:r>
              <a:rPr lang="ru-RU" sz="2400" b="1" dirty="0" smtClean="0"/>
              <a:t>Предложите различные заголовки к общей теме « Родина». Выразите в заглавии основную мысль текста.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 18.  Развертывание смысла предложения.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b="1" dirty="0" smtClean="0"/>
              <a:t> «</a:t>
            </a:r>
            <a:endParaRPr lang="ru-RU" sz="6700" dirty="0" smtClean="0"/>
          </a:p>
          <a:p>
            <a:pPr>
              <a:buNone/>
            </a:pPr>
            <a:r>
              <a:rPr lang="ru-RU" sz="6700" dirty="0" smtClean="0"/>
              <a:t> </a:t>
            </a:r>
            <a:r>
              <a:rPr lang="ru-RU" sz="8000" dirty="0" smtClean="0"/>
              <a:t>…Мы любим нашу Родину. Любим ее бесконечные равнины, ее величавые леса, ее могучие  горы, ее города и села. Каждый ее уголок, как бы он далеко от нас ни находился, близок и дорог нам…</a:t>
            </a:r>
          </a:p>
          <a:p>
            <a:pPr>
              <a:buNone/>
            </a:pPr>
            <a:r>
              <a:rPr lang="ru-RU" sz="8000" b="1" dirty="0" smtClean="0"/>
              <a:t>Как автор развертывает смысл первого предложения (указать слова, конкретизирующие значение слова Родина); пересказать текст, включив свои доказательства; графически обозначить изученные орфограммы.</a:t>
            </a:r>
            <a:endParaRPr lang="ru-RU" sz="8000" dirty="0" smtClean="0"/>
          </a:p>
          <a:p>
            <a:pPr>
              <a:buNone/>
            </a:pPr>
            <a:r>
              <a:rPr lang="ru-RU" sz="8000" dirty="0" smtClean="0"/>
              <a:t> </a:t>
            </a:r>
          </a:p>
          <a:p>
            <a:pPr>
              <a:buNone/>
            </a:pPr>
            <a:r>
              <a:rPr lang="ru-RU" sz="8000" dirty="0" smtClean="0"/>
              <a:t> </a:t>
            </a:r>
            <a:endParaRPr lang="ru-RU" sz="8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Слайд  19.  От предложения – к тексту.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u="sng" dirty="0" smtClean="0"/>
              <a:t>Работа в парах.</a:t>
            </a:r>
          </a:p>
          <a:p>
            <a:pPr>
              <a:buNone/>
            </a:pPr>
            <a:r>
              <a:rPr lang="ru-RU" sz="2400" b="1" dirty="0" smtClean="0"/>
              <a:t>Запишите предложения в такой последовательности, чтобы восстановить текст – отрывок из Нобелевской лекции А. И. Солженицына. Подчеркните грамматические основы предложений.</a:t>
            </a:r>
          </a:p>
          <a:p>
            <a:pPr>
              <a:buNone/>
            </a:pPr>
            <a:r>
              <a:rPr lang="ru-RU" sz="2400" dirty="0" smtClean="0"/>
              <a:t>     А) Вот на таком мнимо фантастическом нарушении закона основана и моя собственная деятельность</a:t>
            </a:r>
          </a:p>
          <a:p>
            <a:pPr>
              <a:buNone/>
            </a:pPr>
            <a:r>
              <a:rPr lang="ru-RU" sz="2400" dirty="0" smtClean="0"/>
              <a:t>      Б) Они настойчиво выражают тяжелый народный опыт: Одно слово правды – весь мир перетянет.</a:t>
            </a:r>
          </a:p>
          <a:p>
            <a:pPr>
              <a:buNone/>
            </a:pPr>
            <a:r>
              <a:rPr lang="ru-RU" sz="2400" dirty="0" smtClean="0"/>
              <a:t>     В) В русском языке излюблены пословицы о правде.</a:t>
            </a:r>
          </a:p>
          <a:p>
            <a:pPr>
              <a:buNone/>
            </a:pPr>
            <a:r>
              <a:rPr lang="ru-RU" sz="2400" dirty="0" smtClean="0"/>
              <a:t> 1.  Выберите правильный ответ.</a:t>
            </a:r>
          </a:p>
          <a:p>
            <a:pPr>
              <a:buNone/>
            </a:pPr>
            <a:r>
              <a:rPr lang="ru-RU" sz="2400" dirty="0" smtClean="0"/>
              <a:t>А) В,Б,А.</a:t>
            </a:r>
          </a:p>
          <a:p>
            <a:pPr>
              <a:buNone/>
            </a:pPr>
            <a:r>
              <a:rPr lang="ru-RU" sz="2400" dirty="0" smtClean="0"/>
              <a:t>Б) Б, В,А.</a:t>
            </a:r>
          </a:p>
          <a:p>
            <a:pPr>
              <a:buNone/>
            </a:pPr>
            <a:r>
              <a:rPr lang="ru-RU" sz="2400" dirty="0" smtClean="0"/>
              <a:t>В) А, В,Б.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 20.  Работа с толковым словарем.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Справочное бюро. </a:t>
            </a:r>
            <a:r>
              <a:rPr lang="ru-RU" b="1" u="sng" dirty="0" smtClean="0"/>
              <a:t>Индивидуальная работа.</a:t>
            </a:r>
          </a:p>
          <a:p>
            <a:pPr>
              <a:buNone/>
            </a:pPr>
            <a:r>
              <a:rPr lang="ru-RU" dirty="0" smtClean="0"/>
              <a:t>Карточка с заданием: с помощью толкового словаря С.И. Ожегова подготовить связный  рассказ о слове </a:t>
            </a:r>
            <a:r>
              <a:rPr lang="ru-RU" i="1" dirty="0" smtClean="0"/>
              <a:t>рейд</a:t>
            </a:r>
          </a:p>
          <a:p>
            <a:pPr>
              <a:buNone/>
            </a:pPr>
            <a:r>
              <a:rPr lang="ru-RU" b="1" dirty="0" smtClean="0"/>
              <a:t>(используйте все пометы словаря).</a:t>
            </a:r>
          </a:p>
          <a:p>
            <a:pPr>
              <a:buNone/>
            </a:pPr>
            <a:r>
              <a:rPr lang="ru-RU" b="1" dirty="0" smtClean="0"/>
              <a:t>Произведите синтаксический разбор одного простого предложения.</a:t>
            </a:r>
            <a:endParaRPr lang="ru-RU" b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Слайд 21.Основной алгоритм.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Выпишите ключевые слова текста.</a:t>
            </a:r>
          </a:p>
          <a:p>
            <a:r>
              <a:rPr lang="ru-RU" sz="3200" dirty="0" smtClean="0"/>
              <a:t>Найдите в словаре объяснение непонятных слов и слов в переносном значении.</a:t>
            </a:r>
          </a:p>
          <a:p>
            <a:r>
              <a:rPr lang="ru-RU" sz="3200" dirty="0" smtClean="0"/>
              <a:t>Исследуйте синтаксические конструкции текста.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Слайд 2.  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800" dirty="0" smtClean="0"/>
              <a:t>понимать роль русского языка как национального языка русского народа;</a:t>
            </a:r>
          </a:p>
          <a:p>
            <a:r>
              <a:rPr lang="ru-RU" sz="2800" dirty="0" smtClean="0"/>
              <a:t>знать признаки текста и его функционально- смысловых типов( повествования, описания, рассуждения);</a:t>
            </a:r>
          </a:p>
          <a:p>
            <a:r>
              <a:rPr lang="ru-RU" sz="2800" dirty="0" smtClean="0"/>
              <a:t>уметь определять тему, основную мысль текста;</a:t>
            </a:r>
          </a:p>
          <a:p>
            <a:r>
              <a:rPr lang="ru-RU" sz="2800" dirty="0" smtClean="0"/>
              <a:t>опознавать языковые единицы, проводить различные виды их анализа;</a:t>
            </a:r>
          </a:p>
          <a:p>
            <a:r>
              <a:rPr lang="ru-RU" sz="2800" dirty="0" smtClean="0"/>
              <a:t>объяснять с помощью словаря значение слов с национально-культурным компонентом.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Слайд 3.Работа с ключевыми словами.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Россия, Отчизна, родная земля, Родина, даль, высокий смысл, отчий дом; « лицо России»: настоящее, прошлое, будущее,  «древняя слава», щемящая грусть, вера, надежда, любовь…</a:t>
            </a:r>
          </a:p>
          <a:p>
            <a:pPr>
              <a:buNone/>
            </a:pPr>
            <a:r>
              <a:rPr lang="ru-RU" b="1" dirty="0" smtClean="0"/>
              <a:t>Помогает ли данная тематическая сетка определить замысел текста? Сформулируйте  основную мысль будущего текста. Озаглавьте.  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dirty="0" smtClean="0"/>
              <a:t>Слайд  4  . Сжатие текста.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        Ролевая игра: я – редактор.</a:t>
            </a:r>
          </a:p>
          <a:p>
            <a:pPr>
              <a:buNone/>
            </a:pPr>
            <a:r>
              <a:rPr lang="ru-RU" b="1" dirty="0" smtClean="0"/>
              <a:t>     Сократите текст на … строк ( слов), не затрагивая его основного содержания.</a:t>
            </a:r>
          </a:p>
          <a:p>
            <a:pPr>
              <a:buNone/>
            </a:pPr>
            <a:r>
              <a:rPr lang="ru-RU" dirty="0" smtClean="0"/>
              <a:t>    При сжигании топлива образуется углекислый газ, который поступает в атмосферу. Часть его распространяется  в водах  океана, часть поглощается живыми организмами, но не менее половины остается в атмосфере.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i="1" dirty="0" smtClean="0"/>
          </a:p>
          <a:p>
            <a:endParaRPr lang="ru-RU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-133038"/>
            <a:ext cx="415498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52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152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 5 . Работа с текстами – клише.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b="1" dirty="0" smtClean="0"/>
              <a:t>Вставьте имена прилагательные – антонимы. Пользуйтесь словами для справки.</a:t>
            </a:r>
          </a:p>
          <a:p>
            <a:r>
              <a:rPr lang="ru-RU" sz="2400" dirty="0" smtClean="0"/>
              <a:t>Колокольни у нас в селе две. Одна, о которой я только что говорил,…., …., ….., как игла. Другая …., …..      ( Я. Ершов)</a:t>
            </a:r>
          </a:p>
          <a:p>
            <a:r>
              <a:rPr lang="ru-RU" sz="2400" b="1" dirty="0" smtClean="0"/>
              <a:t>Слова для справки: большая, маленькая, высокая, приземистая, острая.</a:t>
            </a:r>
          </a:p>
          <a:p>
            <a:r>
              <a:rPr lang="ru-RU" sz="2400" b="1" dirty="0" smtClean="0"/>
              <a:t>Обосновать правильность выбранного слова.</a:t>
            </a:r>
          </a:p>
          <a:p>
            <a:r>
              <a:rPr lang="ru-RU" sz="2400" b="1" dirty="0" smtClean="0"/>
              <a:t>Вместо точек вставить постоянные эпитеты.</a:t>
            </a:r>
          </a:p>
          <a:p>
            <a:r>
              <a:rPr lang="ru-RU" sz="2400" dirty="0" smtClean="0"/>
              <a:t>- Кабы Иван-Царевич на мне женился, я бы ему платок вышила: на одном углу-  … солнышко со лучами, на другом углу- … месяц со звездами, на третьем - …. море с кораблями, на четвертом - …. леса со зверями. (Из сказки)</a:t>
            </a:r>
          </a:p>
          <a:p>
            <a:endParaRPr lang="ru-RU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 6.      Определение границ предложения.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b="1" dirty="0" smtClean="0"/>
              <a:t>Тема:  « Виды предложений по цели высказывания» 5 класс .  </a:t>
            </a:r>
          </a:p>
          <a:p>
            <a:pPr>
              <a:buNone/>
            </a:pPr>
            <a:r>
              <a:rPr lang="ru-RU" sz="2000" b="1" dirty="0" smtClean="0"/>
              <a:t>С. Маршак «Волк и лисица». Прочитайте выразительно, поставьте недостающие знаки препинания. 1 вар.- объяснить окончания сущ.; 2 вар.- </a:t>
            </a:r>
            <a:r>
              <a:rPr lang="ru-RU" sz="2000" b="1" dirty="0" err="1" smtClean="0"/>
              <a:t>однокор</a:t>
            </a:r>
            <a:r>
              <a:rPr lang="ru-RU" sz="2000" b="1" dirty="0" smtClean="0"/>
              <a:t>. слова, способы проверки безударных  гласных  в корне слова.</a:t>
            </a:r>
          </a:p>
          <a:p>
            <a:pPr>
              <a:buNone/>
            </a:pPr>
            <a:r>
              <a:rPr lang="ru-RU" sz="2000" dirty="0" smtClean="0"/>
              <a:t>Серый волк в глухом лесу                           - </a:t>
            </a:r>
            <a:r>
              <a:rPr lang="ru-RU" sz="2000" dirty="0" err="1" smtClean="0"/>
              <a:t>Свининки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Встретил рыжую лису.                               - Сколько взяли</a:t>
            </a:r>
          </a:p>
          <a:p>
            <a:pPr>
              <a:buFontTx/>
              <a:buChar char="-"/>
            </a:pPr>
            <a:r>
              <a:rPr lang="ru-RU" sz="2000" dirty="0" err="1" smtClean="0"/>
              <a:t>Лисавета</a:t>
            </a:r>
            <a:r>
              <a:rPr lang="ru-RU" sz="2000" dirty="0" smtClean="0"/>
              <a:t>  здравствуй                            - Шерсти клок,</a:t>
            </a:r>
          </a:p>
          <a:p>
            <a:pPr>
              <a:buFontTx/>
              <a:buChar char="-"/>
            </a:pPr>
            <a:r>
              <a:rPr lang="ru-RU" sz="2000" dirty="0" smtClean="0"/>
              <a:t>Как дела  зубастый                                   Ободрали правый бок,</a:t>
            </a:r>
          </a:p>
          <a:p>
            <a:pPr>
              <a:buFontTx/>
              <a:buChar char="-"/>
            </a:pPr>
            <a:r>
              <a:rPr lang="ru-RU" sz="2000" dirty="0" smtClean="0"/>
              <a:t>Ничего идут дела,                                     Хвост отгрызли в драке</a:t>
            </a:r>
          </a:p>
          <a:p>
            <a:pPr>
              <a:buNone/>
            </a:pPr>
            <a:r>
              <a:rPr lang="ru-RU" sz="2000" dirty="0" smtClean="0"/>
              <a:t>    Голова еще цела.                                          - Кто отгрыз</a:t>
            </a:r>
          </a:p>
          <a:p>
            <a:pPr>
              <a:buFontTx/>
              <a:buChar char="-"/>
            </a:pPr>
            <a:r>
              <a:rPr lang="ru-RU" sz="2000" dirty="0" smtClean="0"/>
              <a:t>Где ты был                                                  - Собаки</a:t>
            </a:r>
          </a:p>
          <a:p>
            <a:pPr>
              <a:buFontTx/>
              <a:buChar char="-"/>
            </a:pPr>
            <a:r>
              <a:rPr lang="ru-RU" sz="2000" dirty="0" smtClean="0"/>
              <a:t>На рынке                                                       - Сыт ли милый куманек</a:t>
            </a:r>
          </a:p>
          <a:p>
            <a:pPr>
              <a:buNone/>
            </a:pPr>
            <a:r>
              <a:rPr lang="ru-RU" sz="2000" dirty="0" smtClean="0"/>
              <a:t>- Что купил                                                         - Еле ноги уволок.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Слайд 7.Работа с деформированным текстом.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6 класс. Тема: « Употребление глаголов в речи».</a:t>
            </a:r>
          </a:p>
          <a:p>
            <a:pPr>
              <a:buNone/>
            </a:pPr>
            <a:r>
              <a:rPr lang="ru-RU" sz="2400" dirty="0" smtClean="0"/>
              <a:t>Буря мглою небо …,        То по кровле обветшалой</a:t>
            </a:r>
          </a:p>
          <a:p>
            <a:pPr>
              <a:buNone/>
            </a:pPr>
            <a:r>
              <a:rPr lang="ru-RU" sz="2400" dirty="0" smtClean="0"/>
              <a:t>Вихри снежные крутя,        Вдруг соломой … ,</a:t>
            </a:r>
          </a:p>
          <a:p>
            <a:pPr>
              <a:buNone/>
            </a:pPr>
            <a:r>
              <a:rPr lang="ru-RU" sz="2400" dirty="0" smtClean="0"/>
              <a:t>То, как зверь, она …,      То, как путник запоздалый,</a:t>
            </a:r>
          </a:p>
          <a:p>
            <a:pPr>
              <a:buNone/>
            </a:pPr>
            <a:r>
              <a:rPr lang="ru-RU" sz="2400" dirty="0" smtClean="0"/>
              <a:t>То…., как дитя,                        К нам в окошко … .</a:t>
            </a:r>
          </a:p>
          <a:p>
            <a:pPr>
              <a:buNone/>
            </a:pPr>
            <a:endParaRPr lang="ru-RU" sz="2400" b="1" dirty="0" smtClean="0"/>
          </a:p>
          <a:p>
            <a:pPr>
              <a:buNone/>
            </a:pPr>
            <a:r>
              <a:rPr lang="ru-RU" sz="2400" b="1" dirty="0" smtClean="0"/>
              <a:t>Заполните пробелы, и тогда « соберете» стихотворение А. С. Пушкина.</a:t>
            </a:r>
          </a:p>
          <a:p>
            <a:pPr>
              <a:buNone/>
            </a:pPr>
            <a:r>
              <a:rPr lang="ru-RU" sz="2400" b="1" dirty="0" smtClean="0"/>
              <a:t>Обоснуйте свой выбор, сравнив с авторским текстом</a:t>
            </a:r>
            <a:r>
              <a:rPr lang="ru-RU" sz="2400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1264</TotalTime>
  <Words>1776</Words>
  <Application>Microsoft Office PowerPoint</Application>
  <PresentationFormat>Экран (4:3)</PresentationFormat>
  <Paragraphs>157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Солнцестояние</vt:lpstr>
      <vt:lpstr>Мастер – класс .Система работы с текстом на уроках русского языка.</vt:lpstr>
      <vt:lpstr>Слайд 1.   Цели.</vt:lpstr>
      <vt:lpstr>Слайд 2.  Задачи:</vt:lpstr>
      <vt:lpstr>Слайд 4</vt:lpstr>
      <vt:lpstr>Слайд 3.Работа с ключевыми словами.</vt:lpstr>
      <vt:lpstr>Слайд  4  . Сжатие текста.</vt:lpstr>
      <vt:lpstr>Слайд 5 . Работа с текстами – клише.</vt:lpstr>
      <vt:lpstr>Слайд 6.      Определение границ предложения.</vt:lpstr>
      <vt:lpstr>Слайд 7.Работа с деформированным текстом.</vt:lpstr>
      <vt:lpstr>http://files.school-collection.edu.ru/dlrstore/7a39b22b-0a01-0355-00a6-8fd8d961a963/index_listing.html</vt:lpstr>
      <vt:lpstr>Слайд 8. Собирание текста из фрагментов.</vt:lpstr>
      <vt:lpstr>Слайд 9. Членение текста на абзацы. Работа в группах.</vt:lpstr>
      <vt:lpstr>Слайд 10. Корректирование текста.</vt:lpstr>
      <vt:lpstr>Слайд 11 . Работа с рукописным журналом. Редактирование.</vt:lpstr>
      <vt:lpstr>Слайд 11. Редактирование текста. </vt:lpstr>
      <vt:lpstr>Слайд 12 .Конструирование предложений в тексте. </vt:lpstr>
      <vt:lpstr>Слайд 13. Продолжите текст.</vt:lpstr>
      <vt:lpstr>Слайд  14. Составление памятки. </vt:lpstr>
      <vt:lpstr>Слайд 15. Создание собственного текста на основе данного.</vt:lpstr>
      <vt:lpstr>Слайд  16.  Анализ авторского заголовка и создание своего.</vt:lpstr>
      <vt:lpstr>Слайд  17 .Сопоставление текстов.</vt:lpstr>
      <vt:lpstr>Слайд 18.  Развертывание смысла предложения.</vt:lpstr>
      <vt:lpstr>Слайд  19.  От предложения – к тексту. </vt:lpstr>
      <vt:lpstr>Слайд 20.  Работа с толковым словарем.</vt:lpstr>
      <vt:lpstr>Слайд 21.Основной алгоритм.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173</cp:revision>
  <dcterms:modified xsi:type="dcterms:W3CDTF">2011-12-02T16:19:50Z</dcterms:modified>
</cp:coreProperties>
</file>