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73" r:id="rId5"/>
    <p:sldId id="256" r:id="rId6"/>
    <p:sldId id="257" r:id="rId7"/>
    <p:sldId id="262" r:id="rId8"/>
    <p:sldId id="258" r:id="rId9"/>
    <p:sldId id="259" r:id="rId10"/>
    <p:sldId id="263" r:id="rId11"/>
    <p:sldId id="269" r:id="rId12"/>
    <p:sldId id="270" r:id="rId13"/>
    <p:sldId id="264" r:id="rId14"/>
    <p:sldId id="265" r:id="rId15"/>
    <p:sldId id="271" r:id="rId16"/>
    <p:sldId id="266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9" autoAdjust="0"/>
    <p:restoredTop sz="94660"/>
  </p:normalViewPr>
  <p:slideViewPr>
    <p:cSldViewPr>
      <p:cViewPr varScale="1">
        <p:scale>
          <a:sx n="108" d="100"/>
          <a:sy n="108" d="100"/>
        </p:scale>
        <p:origin x="173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71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B330E-9515-45C0-92E1-419C25A7ABF3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7A03B-82D0-4DF4-AEFA-D3D764E32A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187E5-462B-42A8-A3E0-1A6BA64FD83B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30E6DA-7253-4C99-973B-DE8E60ACC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 flipH="1">
            <a:off x="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14876" y="5072063"/>
            <a:ext cx="4143374" cy="571515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dirty="0"/>
              <a:t>С</a:t>
            </a:r>
            <a:r>
              <a:rPr lang="en-US" dirty="0"/>
              <a:t>lick to edit Master title style</a:t>
            </a:r>
            <a:endParaRPr lang="ru-R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 hasCustomPrompt="1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r>
              <a:rPr lang="ru-RU" dirty="0"/>
              <a:t>Место для фотографии</a:t>
            </a:r>
          </a:p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28625" y="5072074"/>
            <a:ext cx="4071937" cy="571489"/>
          </a:xfrm>
        </p:spPr>
        <p:txBody>
          <a:bodyPr vert="horz" lIns="91440" tIns="45720" rIns="91440" bIns="45720"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/>
              <a:t>С</a:t>
            </a:r>
            <a:r>
              <a:rPr lang="en-US" dirty="0"/>
              <a:t>lick to edit Master title style</a:t>
            </a:r>
            <a:endParaRPr lang="ru-RU" dirty="0"/>
          </a:p>
        </p:txBody>
      </p:sp>
    </p:spTree>
  </p:cSld>
  <p:clrMapOvr>
    <a:masterClrMapping/>
  </p:clrMapOvr>
  <p:transition/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Место для фотографии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/>
              <a:t>Вставка рисунка</a:t>
            </a:r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3174" y="0"/>
            <a:ext cx="5972188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3174" y="1600200"/>
            <a:ext cx="6043626" cy="4114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03960-10D1-4A22-98B0-8830ECCB3505}" type="datetimeFigureOut">
              <a:rPr lang="ru-RU" smtClean="0"/>
              <a:pPr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3FA2F-12BF-475C-92FE-778BAA2512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2" r:id="rId4"/>
    <p:sldLayoutId id="2147483663" r:id="rId5"/>
    <p:sldLayoutId id="2147483661" r:id="rId6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112898-58AC-435B-A1E5-210E2B7D19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1680" y="1196752"/>
            <a:ext cx="6192688" cy="1584176"/>
          </a:xfrm>
        </p:spPr>
        <p:txBody>
          <a:bodyPr>
            <a:noAutofit/>
          </a:bodyPr>
          <a:lstStyle/>
          <a:p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Тема</a:t>
            </a:r>
            <a:r>
              <a:rPr lang="en-US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Лирика Е. Евтушенко в контексте поэзии «шестидесятников».</a:t>
            </a:r>
            <a:endParaRPr lang="ru-RU" sz="2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35FCAA-3ABC-4004-8A0A-8B27AD42DE4C}"/>
              </a:ext>
            </a:extLst>
          </p:cNvPr>
          <p:cNvSpPr txBox="1"/>
          <p:nvPr/>
        </p:nvSpPr>
        <p:spPr>
          <a:xfrm>
            <a:off x="2555776" y="4677714"/>
            <a:ext cx="43022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Составитель презентацию студента группы 138 Абдурашидов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Элёрбек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74772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4000496" y="363915"/>
            <a:ext cx="492922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1" u="none" strike="noStrike" cap="none" normalizeH="0" baseline="0" dirty="0">
                <a:ln>
                  <a:noFill/>
                </a:ln>
                <a:effectLst/>
                <a:latin typeface="Arial" charset="0"/>
                <a:cs typeface="Arial" charset="0"/>
              </a:rPr>
              <a:t>Литературный стиль и манера Евтушенко давала обширное поле деятельности для критики. Его часто упрекали в славословии, пафосной риторике и скрытом самовосхвалении. Критики упрекают Евтушенко в скрытом подражании Маяковскому, который оказал, несомненно, глубокое влияние на творчество поэта</a:t>
            </a:r>
            <a:r>
              <a:rPr kumimoji="0" lang="ru-RU" sz="2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cs typeface="Arial" charset="0"/>
              </a:rPr>
              <a:t>.</a:t>
            </a:r>
            <a:endParaRPr kumimoji="0" lang="ru-RU" sz="2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44035" name="Picture 3" descr="http://www.stihi.ru/photos/evtushenko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11150"/>
            <a:ext cx="3714744" cy="53372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428604"/>
            <a:ext cx="24128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Личная жизнь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85860"/>
            <a:ext cx="80010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Евгений Евтушенко был официально женат 4 раза. Его жёны: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Monotype Corsiva" pitchFamily="66" charset="0"/>
              </a:rPr>
              <a:t>Белла Ахмадулина, известная поэтесса (1954);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Monotype Corsiva" pitchFamily="66" charset="0"/>
              </a:rPr>
              <a:t>Галина Сокол-Луконина</a:t>
            </a:r>
            <a:r>
              <a:rPr lang="ru-RU" sz="2800" u="sng" dirty="0">
                <a:latin typeface="Monotype Corsiva" pitchFamily="66" charset="0"/>
              </a:rPr>
              <a:t> </a:t>
            </a:r>
            <a:r>
              <a:rPr lang="ru-RU" sz="2800" dirty="0">
                <a:latin typeface="Monotype Corsiva" pitchFamily="66" charset="0"/>
              </a:rPr>
              <a:t>(1961), сын Петр;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err="1">
                <a:latin typeface="Monotype Corsiva" pitchFamily="66" charset="0"/>
              </a:rPr>
              <a:t>Джен</a:t>
            </a:r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err="1">
                <a:latin typeface="Monotype Corsiva" pitchFamily="66" charset="0"/>
              </a:rPr>
              <a:t>Батлер</a:t>
            </a:r>
            <a:r>
              <a:rPr lang="ru-RU" sz="2800" dirty="0">
                <a:latin typeface="Monotype Corsiva" pitchFamily="66" charset="0"/>
              </a:rPr>
              <a:t>, ирландка, его страстная поклонница (1978), сыновья Александр и Антон;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Monotype Corsiva" pitchFamily="66" charset="0"/>
              </a:rPr>
              <a:t>Мария Владимировна Новикова (1987), сыновья Евгений и Дмитрий.</a:t>
            </a:r>
          </a:p>
          <a:p>
            <a:r>
              <a:rPr lang="ru-RU" sz="2800" dirty="0">
                <a:latin typeface="Monotype Corsiva" pitchFamily="66" charset="0"/>
              </a:rPr>
              <a:t>Всего у Евтушенко 5 сыновей.</a:t>
            </a:r>
          </a:p>
        </p:txBody>
      </p:sp>
    </p:spTree>
  </p:cSld>
  <p:clrMapOvr>
    <a:masterClrMapping/>
  </p:clrMapOvr>
  <p:transition>
    <p:push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54292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/>
              <a:t>Интересные факты</a:t>
            </a:r>
          </a:p>
          <a:p>
            <a:endParaRPr lang="ru-RU" sz="2000" b="1" u="sng" dirty="0"/>
          </a:p>
          <a:p>
            <a:pPr>
              <a:buFont typeface="Arial" pitchFamily="34" charset="0"/>
              <a:buChar char="•"/>
            </a:pPr>
            <a:r>
              <a:rPr lang="ru-RU" sz="2200" dirty="0"/>
              <a:t>Владеет английским, испанским, итальянским и французским языками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Любимый поэт и писатель — Александр Сергеевич Пушкин.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Американский обозреватель Роберт </a:t>
            </a:r>
            <a:r>
              <a:rPr lang="ru-RU" sz="2200" dirty="0" err="1"/>
              <a:t>Шелтон</a:t>
            </a:r>
            <a:r>
              <a:rPr lang="ru-RU" sz="2200" dirty="0"/>
              <a:t> в номере газеты </a:t>
            </a:r>
            <a:r>
              <a:rPr lang="ru-RU" sz="2200" dirty="0" err="1"/>
              <a:t>New</a:t>
            </a:r>
            <a:r>
              <a:rPr lang="ru-RU" sz="2200" dirty="0"/>
              <a:t> </a:t>
            </a:r>
            <a:r>
              <a:rPr lang="ru-RU" sz="2200" dirty="0" err="1"/>
              <a:t>York</a:t>
            </a:r>
            <a:r>
              <a:rPr lang="ru-RU" sz="2200" dirty="0"/>
              <a:t> </a:t>
            </a:r>
            <a:r>
              <a:rPr lang="ru-RU" sz="2200" dirty="0" err="1"/>
              <a:t>Times</a:t>
            </a:r>
            <a:r>
              <a:rPr lang="ru-RU" sz="2200" dirty="0"/>
              <a:t> за 28 октября 1963 года сравнивает молодого Боба </a:t>
            </a:r>
            <a:r>
              <a:rPr lang="ru-RU" sz="2200" dirty="0" err="1"/>
              <a:t>Дилана</a:t>
            </a:r>
            <a:r>
              <a:rPr lang="ru-RU" sz="2200" dirty="0"/>
              <a:t> с Евтушенко «…</a:t>
            </a:r>
            <a:r>
              <a:rPr lang="ru-RU" sz="2200" dirty="0" err="1"/>
              <a:t>perhaps</a:t>
            </a:r>
            <a:r>
              <a:rPr lang="ru-RU" sz="2200" dirty="0"/>
              <a:t> </a:t>
            </a:r>
            <a:r>
              <a:rPr lang="ru-RU" sz="2200" dirty="0" err="1"/>
              <a:t>an</a:t>
            </a:r>
            <a:r>
              <a:rPr lang="ru-RU" sz="2200" dirty="0"/>
              <a:t> </a:t>
            </a:r>
            <a:r>
              <a:rPr lang="ru-RU" sz="2200" dirty="0" err="1"/>
              <a:t>American</a:t>
            </a:r>
            <a:r>
              <a:rPr lang="ru-RU" sz="2200" dirty="0"/>
              <a:t> </a:t>
            </a:r>
            <a:r>
              <a:rPr lang="ru-RU" sz="2200" dirty="0" err="1"/>
              <a:t>Yevtushenko</a:t>
            </a:r>
            <a:r>
              <a:rPr lang="ru-RU" sz="2200" dirty="0"/>
              <a:t> (</a:t>
            </a:r>
            <a:r>
              <a:rPr lang="ru-RU" sz="2200" dirty="0" err="1"/>
              <a:t>the</a:t>
            </a:r>
            <a:r>
              <a:rPr lang="ru-RU" sz="2200" dirty="0"/>
              <a:t> </a:t>
            </a:r>
            <a:r>
              <a:rPr lang="ru-RU" sz="2200" dirty="0" err="1"/>
              <a:t>Russian</a:t>
            </a:r>
            <a:r>
              <a:rPr lang="ru-RU" sz="2200" dirty="0"/>
              <a:t> </a:t>
            </a:r>
            <a:r>
              <a:rPr lang="ru-RU" sz="2200" dirty="0" err="1"/>
              <a:t>poet</a:t>
            </a:r>
            <a:r>
              <a:rPr lang="ru-RU" sz="2200" dirty="0"/>
              <a:t>).»</a:t>
            </a:r>
          </a:p>
        </p:txBody>
      </p:sp>
      <p:pic>
        <p:nvPicPr>
          <p:cNvPr id="29698" name="Picture 2" descr="http://esquire.ru/media/blogs/wil/Evgeniy-Evtushenko/Evtushenko-inside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98440" y="428604"/>
            <a:ext cx="3645560" cy="507209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7151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latin typeface="Monotype Corsiva" pitchFamily="66" charset="0"/>
              </a:rPr>
              <a:t> Некоторые источники сообщают, что Е. А. Евтушенко сотрудничал с КГБ, выполняя роль «агента влияния».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Monotype Corsiva" pitchFamily="66" charset="0"/>
              </a:rPr>
              <a:t> Евтушенко открыл в подмосковном </a:t>
            </a:r>
            <a:r>
              <a:rPr lang="ru-RU" sz="2400" dirty="0" err="1">
                <a:latin typeface="Monotype Corsiva" pitchFamily="66" charset="0"/>
              </a:rPr>
              <a:t>Переделкине</a:t>
            </a:r>
            <a:r>
              <a:rPr lang="ru-RU" sz="2400" dirty="0">
                <a:latin typeface="Monotype Corsiva" pitchFamily="66" charset="0"/>
              </a:rPr>
              <a:t> музей-галерею, приурочив это событие к своему дню рождения 18 июля 2010 года. В музее представлена личная коллекция картин, подаренных Евтушенко известными художниками - Шагалом, Пикассо. Есть редчайшая картина Эрнста, одного из родоначальников сюрреализма. Музей работает в специально построенном рядом с дачей поэта здании.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Monotype Corsiva" pitchFamily="66" charset="0"/>
              </a:rPr>
              <a:t> </a:t>
            </a:r>
            <a:r>
              <a:rPr lang="ru-RU" sz="2400" dirty="0" err="1">
                <a:latin typeface="Monotype Corsiva" pitchFamily="66" charset="0"/>
              </a:rPr>
              <a:t>Супермикрокнига</a:t>
            </a:r>
            <a:r>
              <a:rPr lang="ru-RU" sz="2400" dirty="0">
                <a:latin typeface="Monotype Corsiva" pitchFamily="66" charset="0"/>
              </a:rPr>
              <a:t> со стихотворением «Волга» имеет размер 0,5 </a:t>
            </a:r>
            <a:r>
              <a:rPr lang="ru-RU" sz="2400" dirty="0" err="1">
                <a:latin typeface="Monotype Corsiva" pitchFamily="66" charset="0"/>
              </a:rPr>
              <a:t>х</a:t>
            </a:r>
            <a:r>
              <a:rPr lang="ru-RU" sz="2400" dirty="0">
                <a:latin typeface="Monotype Corsiva" pitchFamily="66" charset="0"/>
              </a:rPr>
              <a:t> 0,45 мм, и является одной из 10 самых маленьких книг в мире.</a:t>
            </a:r>
          </a:p>
        </p:txBody>
      </p:sp>
      <p:pic>
        <p:nvPicPr>
          <p:cNvPr id="39938" name="Picture 2" descr="http://2004.novayagazeta.ru/nomer/2004/05n/n05n-s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858181"/>
            <a:ext cx="2643174" cy="333756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1000108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Со мною вот что происходит:</a:t>
            </a:r>
            <a:br>
              <a:rPr lang="ru-RU" dirty="0"/>
            </a:br>
            <a:r>
              <a:rPr lang="ru-RU" dirty="0"/>
              <a:t>ко мне мой старый друг не ходит,</a:t>
            </a:r>
            <a:br>
              <a:rPr lang="ru-RU" dirty="0"/>
            </a:br>
            <a:r>
              <a:rPr lang="ru-RU" dirty="0"/>
              <a:t>а ходят в мелкой суете</a:t>
            </a:r>
            <a:br>
              <a:rPr lang="ru-RU" dirty="0"/>
            </a:br>
            <a:r>
              <a:rPr lang="ru-RU" dirty="0"/>
              <a:t>разнообразные не те.</a:t>
            </a:r>
            <a:br>
              <a:rPr lang="ru-RU" dirty="0"/>
            </a:br>
            <a:r>
              <a:rPr lang="ru-RU" dirty="0"/>
              <a:t>И он</a:t>
            </a:r>
            <a:br>
              <a:rPr lang="ru-RU" dirty="0"/>
            </a:br>
            <a:r>
              <a:rPr lang="ru-RU" dirty="0"/>
              <a:t>не с теми ходит где-то</a:t>
            </a:r>
            <a:br>
              <a:rPr lang="ru-RU" dirty="0"/>
            </a:br>
            <a:r>
              <a:rPr lang="ru-RU" dirty="0"/>
              <a:t>и тоже понимает это,</a:t>
            </a:r>
            <a:br>
              <a:rPr lang="ru-RU" dirty="0"/>
            </a:br>
            <a:r>
              <a:rPr lang="ru-RU" dirty="0"/>
              <a:t>и наш раздор необъясним,</a:t>
            </a:r>
            <a:br>
              <a:rPr lang="ru-RU" dirty="0"/>
            </a:br>
            <a:r>
              <a:rPr lang="ru-RU" dirty="0"/>
              <a:t>и оба мучимся мы с ним.</a:t>
            </a:r>
            <a:br>
              <a:rPr lang="ru-RU" dirty="0"/>
            </a:br>
            <a:r>
              <a:rPr lang="ru-RU" dirty="0"/>
              <a:t>Со мною вот что происходит:</a:t>
            </a:r>
            <a:br>
              <a:rPr lang="ru-RU" dirty="0"/>
            </a:br>
            <a:r>
              <a:rPr lang="ru-RU" dirty="0"/>
              <a:t>совсем не та ко мне приходит,</a:t>
            </a:r>
            <a:br>
              <a:rPr lang="ru-RU" dirty="0"/>
            </a:br>
            <a:r>
              <a:rPr lang="ru-RU" dirty="0"/>
              <a:t>мне руки на плечи кладёт</a:t>
            </a:r>
            <a:br>
              <a:rPr lang="ru-RU" dirty="0"/>
            </a:br>
            <a:r>
              <a:rPr lang="ru-RU" dirty="0"/>
              <a:t>и у другой меня крадёт.</a:t>
            </a:r>
            <a:br>
              <a:rPr lang="ru-RU" dirty="0"/>
            </a:br>
            <a:r>
              <a:rPr lang="ru-RU" dirty="0"/>
              <a:t>А той -</a:t>
            </a:r>
            <a:br>
              <a:rPr lang="ru-RU" dirty="0"/>
            </a:br>
            <a:r>
              <a:rPr lang="ru-RU" dirty="0"/>
              <a:t>скажите, бога ради,</a:t>
            </a:r>
            <a:br>
              <a:rPr lang="ru-RU" dirty="0"/>
            </a:br>
            <a:r>
              <a:rPr lang="ru-RU" dirty="0"/>
              <a:t>кому на плечи руки класть?</a:t>
            </a:r>
            <a:br>
              <a:rPr lang="ru-RU" dirty="0"/>
            </a:br>
            <a:r>
              <a:rPr lang="ru-RU" dirty="0"/>
              <a:t>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428604"/>
            <a:ext cx="40719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Та,</a:t>
            </a:r>
            <a:br>
              <a:rPr lang="ru-RU" dirty="0"/>
            </a:br>
            <a:r>
              <a:rPr lang="ru-RU" dirty="0"/>
              <a:t>у которой я украден,</a:t>
            </a:r>
            <a:br>
              <a:rPr lang="ru-RU" dirty="0"/>
            </a:br>
            <a:r>
              <a:rPr lang="ru-RU" dirty="0"/>
              <a:t>в отместку тоже станет красть </a:t>
            </a:r>
          </a:p>
          <a:p>
            <a:r>
              <a:rPr lang="ru-RU" dirty="0"/>
              <a:t>Не сразу этим же ответит,</a:t>
            </a:r>
            <a:br>
              <a:rPr lang="ru-RU" dirty="0"/>
            </a:br>
            <a:r>
              <a:rPr lang="ru-RU" dirty="0"/>
              <a:t>а будет жить с собой в борьбе</a:t>
            </a:r>
            <a:br>
              <a:rPr lang="ru-RU" dirty="0"/>
            </a:br>
            <a:r>
              <a:rPr lang="ru-RU" dirty="0"/>
              <a:t>и неосознанно наметит</a:t>
            </a:r>
            <a:br>
              <a:rPr lang="ru-RU" dirty="0"/>
            </a:br>
            <a:r>
              <a:rPr lang="ru-RU" dirty="0"/>
              <a:t>кого-то дальнего себе.</a:t>
            </a:r>
            <a:br>
              <a:rPr lang="ru-RU" dirty="0"/>
            </a:br>
            <a:r>
              <a:rPr lang="ru-RU" dirty="0"/>
              <a:t>О, сколько</a:t>
            </a:r>
            <a:br>
              <a:rPr lang="ru-RU" dirty="0"/>
            </a:br>
            <a:r>
              <a:rPr lang="ru-RU" dirty="0"/>
              <a:t>нервных</a:t>
            </a:r>
            <a:br>
              <a:rPr lang="ru-RU" dirty="0"/>
            </a:br>
            <a:r>
              <a:rPr lang="ru-RU" dirty="0"/>
              <a:t>и недужных,</a:t>
            </a:r>
            <a:br>
              <a:rPr lang="ru-RU" dirty="0"/>
            </a:br>
            <a:r>
              <a:rPr lang="ru-RU" dirty="0"/>
              <a:t>ненужных связей,</a:t>
            </a:r>
            <a:br>
              <a:rPr lang="ru-RU" dirty="0"/>
            </a:br>
            <a:r>
              <a:rPr lang="ru-RU" dirty="0"/>
              <a:t>дружб ненужных!</a:t>
            </a:r>
            <a:br>
              <a:rPr lang="ru-RU" dirty="0"/>
            </a:br>
            <a:r>
              <a:rPr lang="ru-RU" dirty="0"/>
              <a:t>Куда от этого я денусь?!</a:t>
            </a:r>
            <a:br>
              <a:rPr lang="ru-RU" dirty="0"/>
            </a:br>
            <a:r>
              <a:rPr lang="ru-RU" dirty="0"/>
              <a:t>О, кто-нибудь,</a:t>
            </a:r>
            <a:br>
              <a:rPr lang="ru-RU" dirty="0"/>
            </a:br>
            <a:r>
              <a:rPr lang="ru-RU" dirty="0"/>
              <a:t>приди,</a:t>
            </a:r>
            <a:br>
              <a:rPr lang="ru-RU" dirty="0"/>
            </a:br>
            <a:r>
              <a:rPr lang="ru-RU" dirty="0"/>
              <a:t>нарушь</a:t>
            </a:r>
            <a:br>
              <a:rPr lang="ru-RU" dirty="0"/>
            </a:br>
            <a:r>
              <a:rPr lang="ru-RU" dirty="0"/>
              <a:t>чужих людей соединённость</a:t>
            </a:r>
            <a:br>
              <a:rPr lang="ru-RU" dirty="0"/>
            </a:br>
            <a:r>
              <a:rPr lang="ru-RU" dirty="0"/>
              <a:t>и разобщённость</a:t>
            </a:r>
            <a:br>
              <a:rPr lang="ru-RU" dirty="0"/>
            </a:br>
            <a:r>
              <a:rPr lang="ru-RU" dirty="0"/>
              <a:t>близких душ!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571480"/>
            <a:ext cx="3615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Со мною вот что происходит….</a:t>
            </a:r>
          </a:p>
        </p:txBody>
      </p:sp>
    </p:spTree>
  </p:cSld>
  <p:clrMapOvr>
    <a:masterClrMapping/>
  </p:clrMapOvr>
  <p:transition>
    <p:wheel spokes="3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86050" y="285728"/>
            <a:ext cx="5600712" cy="1227137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Евтушенко Евгений Александрович</a:t>
            </a:r>
            <a:br>
              <a:rPr lang="ru-RU" dirty="0"/>
            </a:b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1214422"/>
            <a:ext cx="4629160" cy="1185874"/>
          </a:xfrm>
        </p:spPr>
        <p:txBody>
          <a:bodyPr>
            <a:normAutofit lnSpcReduction="10000"/>
          </a:bodyPr>
          <a:lstStyle/>
          <a:p>
            <a:br>
              <a:rPr lang="ru-RU" dirty="0"/>
            </a:br>
            <a:r>
              <a:rPr lang="ru-RU" dirty="0">
                <a:solidFill>
                  <a:schemeClr val="tx1"/>
                </a:solidFill>
              </a:rPr>
              <a:t>18 июля 1932 </a:t>
            </a:r>
          </a:p>
          <a:p>
            <a:r>
              <a:rPr lang="ru-RU" dirty="0">
                <a:solidFill>
                  <a:schemeClr val="tx1"/>
                </a:solidFill>
              </a:rPr>
              <a:t>(79 лет)</a:t>
            </a:r>
          </a:p>
          <a:p>
            <a:endParaRPr lang="ru-RU" dirty="0"/>
          </a:p>
        </p:txBody>
      </p:sp>
      <p:pic>
        <p:nvPicPr>
          <p:cNvPr id="12290" name="Picture 2" descr="http://briefly.ru/img/authors/evtushenk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2394497"/>
            <a:ext cx="4071966" cy="446350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 prst="relaxedInset"/>
          </a:sp3d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428604"/>
            <a:ext cx="450056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+mj-lt"/>
              </a:rPr>
              <a:t>Евгений Евтушенко, Андрей Вознесенский, Бэла Ахмадулина, Роберт Рождественский, Булат Окуджава – поэты – «шестидесятники». Они начали свой литературный  путь во времена хрущевской «оттепели»,. Поэзия этих лет могла ответить на духовные и эстетические запросы читателей и вызывала их живой интерес. 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10242" name="Picture 2" descr="http://petrcbs.karelia.ru/litmap/photo/Evtushenko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214422"/>
            <a:ext cx="3105156" cy="396039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0"/>
            <a:ext cx="578644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было связано с начавшимися изменениями в стране в связи с решениями 20 съезда компартии о «культе личности». Люди пытались переосмыслить  прошлое, оценить настоящее, и поэзия  стала кратчайшим путем к сердцу читателя. 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Молодые поэты живо откликнулись  на перемены в жизни страны, общества. Их голоса уверенно зазвучали на поэтических вечерах, встречах,  концертах – поэзия становилась трибуной общественного сознания, мнения. Толпы людей стекались на стадионы, в концертные залы, дома культуры, чтобы послушать стихи молодых поэтов, в которых  понимались проблемы активного  отношения к жизни, ее совершенствования,  ответственности перед временем и человеком.</a:t>
            </a:r>
          </a:p>
        </p:txBody>
      </p:sp>
      <p:pic>
        <p:nvPicPr>
          <p:cNvPr id="23554" name="Picture 2" descr="http://www.moscowwriters.ru/TVOR-P/e/evtuchenko/evtus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243018"/>
            <a:ext cx="3428993" cy="497204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71934" y="0"/>
            <a:ext cx="4572032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Поэтическим лидером периода «оттепели» стал Евгений Александрович Евтушенко, талантливый поэт, в котором  сочетались артистизм и большая трудоспособность. Тематика его творчества разнообразна, он умел откликнуться на все происходящее в обществе, отозваться на волнующие людей вопросы. Он стал  одним из первых, кто осознал себя поэтом  нового поколения. </a:t>
            </a:r>
          </a:p>
        </p:txBody>
      </p:sp>
      <p:pic>
        <p:nvPicPr>
          <p:cNvPr id="8" name="Picture 2" descr="http://www.stihi.ru/photos/evtushenko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5882" b="5882"/>
          <a:stretch>
            <a:fillRect/>
          </a:stretch>
        </p:blipFill>
        <p:spPr bwMode="auto">
          <a:xfrm>
            <a:off x="-357222" y="1357298"/>
            <a:ext cx="4429124" cy="407196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5786446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Отец Евгения Евтушенко геолог и поэт-любитель Александр Рудольфович </a:t>
            </a:r>
            <a:r>
              <a:rPr lang="ru-RU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Гангнус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  <a:p>
            <a:pPr>
              <a:buFont typeface="Arial" pitchFamily="34" charset="0"/>
              <a:buChar char="•"/>
            </a:pP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 1944, по возвращении из эвакуации в Москву, мать поэта, Зинаида </a:t>
            </a:r>
            <a:r>
              <a:rPr lang="ru-RU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Ермолаевна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Евтушенко , геолог, актриса, Заслуженный деятель культуры РСФСР, поменяла фамилию сына на свою девичью, — при оформлении документов для смены фамилии, была сознательно допущена ошибка в дате рождения: записали 1933 г., чтобы не получать пропуска, который положено было иметь в 12 лет</a:t>
            </a:r>
          </a:p>
        </p:txBody>
      </p:sp>
      <p:pic>
        <p:nvPicPr>
          <p:cNvPr id="6146" name="Picture 2" descr="Евгений Евтушенк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500042"/>
            <a:ext cx="3571868" cy="571498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perspectiveLeft"/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>
    <p:blinds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00430" y="0"/>
            <a:ext cx="564357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dirty="0"/>
              <a:t>Начал печататься в 1949, первое стихотворение опубликованно в газете «Советский спорт».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С 1952 по 1957 г. учился в Литературном институте им. М. Горького. Исключён за «дисциплинарные взыскания», а также — за поддержку романа Дудинцева«Не хлебом единым».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В 1952 году выходит первая книга стихов «Разведчики грядущего», — впоследствии автор оценил её как юношескую и незрелую.</a:t>
            </a:r>
          </a:p>
          <a:p>
            <a:pPr>
              <a:buFont typeface="Arial" pitchFamily="34" charset="0"/>
              <a:buChar char="•"/>
            </a:pPr>
            <a:r>
              <a:rPr lang="ru-RU" sz="2200" dirty="0"/>
              <a:t>В 1952 году стал самым молодым членом Союза писателей СССР, минуя ступень кандидата в члены СП.</a:t>
            </a:r>
          </a:p>
        </p:txBody>
      </p:sp>
      <p:pic>
        <p:nvPicPr>
          <p:cNvPr id="46082" name="Picture 2" descr="http://img1.liveinternet.ru/images/attach/c/4/82/506/82506493_1142910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3514725" cy="4876801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1785926"/>
            <a:ext cx="87154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>
                <a:latin typeface="Monotype Corsiva" pitchFamily="66" charset="0"/>
              </a:rPr>
              <a:t>«Меня приняли в Литературный институт без аттестата зрелости и почти одновременно в Союз писателей, в обоих случаях сочтя достаточным основанием мою книгу. Но я знал ей цену. И я хотел писать по-другому». </a:t>
            </a:r>
          </a:p>
          <a:p>
            <a:pPr algn="r"/>
            <a:r>
              <a:rPr lang="ru-RU" sz="2800" dirty="0">
                <a:latin typeface="Monotype Corsiva" pitchFamily="66" charset="0"/>
              </a:rPr>
              <a:t>— Евтушенко, «Преждевременная автобиография».</a:t>
            </a:r>
          </a:p>
        </p:txBody>
      </p:sp>
    </p:spTree>
  </p:cSld>
  <p:clrMapOvr>
    <a:masterClrMapping/>
  </p:clrMapOvr>
  <p:transition>
    <p:circl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Файл:Евтушенко Е. Автограф Харьков 20.04.1989 на книге где он соавтор. Выборы нардеп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S0102854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28" ma:contentTypeDescription="Create a new document." ma:contentTypeScope="" ma:versionID="91c327331e5971e62f2a5301ad123600"/>
</file>

<file path=customXml/itemProps1.xml><?xml version="1.0" encoding="utf-8"?>
<ds:datastoreItem xmlns:ds="http://schemas.openxmlformats.org/officeDocument/2006/customXml" ds:itemID="{87B7651B-0203-4677-9540-FCD2C7B5F31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AA32741-8B9C-4BCA-8F6E-7B65362D1493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52CD0B2-8180-403D-8E3E-DAE9CAB9E3BD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TS010285409</Template>
  <TotalTime>162</TotalTime>
  <Words>900</Words>
  <Application>Microsoft Office PowerPoint</Application>
  <PresentationFormat>Экран (4:3)</PresentationFormat>
  <Paragraphs>37</Paragraphs>
  <Slides>14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Monotype Corsiva</vt:lpstr>
      <vt:lpstr>Segoe</vt:lpstr>
      <vt:lpstr>Segoe Script</vt:lpstr>
      <vt:lpstr>Times New Roman</vt:lpstr>
      <vt:lpstr>TS010285409</vt:lpstr>
      <vt:lpstr>Тема:Лирика Е. Евтушенко в контексте поэзии «шестидесятников».</vt:lpstr>
      <vt:lpstr>Евтушенко Евгений Александрович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Евтушенко Евгений Александрович</dc:title>
  <dc:creator>Сауле</dc:creator>
  <cp:lastModifiedBy>User</cp:lastModifiedBy>
  <cp:revision>18</cp:revision>
  <dcterms:created xsi:type="dcterms:W3CDTF">2012-03-04T09:05:01Z</dcterms:created>
  <dcterms:modified xsi:type="dcterms:W3CDTF">2023-02-04T06:46:40Z</dcterms:modified>
  <cp:category>Фотоальбом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TC102854099990</vt:lpwstr>
  </property>
</Properties>
</file>