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1" r:id="rId1"/>
    <p:sldMasterId id="2147483662" r:id="rId2"/>
    <p:sldMasterId id="2147483663" r:id="rId3"/>
  </p:sldMasterIdLst>
  <p:notesMasterIdLst>
    <p:notesMasterId r:id="rId32"/>
  </p:notesMasterIdLst>
  <p:sldIdLst>
    <p:sldId id="257" r:id="rId4"/>
    <p:sldId id="259" r:id="rId5"/>
    <p:sldId id="260" r:id="rId6"/>
    <p:sldId id="261" r:id="rId7"/>
    <p:sldId id="262" r:id="rId8"/>
    <p:sldId id="263" r:id="rId9"/>
    <p:sldId id="273" r:id="rId10"/>
    <p:sldId id="274" r:id="rId11"/>
    <p:sldId id="275" r:id="rId12"/>
    <p:sldId id="277" r:id="rId13"/>
    <p:sldId id="278" r:id="rId14"/>
    <p:sldId id="279" r:id="rId15"/>
    <p:sldId id="264" r:id="rId16"/>
    <p:sldId id="265" r:id="rId17"/>
    <p:sldId id="266" r:id="rId18"/>
    <p:sldId id="267" r:id="rId19"/>
    <p:sldId id="271" r:id="rId20"/>
    <p:sldId id="272" r:id="rId21"/>
    <p:sldId id="269" r:id="rId22"/>
    <p:sldId id="281" r:id="rId23"/>
    <p:sldId id="280" r:id="rId24"/>
    <p:sldId id="282" r:id="rId25"/>
    <p:sldId id="283" r:id="rId26"/>
    <p:sldId id="285" r:id="rId27"/>
    <p:sldId id="286" r:id="rId28"/>
    <p:sldId id="291" r:id="rId29"/>
    <p:sldId id="292" r:id="rId30"/>
    <p:sldId id="293" r:id="rId3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7D64F886-859C-4ECB-A0AB-B2F829C3C206}">
  <a:tblStyle styleId="{7D64F886-859C-4ECB-A0AB-B2F829C3C20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41169887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D9E88"/>
              </a:buClr>
              <a:buSzPts val="3200"/>
              <a:buNone/>
              <a:defRPr>
                <a:solidFill>
                  <a:srgbClr val="8D9E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D9E88"/>
              </a:buClr>
              <a:buSzPts val="2800"/>
              <a:buNone/>
              <a:defRPr>
                <a:solidFill>
                  <a:srgbClr val="8D9E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D9E88"/>
              </a:buClr>
              <a:buSzPts val="2400"/>
              <a:buNone/>
              <a:defRPr>
                <a:solidFill>
                  <a:srgbClr val="8D9E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D9E88"/>
              </a:buClr>
              <a:buSzPts val="2000"/>
              <a:buNone/>
              <a:defRPr>
                <a:solidFill>
                  <a:srgbClr val="8D9E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D9E88"/>
              </a:buClr>
              <a:buSzPts val="2000"/>
              <a:buNone/>
              <a:defRPr>
                <a:solidFill>
                  <a:srgbClr val="8D9E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D9E88"/>
              </a:buClr>
              <a:buSzPts val="2000"/>
              <a:buNone/>
              <a:defRPr>
                <a:solidFill>
                  <a:srgbClr val="8D9E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D9E88"/>
              </a:buClr>
              <a:buSzPts val="2000"/>
              <a:buNone/>
              <a:defRPr>
                <a:solidFill>
                  <a:srgbClr val="8D9E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D9E88"/>
              </a:buClr>
              <a:buSzPts val="2000"/>
              <a:buNone/>
              <a:defRPr>
                <a:solidFill>
                  <a:srgbClr val="8D9E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D9E88"/>
              </a:buClr>
              <a:buSzPts val="2000"/>
              <a:buNone/>
              <a:defRPr>
                <a:solidFill>
                  <a:srgbClr val="8D9E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" type="objOnly">
  <p:cSld name="OBJECT_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>
            <a:spLocks noGrp="1"/>
          </p:cNvSpPr>
          <p:nvPr>
            <p:ph type="body" idx="1"/>
          </p:nvPr>
        </p:nvSpPr>
        <p:spPr>
          <a:xfrm>
            <a:off x="457200" y="274638"/>
            <a:ext cx="8229600" cy="585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Пользовательский макет">
  <p:cSld name="3_Пользовательский макет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D9E88"/>
              </a:buClr>
              <a:buSzPts val="2000"/>
              <a:buNone/>
              <a:defRPr sz="2000">
                <a:solidFill>
                  <a:srgbClr val="8D9E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D9E88"/>
              </a:buClr>
              <a:buSzPts val="1800"/>
              <a:buNone/>
              <a:defRPr sz="1800">
                <a:solidFill>
                  <a:srgbClr val="8D9E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D9E88"/>
              </a:buClr>
              <a:buSzPts val="1600"/>
              <a:buNone/>
              <a:defRPr sz="1600">
                <a:solidFill>
                  <a:srgbClr val="8D9E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D9E88"/>
              </a:buClr>
              <a:buSzPts val="1400"/>
              <a:buNone/>
              <a:defRPr sz="1400">
                <a:solidFill>
                  <a:srgbClr val="8D9E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D9E88"/>
              </a:buClr>
              <a:buSzPts val="1400"/>
              <a:buNone/>
              <a:defRPr sz="1400">
                <a:solidFill>
                  <a:srgbClr val="8D9E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D9E88"/>
              </a:buClr>
              <a:buSzPts val="1400"/>
              <a:buNone/>
              <a:defRPr sz="1400">
                <a:solidFill>
                  <a:srgbClr val="8D9E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D9E88"/>
              </a:buClr>
              <a:buSzPts val="1400"/>
              <a:buNone/>
              <a:defRPr sz="1400">
                <a:solidFill>
                  <a:srgbClr val="8D9E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D9E88"/>
              </a:buClr>
              <a:buSzPts val="1400"/>
              <a:buNone/>
              <a:defRPr sz="1400">
                <a:solidFill>
                  <a:srgbClr val="8D9E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D9E88"/>
              </a:buClr>
              <a:buSzPts val="1400"/>
              <a:buNone/>
              <a:defRPr sz="1400">
                <a:solidFill>
                  <a:srgbClr val="8D9E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" name="Google Shape;100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  <a:defRPr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transition>
    <p:fade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8" descr="MCj04325790000[1]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4800" y="4343400"/>
            <a:ext cx="2735262" cy="2376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8" descr="MCj04046430000[1]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24200" y="4419600"/>
            <a:ext cx="2376487" cy="201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8" descr="MCj04325810000[1]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96000" y="4038600"/>
            <a:ext cx="2592387" cy="2592387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8"/>
          <p:cNvSpPr/>
          <p:nvPr/>
        </p:nvSpPr>
        <p:spPr>
          <a:xfrm>
            <a:off x="2209800" y="609600"/>
            <a:ext cx="4751387" cy="132556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1">
                <a:ln w="12700" cap="flat" cmpd="sng">
                  <a:solidFill>
                    <a:srgbClr val="3333CC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B2B2B2">
                    <a:alpha val="49803"/>
                  </a:srgbClr>
                </a:solidFill>
                <a:latin typeface="Arial"/>
              </a:rPr>
              <a:t>Русский язык </a:t>
            </a:r>
          </a:p>
        </p:txBody>
      </p:sp>
      <p:sp>
        <p:nvSpPr>
          <p:cNvPr id="121" name="Google Shape;121;p18"/>
          <p:cNvSpPr/>
          <p:nvPr/>
        </p:nvSpPr>
        <p:spPr>
          <a:xfrm>
            <a:off x="2743200" y="2514600"/>
            <a:ext cx="3314700" cy="10572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1">
                <a:ln w="9525" cap="flat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Arial"/>
              </a:rPr>
              <a:t>7 класс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Calibri"/>
              <a:buNone/>
            </a:pPr>
            <a:r>
              <a:rPr lang="en-US" sz="6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Цифровой</a:t>
            </a:r>
            <a:r>
              <a:rPr lang="en-US" sz="6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6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диктант</a:t>
            </a:r>
            <a:endParaRPr/>
          </a:p>
        </p:txBody>
      </p:sp>
      <p:sp>
        <p:nvSpPr>
          <p:cNvPr id="257" name="Google Shape;257;p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33400" lvl="0" indent="-5334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AutoNum type="arabicPeriod"/>
            </a:pPr>
            <a:r>
              <a:rPr lang="en-US" sz="3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окоч</a:t>
            </a:r>
            <a:r>
              <a:rPr lang="en-US" sz="3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..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щего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мотора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самолёта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endParaRPr sz="36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lvl="0" indent="-533400" algn="l" rtl="0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AutoNum type="arabicPeriod"/>
            </a:pP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тяжело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дыш</a:t>
            </a:r>
            <a:r>
              <a:rPr lang="en-US" sz="3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..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щим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больным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endParaRPr sz="36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lvl="0" indent="-533400" algn="l" rtl="0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AutoNum type="arabicPeriod"/>
            </a:pP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стро</a:t>
            </a:r>
            <a:r>
              <a:rPr lang="en-US" sz="3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..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щую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детсад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бригаду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endParaRPr sz="36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lvl="0" indent="-533400" algn="l" rtl="0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AutoNum type="arabicPeriod"/>
            </a:pP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терп</a:t>
            </a:r>
            <a:r>
              <a:rPr lang="en-US" sz="3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..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щий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бедствие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катер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endParaRPr sz="36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lvl="0" indent="-533400" algn="l" rtl="0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AutoNum type="arabicPeriod"/>
            </a:pP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весело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таратор</a:t>
            </a:r>
            <a:r>
              <a:rPr lang="en-US" sz="3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..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щих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сорок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endParaRPr sz="36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lvl="0" indent="-533400" algn="l" rtl="0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AutoNum type="arabicPeriod"/>
            </a:pP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служ</a:t>
            </a:r>
            <a:r>
              <a:rPr lang="en-US" sz="3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..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щий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солдатом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брат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endParaRPr sz="36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lvl="0" indent="-533400" algn="l" rtl="0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AutoNum type="arabicPeriod"/>
            </a:pP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успешно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леч</a:t>
            </a:r>
            <a:r>
              <a:rPr lang="en-US" sz="3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..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щему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врачу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endParaRPr sz="36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lvl="0" indent="-533400" algn="l" rtl="0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AutoNum type="arabicPeriod"/>
            </a:pP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держ</a:t>
            </a:r>
            <a:r>
              <a:rPr lang="en-US" sz="3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..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щего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первенство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спортсмена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endParaRPr sz="36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lvl="0" indent="-533400" algn="l" rtl="0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AutoNum type="arabicPeriod"/>
            </a:pP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шепч</a:t>
            </a:r>
            <a:r>
              <a:rPr lang="en-US" sz="3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..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щие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ветру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берёзы</a:t>
            </a:r>
            <a:r>
              <a:rPr lang="en-US" sz="36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marL="342900" lvl="0" indent="-114300" algn="l" rtl="0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endParaRPr sz="3600" b="1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Calibri"/>
              <a:buNone/>
            </a:pPr>
            <a:r>
              <a:rPr lang="en-US" sz="66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Проверка диктанта</a:t>
            </a:r>
            <a:endParaRPr/>
          </a:p>
        </p:txBody>
      </p:sp>
      <p:sp>
        <p:nvSpPr>
          <p:cNvPr id="263" name="Google Shape;263;p3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33400" lvl="0" indent="-5334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endParaRPr sz="5400" b="0" i="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33400" lvl="0" indent="-533400" algn="ctr" rtl="0">
              <a:lnSpc>
                <a:spcPct val="80000"/>
              </a:lnSpc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n-US" sz="5400" b="0" i="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-ущ-(-ющ)_</a:t>
            </a:r>
            <a:r>
              <a:rPr lang="en-US" sz="5400" b="1" i="0" u="sng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1,9</a:t>
            </a:r>
            <a:r>
              <a:rPr lang="en-US" sz="5400" b="0" i="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</a:t>
            </a:r>
            <a:endParaRPr/>
          </a:p>
          <a:p>
            <a:pPr marL="533400" lvl="0" indent="-533400" algn="ctr" rtl="0">
              <a:lnSpc>
                <a:spcPct val="80000"/>
              </a:lnSpc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n-US" sz="5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-ащ-(-ящ-)</a:t>
            </a:r>
            <a:r>
              <a:rPr lang="en-US" sz="5400" b="1" i="0" u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2,3,4,5,6,7,8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0"/>
          <p:cNvSpPr txBox="1">
            <a:spLocks noGrp="1"/>
          </p:cNvSpPr>
          <p:nvPr>
            <p:ph type="body" idx="1"/>
          </p:nvPr>
        </p:nvSpPr>
        <p:spPr>
          <a:xfrm>
            <a:off x="1143000" y="2000250"/>
            <a:ext cx="7500937" cy="3214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Pts val="3600"/>
              <a:buNone/>
            </a:pPr>
            <a:r>
              <a:rPr lang="en-US" sz="3600" b="1" i="1" u="none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Без  ошибок  - 5 баллов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rgbClr val="CC9900"/>
              </a:buClr>
              <a:buSzPts val="3600"/>
              <a:buNone/>
            </a:pPr>
            <a:r>
              <a:rPr lang="en-US" sz="3600" b="1" i="1" u="none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1 ошибка – 4 балла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rgbClr val="CC9900"/>
              </a:buClr>
              <a:buSzPts val="3600"/>
              <a:buNone/>
            </a:pPr>
            <a:r>
              <a:rPr lang="en-US" sz="3600" b="1" i="1" u="none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2 - 3 ошибки – 3 балла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rgbClr val="CC9900"/>
              </a:buClr>
              <a:buSzPts val="3600"/>
              <a:buNone/>
            </a:pPr>
            <a:r>
              <a:rPr lang="en-US" sz="3600" b="1" i="1" u="none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От 4 ошибок – 0 баллов</a:t>
            </a:r>
            <a:endParaRPr/>
          </a:p>
          <a:p>
            <a:pPr marL="0" lvl="0" indent="0" algn="l" rtl="0">
              <a:spcBef>
                <a:spcPts val="720"/>
              </a:spcBef>
              <a:spcAft>
                <a:spcPts val="0"/>
              </a:spcAft>
              <a:buClr>
                <a:srgbClr val="8D9E88"/>
              </a:buClr>
              <a:buSzPts val="3600"/>
              <a:buNone/>
            </a:pPr>
            <a:endParaRPr sz="3600" b="1" i="1" u="none">
              <a:solidFill>
                <a:srgbClr val="CC99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5"/>
          <p:cNvSpPr txBox="1">
            <a:spLocks noGrp="1"/>
          </p:cNvSpPr>
          <p:nvPr>
            <p:ph type="ctrTitle"/>
          </p:nvPr>
        </p:nvSpPr>
        <p:spPr>
          <a:xfrm>
            <a:off x="755650" y="1700212"/>
            <a:ext cx="7772400" cy="316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r>
              <a:rPr lang="en-US" sz="54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Действительные причастия прошедшего времени.</a:t>
            </a:r>
            <a:r>
              <a:rPr lang="en-US" sz="4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4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65" name="Google Shape;165;p25"/>
          <p:cNvSpPr txBox="1">
            <a:spLocks noGrp="1"/>
          </p:cNvSpPr>
          <p:nvPr>
            <p:ph type="subTitle" idx="1"/>
          </p:nvPr>
        </p:nvSpPr>
        <p:spPr>
          <a:xfrm>
            <a:off x="1371600" y="4581525"/>
            <a:ext cx="6400800" cy="1800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9E88"/>
              </a:buClr>
              <a:buSzPts val="3200"/>
              <a:buNone/>
            </a:pPr>
            <a:endParaRPr sz="3200" b="1" i="0" u="none">
              <a:solidFill>
                <a:srgbClr val="21596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640"/>
              </a:spcBef>
              <a:spcAft>
                <a:spcPts val="0"/>
              </a:spcAft>
              <a:buClr>
                <a:srgbClr val="8D9E88"/>
              </a:buClr>
              <a:buSzPts val="3200"/>
              <a:buNone/>
            </a:pPr>
            <a:endParaRPr sz="3200" b="1" i="0" u="none">
              <a:solidFill>
                <a:srgbClr val="21596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25"/>
          <p:cNvSpPr txBox="1"/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r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endParaRPr/>
          </a:p>
        </p:txBody>
      </p:sp>
      <p:sp>
        <p:nvSpPr>
          <p:cNvPr id="167" name="Google Shape;167;p25"/>
          <p:cNvSpPr txBox="1"/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FA089"/>
                </a:buClr>
                <a:buSzPts val="1200"/>
                <a:buFont typeface="Calibri"/>
                <a:buNone/>
              </a:pPr>
              <a:t>13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6"/>
          <p:cNvSpPr txBox="1">
            <a:spLocks noGrp="1"/>
          </p:cNvSpPr>
          <p:nvPr>
            <p:ph type="ctrTitle"/>
          </p:nvPr>
        </p:nvSpPr>
        <p:spPr>
          <a:xfrm>
            <a:off x="479425" y="407987"/>
            <a:ext cx="7993062" cy="1366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Bookman Old Style"/>
              <a:buNone/>
            </a:pPr>
            <a: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b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/>
            </a:r>
            <a:b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/>
            </a:r>
            <a:b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/>
            </a:r>
            <a:b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b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/>
            </a:r>
            <a:b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/>
            </a:r>
            <a:b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/>
            </a:r>
            <a:b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/>
            </a:r>
            <a:b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			 </a:t>
            </a:r>
            <a:br>
              <a:rPr lang="en-US" sz="2500" b="0" i="1" u="non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2200" b="0" i="1" u="sng">
                <a:solidFill>
                  <a:srgbClr val="D99694"/>
                </a:solidFill>
                <a:latin typeface="Arial Narrow"/>
                <a:ea typeface="Arial Narrow"/>
                <a:cs typeface="Arial Narrow"/>
                <a:sym typeface="Arial Narrow"/>
              </a:rPr>
              <a:t> 	</a:t>
            </a:r>
            <a:r>
              <a:rPr lang="en-US" sz="2900" b="0" i="1" u="sng">
                <a:solidFill>
                  <a:srgbClr val="D99694"/>
                </a:solidFill>
                <a:latin typeface="Arial Narrow"/>
                <a:ea typeface="Arial Narrow"/>
                <a:cs typeface="Arial Narrow"/>
                <a:sym typeface="Arial Narrow"/>
              </a:rPr>
              <a:t>1		2		3		4	</a:t>
            </a:r>
            <a:endParaRPr/>
          </a:p>
        </p:txBody>
      </p:sp>
      <p:sp>
        <p:nvSpPr>
          <p:cNvPr id="173" name="Google Shape;173;p26"/>
          <p:cNvSpPr txBox="1">
            <a:spLocks noGrp="1"/>
          </p:cNvSpPr>
          <p:nvPr>
            <p:ph type="subTitle" idx="1"/>
          </p:nvPr>
        </p:nvSpPr>
        <p:spPr>
          <a:xfrm>
            <a:off x="1042987" y="2174489"/>
            <a:ext cx="7273925" cy="3486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99694"/>
              </a:buClr>
              <a:buSzPts val="2400"/>
              <a:buNone/>
            </a:pPr>
            <a:r>
              <a:rPr lang="en-US" sz="2400" b="0" i="1" u="none" dirty="0">
                <a:solidFill>
                  <a:srgbClr val="D99694"/>
                </a:solidFill>
                <a:latin typeface="Arial Narrow"/>
                <a:ea typeface="Arial Narrow"/>
                <a:cs typeface="Arial Narrow"/>
                <a:sym typeface="Arial Narrow"/>
              </a:rPr>
              <a:t> 	2</a:t>
            </a:r>
            <a:endParaRPr/>
          </a:p>
        </p:txBody>
      </p:sp>
      <p:sp>
        <p:nvSpPr>
          <p:cNvPr id="174" name="Google Shape;174;p26"/>
          <p:cNvSpPr txBox="1"/>
          <p:nvPr/>
        </p:nvSpPr>
        <p:spPr>
          <a:xfrm>
            <a:off x="508000" y="592137"/>
            <a:ext cx="7488237" cy="2554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Bookman Old Style"/>
              <a:buNone/>
            </a:pPr>
            <a:r>
              <a:rPr lang="en-US" sz="3200" b="1" i="1" u="non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lang="en-US" sz="3600" b="1" i="1" u="none">
                <a:solidFill>
                  <a:srgbClr val="5D16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Что я знаю по теме урока…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b="1" i="1" u="none">
              <a:solidFill>
                <a:srgbClr val="5D16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400" b="1" i="1" u="none">
              <a:solidFill>
                <a:srgbClr val="5D16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id="175" name="Google Shape;175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29437" y="3643312"/>
            <a:ext cx="1933575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86312" y="3571875"/>
            <a:ext cx="2017712" cy="20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5750" y="3714750"/>
            <a:ext cx="2016125" cy="1728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76641" y="3571875"/>
            <a:ext cx="2085975" cy="2287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7"/>
          <p:cNvSpPr txBox="1"/>
          <p:nvPr/>
        </p:nvSpPr>
        <p:spPr>
          <a:xfrm>
            <a:off x="539750" y="1505416"/>
            <a:ext cx="8064500" cy="1315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32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Сформулируйте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важную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вас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лично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цель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дальнейшей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учебной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деятельности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32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4" name="Google Shape;184;p27" descr="j02321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71750" y="2714625"/>
            <a:ext cx="3233737" cy="332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8"/>
          <p:cNvSpPr/>
          <p:nvPr/>
        </p:nvSpPr>
        <p:spPr>
          <a:xfrm>
            <a:off x="611187" y="1700212"/>
            <a:ext cx="2665412" cy="4176712"/>
          </a:xfrm>
          <a:prstGeom prst="foldedCorner">
            <a:avLst>
              <a:gd name="adj" fmla="val 18000"/>
            </a:avLst>
          </a:prstGeom>
          <a:gradFill>
            <a:gsLst>
              <a:gs pos="0">
                <a:srgbClr val="9EEAFF"/>
              </a:gs>
              <a:gs pos="35000">
                <a:srgbClr val="BBEFFF"/>
              </a:gs>
              <a:gs pos="100000">
                <a:srgbClr val="E4F9FF"/>
              </a:gs>
            </a:gsLst>
            <a:lin ang="16200000" scaled="0"/>
          </a:gradFill>
          <a:ln w="9525" cap="flat" cmpd="sng">
            <a:solidFill>
              <a:srgbClr val="46AAC5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SzPts val="4400"/>
              <a:buFont typeface="Bookman Old Style"/>
              <a:buNone/>
            </a:pPr>
            <a:r>
              <a:rPr lang="en-US" sz="4400" b="1" i="0" u="none">
                <a:solidFill>
                  <a:srgbClr val="376092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Цели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SzPts val="4400"/>
              <a:buFont typeface="Bookman Old Style"/>
              <a:buNone/>
            </a:pPr>
            <a:r>
              <a:rPr lang="en-US" sz="4400" b="1" i="0" u="none">
                <a:solidFill>
                  <a:srgbClr val="376092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урока</a:t>
            </a:r>
            <a:endParaRPr/>
          </a:p>
        </p:txBody>
      </p:sp>
      <p:pic>
        <p:nvPicPr>
          <p:cNvPr id="190" name="Google Shape;190;p28" descr="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8575" y="1052512"/>
            <a:ext cx="2520950" cy="1666875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8"/>
          <p:cNvSpPr/>
          <p:nvPr/>
        </p:nvSpPr>
        <p:spPr>
          <a:xfrm>
            <a:off x="3583343" y="661934"/>
            <a:ext cx="5328592" cy="2448271"/>
          </a:xfrm>
          <a:prstGeom prst="flowChartPunchedTape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w="9525" cap="flat" cmpd="sng">
            <a:solidFill>
              <a:srgbClr val="45A9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Times New Roman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Вспомнить разряды причастий</a:t>
            </a:r>
            <a:endParaRPr/>
          </a:p>
        </p:txBody>
      </p:sp>
      <p:sp>
        <p:nvSpPr>
          <p:cNvPr id="192" name="Google Shape;192;p28"/>
          <p:cNvSpPr/>
          <p:nvPr/>
        </p:nvSpPr>
        <p:spPr>
          <a:xfrm>
            <a:off x="3563888" y="3933056"/>
            <a:ext cx="5328592" cy="2448271"/>
          </a:xfrm>
          <a:prstGeom prst="flowChartPunchedTape">
            <a:avLst/>
          </a:prstGeom>
          <a:gradFill>
            <a:gsLst>
              <a:gs pos="0">
                <a:srgbClr val="9BE9FF"/>
              </a:gs>
              <a:gs pos="35000">
                <a:srgbClr val="B8F1FF"/>
              </a:gs>
              <a:gs pos="100000">
                <a:srgbClr val="E2FBFF"/>
              </a:gs>
            </a:gsLst>
            <a:lin ang="16200000" scaled="0"/>
          </a:gradFill>
          <a:ln w="9525" cap="flat" cmpd="sng">
            <a:solidFill>
              <a:srgbClr val="45A9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Times New Roman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Научиться образовывать действительные причастия прошедшего времени.</a:t>
            </a:r>
            <a:endParaRPr sz="2800" b="0" i="0" u="none" strike="noStrike" cap="non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0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chemeClr val="dk1"/>
              </a:buClr>
              <a:buSzPts val="4000"/>
            </a:pPr>
            <a:r>
              <a:rPr lang="en-US" sz="4000" b="1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-US" sz="2400" b="0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2400" b="0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/>
              <a:t> Закрепление изученного материала</a:t>
            </a:r>
            <a:br>
              <a:rPr lang="ru-RU" dirty="0" smtClean="0"/>
            </a:br>
            <a:endParaRPr/>
          </a:p>
        </p:txBody>
      </p:sp>
      <p:sp>
        <p:nvSpPr>
          <p:cNvPr id="218" name="Google Shape;218;p32"/>
          <p:cNvSpPr txBox="1">
            <a:spLocks noGrp="1"/>
          </p:cNvSpPr>
          <p:nvPr>
            <p:ph type="body" idx="1"/>
          </p:nvPr>
        </p:nvSpPr>
        <p:spPr>
          <a:xfrm>
            <a:off x="457200" y="1929160"/>
            <a:ext cx="8229600" cy="4197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marR="0" lvl="0" indent="-514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  <a:p>
            <a:r>
              <a:rPr lang="ru-RU" sz="4400" i="1" dirty="0" smtClean="0"/>
              <a:t>Увидеть, сеять, улыбаться, ненавидеть, нести, повлечь, увянуть, прибыть, погасить, пригореть, прикасаться.</a:t>
            </a:r>
            <a:endParaRPr lang="ru-RU" sz="4400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4800" dirty="0" smtClean="0"/>
              <a:t> </a:t>
            </a:r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1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32"/>
          <p:cNvSpPr txBox="1"/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r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3"/>
          <p:cNvSpPr txBox="1">
            <a:spLocks noGrp="1"/>
          </p:cNvSpPr>
          <p:nvPr>
            <p:ph type="body" idx="1"/>
          </p:nvPr>
        </p:nvSpPr>
        <p:spPr>
          <a:xfrm>
            <a:off x="1143000" y="1717287"/>
            <a:ext cx="7500937" cy="38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Pts val="3300"/>
              <a:buNone/>
            </a:pPr>
            <a:r>
              <a:rPr lang="en-US" sz="3300" b="1" i="1" u="none" dirty="0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0-1 </a:t>
            </a:r>
            <a:r>
              <a:rPr lang="en-US" sz="3300" b="1" i="1" u="none" dirty="0" err="1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ошибка</a:t>
            </a:r>
            <a:r>
              <a:rPr lang="en-US" sz="3300" b="1" i="1" u="none" dirty="0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  - 5 </a:t>
            </a:r>
            <a:r>
              <a:rPr lang="en-US" sz="3300" b="1" i="1" u="none" dirty="0" err="1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баллов</a:t>
            </a:r>
            <a:endParaRPr/>
          </a:p>
          <a:p>
            <a:pPr marL="0" lvl="0" indent="0" algn="ctr" rtl="0">
              <a:lnSpc>
                <a:spcPct val="80000"/>
              </a:lnSpc>
              <a:spcBef>
                <a:spcPts val="660"/>
              </a:spcBef>
              <a:spcAft>
                <a:spcPts val="0"/>
              </a:spcAft>
              <a:buClr>
                <a:srgbClr val="CC9900"/>
              </a:buClr>
              <a:buSzPts val="3300"/>
              <a:buNone/>
            </a:pPr>
            <a:r>
              <a:rPr lang="en-US" sz="3300" b="1" i="1" u="none" dirty="0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2-3 </a:t>
            </a:r>
            <a:r>
              <a:rPr lang="en-US" sz="3300" b="1" i="1" u="none" dirty="0" err="1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ошибки</a:t>
            </a:r>
            <a:r>
              <a:rPr lang="en-US" sz="3300" b="1" i="1" u="none" dirty="0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 – 4 </a:t>
            </a:r>
            <a:r>
              <a:rPr lang="en-US" sz="3300" b="1" i="1" u="none" dirty="0" err="1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балла</a:t>
            </a:r>
            <a:endParaRPr/>
          </a:p>
          <a:p>
            <a:pPr marL="0" lvl="0" indent="0" algn="ctr" rtl="0">
              <a:lnSpc>
                <a:spcPct val="80000"/>
              </a:lnSpc>
              <a:spcBef>
                <a:spcPts val="660"/>
              </a:spcBef>
              <a:spcAft>
                <a:spcPts val="0"/>
              </a:spcAft>
              <a:buClr>
                <a:srgbClr val="CC9900"/>
              </a:buClr>
              <a:buSzPts val="3300"/>
              <a:buNone/>
            </a:pPr>
            <a:r>
              <a:rPr lang="en-US" sz="3300" b="1" i="1" u="none" dirty="0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4 </a:t>
            </a:r>
            <a:r>
              <a:rPr lang="en-US" sz="3300" b="1" i="1" u="none" dirty="0" err="1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ошибки</a:t>
            </a:r>
            <a:r>
              <a:rPr lang="en-US" sz="3300" b="1" i="1" u="none" dirty="0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 – 3 </a:t>
            </a:r>
            <a:r>
              <a:rPr lang="en-US" sz="3300" b="1" i="1" u="none" dirty="0" err="1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балла</a:t>
            </a:r>
            <a:endParaRPr/>
          </a:p>
          <a:p>
            <a:pPr marL="0" lvl="0" indent="0" algn="ctr" rtl="0">
              <a:lnSpc>
                <a:spcPct val="80000"/>
              </a:lnSpc>
              <a:spcBef>
                <a:spcPts val="660"/>
              </a:spcBef>
              <a:spcAft>
                <a:spcPts val="0"/>
              </a:spcAft>
              <a:buClr>
                <a:srgbClr val="CC9900"/>
              </a:buClr>
              <a:buSzPts val="3300"/>
              <a:buNone/>
            </a:pPr>
            <a:r>
              <a:rPr lang="en-US" sz="3300" b="1" i="1" u="none" dirty="0" err="1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От</a:t>
            </a:r>
            <a:r>
              <a:rPr lang="en-US" sz="3300" b="1" i="1" u="none" dirty="0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 5 </a:t>
            </a:r>
            <a:r>
              <a:rPr lang="en-US" sz="3300" b="1" i="1" u="none" dirty="0" err="1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ошибок</a:t>
            </a:r>
            <a:r>
              <a:rPr lang="en-US" sz="3300" b="1" i="1" u="none" dirty="0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 – 0 </a:t>
            </a:r>
            <a:r>
              <a:rPr lang="en-US" sz="3300" b="1" i="1" u="none" dirty="0" err="1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баллов</a:t>
            </a:r>
            <a:endParaRPr/>
          </a:p>
          <a:p>
            <a:pPr marL="0" lvl="0" indent="0" algn="ctr" rtl="0">
              <a:lnSpc>
                <a:spcPct val="80000"/>
              </a:lnSpc>
              <a:spcBef>
                <a:spcPts val="660"/>
              </a:spcBef>
              <a:spcAft>
                <a:spcPts val="0"/>
              </a:spcAft>
              <a:buClr>
                <a:srgbClr val="FF0000"/>
              </a:buClr>
              <a:buSzPts val="3300"/>
              <a:buNone/>
            </a:pPr>
            <a:r>
              <a:rPr lang="en-US" sz="3300" b="1" i="1" u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Молодцы</a:t>
            </a:r>
            <a:r>
              <a:rPr lang="en-US" sz="3300" b="1" i="1" u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! </a:t>
            </a:r>
            <a:r>
              <a:rPr lang="en-US" sz="3300" b="1" i="1" u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Вы</a:t>
            </a:r>
            <a:r>
              <a:rPr lang="en-US" sz="3300" b="1" i="1" u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300" b="1" i="1" u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справились</a:t>
            </a:r>
            <a:r>
              <a:rPr lang="en-US" sz="3300" b="1" i="1" u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с </a:t>
            </a:r>
            <a:r>
              <a:rPr lang="en-US" sz="3300" b="1" i="1" u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задачей</a:t>
            </a:r>
            <a:r>
              <a:rPr lang="en-US" sz="3300" b="1" i="1" u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/>
          </a:p>
          <a:p>
            <a:pPr marL="0" lvl="0" indent="0" algn="l" rtl="0">
              <a:spcBef>
                <a:spcPts val="660"/>
              </a:spcBef>
              <a:spcAft>
                <a:spcPts val="0"/>
              </a:spcAft>
              <a:buClr>
                <a:srgbClr val="8D9E88"/>
              </a:buClr>
              <a:buSzPts val="3300"/>
              <a:buNone/>
            </a:pPr>
            <a:endParaRPr sz="3300" b="1" i="1" u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ru-RU" b="1" i="1" dirty="0" smtClean="0"/>
              <a:t>Физкультминутка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endParaRPr sz="4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4400" dirty="0" smtClean="0"/>
              <a:t>А теперь, ребята, встать,</a:t>
            </a:r>
          </a:p>
          <a:p>
            <a:r>
              <a:rPr lang="ru-RU" sz="4400" dirty="0" smtClean="0"/>
              <a:t>Руки медленно поднять,</a:t>
            </a:r>
          </a:p>
          <a:p>
            <a:r>
              <a:rPr lang="ru-RU" sz="4400" dirty="0" smtClean="0"/>
              <a:t>Пальцы сжать, потом разжать,</a:t>
            </a:r>
          </a:p>
          <a:p>
            <a:r>
              <a:rPr lang="ru-RU" sz="4400" dirty="0" smtClean="0"/>
              <a:t>Руки вниз и так стоять.</a:t>
            </a:r>
          </a:p>
          <a:p>
            <a:r>
              <a:rPr lang="ru-RU" sz="4400" dirty="0" smtClean="0"/>
              <a:t>Наклонились вправо, влево </a:t>
            </a:r>
          </a:p>
          <a:p>
            <a:r>
              <a:rPr lang="ru-RU" sz="4400" dirty="0" smtClean="0"/>
              <a:t>И берёмся вновь за дело.</a:t>
            </a:r>
            <a:endParaRPr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0"/>
          <p:cNvSpPr txBox="1">
            <a:spLocks noGrp="1"/>
          </p:cNvSpPr>
          <p:nvPr>
            <p:ph type="ctrTitle"/>
          </p:nvPr>
        </p:nvSpPr>
        <p:spPr>
          <a:xfrm>
            <a:off x="685800" y="1070517"/>
            <a:ext cx="7772400" cy="2072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imes New Roman"/>
              <a:buNone/>
            </a:pPr>
            <a:r>
              <a:rPr lang="ru-RU" sz="4800" b="1" i="1" dirty="0" smtClean="0">
                <a:latin typeface="Times New Roman"/>
                <a:ea typeface="Times New Roman"/>
                <a:cs typeface="Times New Roman"/>
                <a:sym typeface="Times New Roman"/>
              </a:rPr>
              <a:t>Тринадцатое </a:t>
            </a:r>
            <a:r>
              <a:rPr lang="en-US" sz="4800" b="1" i="1" u="none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октября</a:t>
            </a:r>
            <a:r>
              <a:rPr lang="en-US" sz="48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br>
              <a:rPr lang="en-US" sz="48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8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Классная</a:t>
            </a:r>
            <a:r>
              <a:rPr lang="en-US" sz="48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800" b="1" i="1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работа</a:t>
            </a:r>
            <a:r>
              <a:rPr lang="en-US" sz="4800" b="1" i="1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4800"/>
          </a:p>
        </p:txBody>
      </p:sp>
      <p:sp>
        <p:nvSpPr>
          <p:cNvPr id="134" name="Google Shape;134;p20"/>
          <p:cNvSpPr txBox="1">
            <a:spLocks noGrp="1"/>
          </p:cNvSpPr>
          <p:nvPr>
            <p:ph type="subTitle" idx="1"/>
          </p:nvPr>
        </p:nvSpPr>
        <p:spPr>
          <a:xfrm>
            <a:off x="1371600" y="1572321"/>
            <a:ext cx="6400800" cy="4906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D9E88"/>
              </a:buClr>
              <a:buSzPts val="3200"/>
              <a:buNone/>
            </a:pPr>
            <a:endParaRPr lang="ru-RU" dirty="0" smtClean="0">
              <a:solidFill>
                <a:srgbClr val="8D9E88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D9E88"/>
              </a:buClr>
              <a:buSzPts val="3200"/>
              <a:buNone/>
            </a:pPr>
            <a:endParaRPr lang="ru-RU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D9E88"/>
              </a:buClr>
              <a:buSzPts val="3200"/>
              <a:buNone/>
            </a:pPr>
            <a:endParaRPr>
              <a:solidFill>
                <a:srgbClr val="8D9E88"/>
              </a:solidFill>
            </a:endParaRPr>
          </a:p>
        </p:txBody>
      </p:sp>
      <p:pic>
        <p:nvPicPr>
          <p:cNvPr id="135" name="Google Shape;135;p20" descr="social_news_50_ic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29250" y="2857500"/>
            <a:ext cx="3071812" cy="3370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42" descr="j0406184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03812" y="838200"/>
            <a:ext cx="3657600" cy="4591050"/>
          </a:xfrm>
          <a:prstGeom prst="rect">
            <a:avLst/>
          </a:prstGeom>
          <a:noFill/>
          <a:ln w="9525" cap="flat" cmpd="sng">
            <a:solidFill>
              <a:srgbClr val="46AAC5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</p:pic>
      <p:sp>
        <p:nvSpPr>
          <p:cNvPr id="282" name="Google Shape;282;p42"/>
          <p:cNvSpPr txBox="1"/>
          <p:nvPr/>
        </p:nvSpPr>
        <p:spPr>
          <a:xfrm>
            <a:off x="0" y="1219200"/>
            <a:ext cx="4243387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en-US" sz="4400" b="1" i="0" u="non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РАБОТА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   В УЧЕБНИКЕ</a:t>
            </a:r>
            <a:endParaRPr/>
          </a:p>
        </p:txBody>
      </p:sp>
      <p:sp>
        <p:nvSpPr>
          <p:cNvPr id="283" name="Google Shape;283;p42"/>
          <p:cNvSpPr txBox="1"/>
          <p:nvPr/>
        </p:nvSpPr>
        <p:spPr>
          <a:xfrm>
            <a:off x="822326" y="3255962"/>
            <a:ext cx="4329538" cy="1692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40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Параграф</a:t>
            </a:r>
            <a:r>
              <a:rPr lang="en-US" sz="40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0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ru-RU" sz="40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r>
              <a:rPr lang="en-US" sz="40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40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упр</a:t>
            </a:r>
            <a:r>
              <a:rPr lang="en-US" sz="40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40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ru-RU" sz="40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r>
            <a:r>
              <a:rPr lang="en-US" sz="40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endParaRPr sz="40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Вспоминаем цели урока:</a:t>
            </a:r>
            <a:endParaRPr/>
          </a:p>
        </p:txBody>
      </p:sp>
      <p:sp>
        <p:nvSpPr>
          <p:cNvPr id="274" name="Google Shape;274;p41"/>
          <p:cNvSpPr txBox="1">
            <a:spLocks noGrp="1"/>
          </p:cNvSpPr>
          <p:nvPr>
            <p:ph type="body" idx="1"/>
          </p:nvPr>
        </p:nvSpPr>
        <p:spPr>
          <a:xfrm>
            <a:off x="468312" y="1484312"/>
            <a:ext cx="8229600" cy="5113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знакомство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образованием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действительных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причастий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прошедшего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времени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;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развитие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навыков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правописания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действительных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причастий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прошедшего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времени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;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работа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над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другими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орфограммами</a:t>
            </a:r>
            <a:r>
              <a:rPr lang="en-US" sz="3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</p:txBody>
      </p:sp>
      <p:sp>
        <p:nvSpPr>
          <p:cNvPr id="275" name="Google Shape;275;p41"/>
          <p:cNvSpPr txBox="1"/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r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endParaRPr/>
          </a:p>
        </p:txBody>
      </p:sp>
      <p:sp>
        <p:nvSpPr>
          <p:cNvPr id="276" name="Google Shape;276;p41"/>
          <p:cNvSpPr txBox="1"/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FA089"/>
                </a:buClr>
                <a:buSzPts val="1200"/>
                <a:buFont typeface="Calibri"/>
                <a:buNone/>
              </a:pPr>
              <a:t>21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3"/>
          <p:cNvSpPr txBox="1">
            <a:spLocks noGrp="1"/>
          </p:cNvSpPr>
          <p:nvPr>
            <p:ph type="title"/>
          </p:nvPr>
        </p:nvSpPr>
        <p:spPr>
          <a:xfrm>
            <a:off x="468312" y="4762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b="1" i="0" u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Вывод</a:t>
            </a:r>
            <a:r>
              <a:rPr lang="en-US" sz="4400" b="0" i="0" u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/>
          </a:p>
        </p:txBody>
      </p:sp>
      <p:sp>
        <p:nvSpPr>
          <p:cNvPr id="289" name="Google Shape;289;p43"/>
          <p:cNvSpPr txBox="1"/>
          <p:nvPr/>
        </p:nvSpPr>
        <p:spPr>
          <a:xfrm>
            <a:off x="609600" y="1928812"/>
            <a:ext cx="8229600" cy="354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Bookman Old Style"/>
              <a:buNone/>
            </a:pPr>
            <a:r>
              <a:rPr lang="en-US" sz="3200" b="1" i="0" u="none">
                <a:solidFill>
                  <a:srgbClr val="FF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Действительные причастия </a:t>
            </a:r>
            <a:r>
              <a:rPr lang="en-US" sz="3200" b="1" i="0" u="none">
                <a:solidFill>
                  <a:srgbClr val="99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прошедшего времени, образуются </a:t>
            </a:r>
            <a:r>
              <a:rPr lang="en-US" sz="3200" b="1" i="0" u="none">
                <a:solidFill>
                  <a:srgbClr val="FF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от основы  инфинитива </a:t>
            </a:r>
            <a:r>
              <a:rPr lang="en-US" sz="3200" b="1" i="0" u="none">
                <a:solidFill>
                  <a:srgbClr val="99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переходных и непереходных глаголов </a:t>
            </a:r>
            <a:r>
              <a:rPr lang="en-US" sz="3200" b="1" i="0" u="none">
                <a:solidFill>
                  <a:srgbClr val="FF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совершенно и несовершенного вида </a:t>
            </a:r>
            <a:r>
              <a:rPr lang="en-US" sz="3200" b="1" i="0" u="none">
                <a:solidFill>
                  <a:srgbClr val="99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при помощи </a:t>
            </a:r>
            <a:r>
              <a:rPr lang="en-US" sz="3200" b="1" i="0" u="none">
                <a:solidFill>
                  <a:srgbClr val="FF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суффиксов –ш – вш</a:t>
            </a:r>
            <a:r>
              <a:rPr lang="en-US" sz="3200" b="1" i="0" u="none">
                <a:solidFill>
                  <a:srgbClr val="99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.</a:t>
            </a:r>
            <a:endParaRPr/>
          </a:p>
        </p:txBody>
      </p:sp>
      <p:pic>
        <p:nvPicPr>
          <p:cNvPr id="290" name="Google Shape;290;p43" descr="ab256936b87e37338168eb64058f65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2580000">
            <a:off x="6140450" y="-100012"/>
            <a:ext cx="388937" cy="2008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§ </a:t>
            </a:r>
            <a:r>
              <a:rPr lang="en-US" sz="4400" b="1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ru-RU" sz="4400" b="1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en-US" sz="4400" b="1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ru-RU" sz="4400" b="1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4400" b="1" i="0" u="none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стр</a:t>
            </a:r>
            <a:r>
              <a:rPr lang="en-US" sz="44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ru-RU" b="1" dirty="0" smtClean="0"/>
              <a:t>50</a:t>
            </a:r>
            <a:r>
              <a:rPr lang="en-US" sz="4400" b="1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/>
          </a:p>
        </p:txBody>
      </p:sp>
      <p:sp>
        <p:nvSpPr>
          <p:cNvPr id="296" name="Google Shape;296;p44"/>
          <p:cNvSpPr txBox="1"/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r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endParaRPr/>
          </a:p>
        </p:txBody>
      </p:sp>
      <p:sp>
        <p:nvSpPr>
          <p:cNvPr id="297" name="Google Shape;297;p44"/>
          <p:cNvSpPr txBox="1"/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FA089"/>
                </a:buClr>
                <a:buSzPts val="1200"/>
                <a:buFont typeface="Calibri"/>
                <a:buNone/>
              </a:pPr>
              <a:t>23</a:t>
            </a:fld>
            <a:endParaRPr/>
          </a:p>
        </p:txBody>
      </p:sp>
      <p:graphicFrame>
        <p:nvGraphicFramePr>
          <p:cNvPr id="298" name="Google Shape;298;p44"/>
          <p:cNvGraphicFramePr/>
          <p:nvPr/>
        </p:nvGraphicFramePr>
        <p:xfrm>
          <a:off x="1524000" y="1773237"/>
          <a:ext cx="6096000" cy="3960800"/>
        </p:xfrm>
        <a:graphic>
          <a:graphicData uri="http://schemas.openxmlformats.org/drawingml/2006/table">
            <a:tbl>
              <a:tblPr>
                <a:noFill/>
                <a:tableStyleId>{7D64F886-859C-4ECB-A0AB-B2F829C3C206}</a:tableStyleId>
              </a:tblPr>
              <a:tblGrid>
                <a:gridCol w="6096000"/>
              </a:tblGrid>
              <a:tr h="6318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Comic Sans MS"/>
                        <a:buNone/>
                      </a:pP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Прошедшее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время</a:t>
                      </a:r>
                      <a:endParaRPr/>
                    </a:p>
                  </a:txBody>
                  <a:tcPr marL="57325" marR="57325" marT="28650" marB="2865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328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а-</a:t>
                      </a:r>
                      <a:r>
                        <a:rPr lang="en-US" sz="3200" b="1" i="0" u="none" strike="noStrike" cap="none" dirty="0" err="1">
                          <a:solidFill>
                            <a:srgbClr val="21596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вш</a:t>
                      </a:r>
                      <a:r>
                        <a:rPr lang="en-US" sz="3200" b="1" i="0" u="none" strike="noStrike" cap="none" dirty="0">
                          <a:solidFill>
                            <a:srgbClr val="21596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–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гл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-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ать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я-</a:t>
                      </a:r>
                      <a:r>
                        <a:rPr lang="en-US" sz="3200" b="1" i="0" u="none" strike="noStrike" cap="none" dirty="0" err="1">
                          <a:solidFill>
                            <a:srgbClr val="21596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вш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–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гл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-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ять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е-</a:t>
                      </a:r>
                      <a:r>
                        <a:rPr lang="en-US" sz="3200" b="1" i="0" u="none" strike="noStrike" cap="none" dirty="0" err="1">
                          <a:solidFill>
                            <a:srgbClr val="21596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вш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–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гл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-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еть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</a:t>
                      </a:r>
                      <a:endParaRPr sz="3200" b="0" i="0" u="none" strike="noStrike" cap="non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и-</a:t>
                      </a:r>
                      <a:r>
                        <a:rPr lang="en-US" sz="3200" b="1" i="0" u="none" strike="noStrike" cap="none" dirty="0" err="1">
                          <a:solidFill>
                            <a:srgbClr val="21596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вш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–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гл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-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ить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-</a:t>
                      </a:r>
                      <a:r>
                        <a:rPr lang="en-US" sz="3200" b="1" i="0" u="none" strike="noStrike" cap="none" dirty="0">
                          <a:solidFill>
                            <a:srgbClr val="21596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 </a:t>
                      </a:r>
                      <a:r>
                        <a:rPr lang="en-US" sz="3200" b="0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–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гл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r>
                        <a:rPr lang="en-US" sz="3200" b="1" i="0" u="none" strike="noStrike" cap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-</a:t>
                      </a:r>
                      <a:r>
                        <a:rPr lang="en-US" sz="3200" b="1" i="0" u="none" strike="noStrike" cap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ти</a:t>
                      </a:r>
                      <a:endParaRPr/>
                    </a:p>
                  </a:txBody>
                  <a:tcPr marL="57325" marR="57325" marT="28650" marB="2865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Работа по образцу:</a:t>
            </a:r>
            <a:endParaRPr/>
          </a:p>
        </p:txBody>
      </p:sp>
      <p:sp>
        <p:nvSpPr>
          <p:cNvPr id="313" name="Google Shape;313;p4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</a:pPr>
            <a:r>
              <a:rPr lang="en-US" sz="48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Образец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US" sz="48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Стро</a:t>
            </a:r>
            <a:r>
              <a:rPr lang="en-US" sz="4800" b="0" i="0" u="sng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и</a:t>
            </a:r>
            <a:r>
              <a:rPr lang="en-US" sz="48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ть – стро</a:t>
            </a:r>
            <a:r>
              <a:rPr lang="en-US" sz="4800" b="0" i="0" u="sng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и</a:t>
            </a:r>
            <a:r>
              <a:rPr lang="en-US" sz="4800" b="1" i="0" u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л</a:t>
            </a:r>
            <a:r>
              <a:rPr lang="en-US" sz="48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стро</a:t>
            </a:r>
            <a:r>
              <a:rPr lang="en-US" sz="4800" b="0" i="0" u="sng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и</a:t>
            </a:r>
            <a:r>
              <a:rPr lang="en-US" sz="4800" b="1" i="0" u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вш</a:t>
            </a:r>
            <a:r>
              <a:rPr lang="en-US" sz="48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ий.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endParaRPr sz="4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</a:pPr>
            <a:r>
              <a:rPr lang="en-US" sz="48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Засеять, зависеть, заклеить,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US" sz="48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услышать, оттаять.</a:t>
            </a:r>
            <a:endParaRPr/>
          </a:p>
          <a:p>
            <a:pPr marL="342900" marR="0" lvl="0" indent="-38100" algn="l" rtl="0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endParaRPr sz="4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46"/>
          <p:cNvSpPr txBox="1"/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r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endParaRPr/>
          </a:p>
        </p:txBody>
      </p:sp>
      <p:sp>
        <p:nvSpPr>
          <p:cNvPr id="315" name="Google Shape;315;p46"/>
          <p:cNvSpPr txBox="1"/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FA089"/>
                </a:buClr>
                <a:buSzPts val="1200"/>
                <a:buFont typeface="Calibri"/>
                <a:buNone/>
              </a:pPr>
              <a:t>24</a:t>
            </a:fld>
            <a:endParaRPr/>
          </a:p>
        </p:txBody>
      </p:sp>
      <p:grpSp>
        <p:nvGrpSpPr>
          <p:cNvPr id="316" name="Google Shape;316;p46"/>
          <p:cNvGrpSpPr/>
          <p:nvPr/>
        </p:nvGrpSpPr>
        <p:grpSpPr>
          <a:xfrm>
            <a:off x="2124075" y="2492375"/>
            <a:ext cx="358775" cy="217487"/>
            <a:chOff x="1505" y="391"/>
            <a:chExt cx="209" cy="82"/>
          </a:xfrm>
        </p:grpSpPr>
        <p:cxnSp>
          <p:nvCxnSpPr>
            <p:cNvPr id="317" name="Google Shape;317;p46"/>
            <p:cNvCxnSpPr/>
            <p:nvPr/>
          </p:nvCxnSpPr>
          <p:spPr>
            <a:xfrm rot="10800000" flipH="1">
              <a:off x="1505" y="391"/>
              <a:ext cx="105" cy="82"/>
            </a:xfrm>
            <a:prstGeom prst="straightConnector1">
              <a:avLst/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18" name="Google Shape;318;p46"/>
            <p:cNvCxnSpPr/>
            <p:nvPr/>
          </p:nvCxnSpPr>
          <p:spPr>
            <a:xfrm>
              <a:off x="1610" y="391"/>
              <a:ext cx="104" cy="82"/>
            </a:xfrm>
            <a:prstGeom prst="straightConnector1">
              <a:avLst/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grpSp>
        <p:nvGrpSpPr>
          <p:cNvPr id="319" name="Google Shape;319;p46"/>
          <p:cNvGrpSpPr/>
          <p:nvPr/>
        </p:nvGrpSpPr>
        <p:grpSpPr>
          <a:xfrm>
            <a:off x="4500562" y="2492375"/>
            <a:ext cx="358775" cy="217487"/>
            <a:chOff x="1505" y="391"/>
            <a:chExt cx="209" cy="82"/>
          </a:xfrm>
        </p:grpSpPr>
        <p:cxnSp>
          <p:nvCxnSpPr>
            <p:cNvPr id="320" name="Google Shape;320;p46"/>
            <p:cNvCxnSpPr/>
            <p:nvPr/>
          </p:nvCxnSpPr>
          <p:spPr>
            <a:xfrm rot="10800000" flipH="1">
              <a:off x="1505" y="391"/>
              <a:ext cx="105" cy="82"/>
            </a:xfrm>
            <a:prstGeom prst="straightConnector1">
              <a:avLst/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21" name="Google Shape;321;p46"/>
            <p:cNvCxnSpPr/>
            <p:nvPr/>
          </p:nvCxnSpPr>
          <p:spPr>
            <a:xfrm>
              <a:off x="1610" y="391"/>
              <a:ext cx="104" cy="82"/>
            </a:xfrm>
            <a:prstGeom prst="straightConnector1">
              <a:avLst/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grpSp>
        <p:nvGrpSpPr>
          <p:cNvPr id="322" name="Google Shape;322;p46"/>
          <p:cNvGrpSpPr/>
          <p:nvPr/>
        </p:nvGrpSpPr>
        <p:grpSpPr>
          <a:xfrm>
            <a:off x="6588125" y="2492375"/>
            <a:ext cx="360362" cy="217487"/>
            <a:chOff x="1505" y="391"/>
            <a:chExt cx="209" cy="82"/>
          </a:xfrm>
        </p:grpSpPr>
        <p:cxnSp>
          <p:nvCxnSpPr>
            <p:cNvPr id="323" name="Google Shape;323;p46"/>
            <p:cNvCxnSpPr/>
            <p:nvPr/>
          </p:nvCxnSpPr>
          <p:spPr>
            <a:xfrm rot="10800000" flipH="1">
              <a:off x="1505" y="391"/>
              <a:ext cx="105" cy="82"/>
            </a:xfrm>
            <a:prstGeom prst="straightConnector1">
              <a:avLst/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24" name="Google Shape;324;p46"/>
            <p:cNvCxnSpPr/>
            <p:nvPr/>
          </p:nvCxnSpPr>
          <p:spPr>
            <a:xfrm>
              <a:off x="1610" y="391"/>
              <a:ext cx="104" cy="82"/>
            </a:xfrm>
            <a:prstGeom prst="straightConnector1">
              <a:avLst/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grpSp>
        <p:nvGrpSpPr>
          <p:cNvPr id="325" name="Google Shape;325;p46"/>
          <p:cNvGrpSpPr/>
          <p:nvPr/>
        </p:nvGrpSpPr>
        <p:grpSpPr>
          <a:xfrm>
            <a:off x="4932362" y="2492375"/>
            <a:ext cx="358775" cy="217487"/>
            <a:chOff x="1505" y="391"/>
            <a:chExt cx="209" cy="82"/>
          </a:xfrm>
        </p:grpSpPr>
        <p:cxnSp>
          <p:nvCxnSpPr>
            <p:cNvPr id="326" name="Google Shape;326;p46"/>
            <p:cNvCxnSpPr/>
            <p:nvPr/>
          </p:nvCxnSpPr>
          <p:spPr>
            <a:xfrm rot="10800000" flipH="1">
              <a:off x="1505" y="391"/>
              <a:ext cx="105" cy="82"/>
            </a:xfrm>
            <a:prstGeom prst="straightConnector1">
              <a:avLst/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27" name="Google Shape;327;p46"/>
            <p:cNvCxnSpPr/>
            <p:nvPr/>
          </p:nvCxnSpPr>
          <p:spPr>
            <a:xfrm>
              <a:off x="1610" y="391"/>
              <a:ext cx="104" cy="82"/>
            </a:xfrm>
            <a:prstGeom prst="straightConnector1">
              <a:avLst/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grpSp>
        <p:nvGrpSpPr>
          <p:cNvPr id="328" name="Google Shape;328;p46"/>
          <p:cNvGrpSpPr/>
          <p:nvPr/>
        </p:nvGrpSpPr>
        <p:grpSpPr>
          <a:xfrm>
            <a:off x="7092950" y="2492375"/>
            <a:ext cx="501650" cy="142875"/>
            <a:chOff x="1463" y="391"/>
            <a:chExt cx="292" cy="54"/>
          </a:xfrm>
        </p:grpSpPr>
        <p:cxnSp>
          <p:nvCxnSpPr>
            <p:cNvPr id="329" name="Google Shape;329;p46"/>
            <p:cNvCxnSpPr/>
            <p:nvPr/>
          </p:nvCxnSpPr>
          <p:spPr>
            <a:xfrm rot="10800000" flipH="1">
              <a:off x="1463" y="391"/>
              <a:ext cx="147" cy="54"/>
            </a:xfrm>
            <a:prstGeom prst="straightConnector1">
              <a:avLst/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30" name="Google Shape;330;p46"/>
            <p:cNvCxnSpPr/>
            <p:nvPr/>
          </p:nvCxnSpPr>
          <p:spPr>
            <a:xfrm>
              <a:off x="1630" y="391"/>
              <a:ext cx="125" cy="54"/>
            </a:xfrm>
            <a:prstGeom prst="straightConnector1">
              <a:avLst/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Списать, обозначив орфограмму и условия ее выбора.</a:t>
            </a:r>
            <a:endParaRPr/>
          </a:p>
        </p:txBody>
      </p:sp>
      <p:sp>
        <p:nvSpPr>
          <p:cNvPr id="336" name="Google Shape;336;p47"/>
          <p:cNvSpPr txBox="1"/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r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endParaRPr/>
          </a:p>
        </p:txBody>
      </p:sp>
      <p:sp>
        <p:nvSpPr>
          <p:cNvPr id="337" name="Google Shape;337;p47"/>
          <p:cNvSpPr txBox="1"/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FA089"/>
                </a:buClr>
                <a:buSzPts val="1200"/>
                <a:buFont typeface="Calibri"/>
                <a:buNone/>
              </a:pPr>
              <a:t>25</a:t>
            </a:fld>
            <a:endParaRPr/>
          </a:p>
        </p:txBody>
      </p:sp>
      <p:pic>
        <p:nvPicPr>
          <p:cNvPr id="338" name="Google Shape;338;p4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1989137"/>
            <a:ext cx="8229600" cy="331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2"/>
          <p:cNvSpPr txBox="1"/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5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Рефлексия</a:t>
            </a:r>
            <a:endParaRPr/>
          </a:p>
        </p:txBody>
      </p:sp>
      <p:sp>
        <p:nvSpPr>
          <p:cNvPr id="369" name="Google Shape;369;p52"/>
          <p:cNvSpPr txBox="1">
            <a:spLocks noGrp="1"/>
          </p:cNvSpPr>
          <p:nvPr>
            <p:ph type="body" idx="1"/>
          </p:nvPr>
        </p:nvSpPr>
        <p:spPr>
          <a:xfrm>
            <a:off x="457200" y="1285875"/>
            <a:ext cx="8229600" cy="4840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Что вы знали по теме урока? Что узнали нового?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Какие вопросы у вас возникли в ходе урока? Получили ли вы на них ответ?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Что вы не смогли понять (вспомнить)?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Что вам стоит повторить дома?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Что вам особенно запомнилось из полученной на уроке информации?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Достигли ли успеха на уроке?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0" name="Google Shape;370;p52" descr="ED00317_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19925" y="333375"/>
            <a:ext cx="1846262" cy="1296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53"/>
          <p:cNvSpPr/>
          <p:nvPr/>
        </p:nvSpPr>
        <p:spPr>
          <a:xfrm>
            <a:off x="4559300" y="2924175"/>
            <a:ext cx="4584700" cy="280828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0">
                <a:ln w="9525" cap="flat" cmpd="sng">
                  <a:solidFill>
                    <a:schemeClr val="dk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solidFill>
                  <a:srgbClr val="CC00CC"/>
                </a:solidFill>
                <a:latin typeface="Times New Roman"/>
              </a:rPr>
              <a:t> </a:t>
            </a:r>
          </a:p>
        </p:txBody>
      </p:sp>
      <p:pic>
        <p:nvPicPr>
          <p:cNvPr id="376" name="Google Shape;376;p53" descr="ANTN0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0825" y="620712"/>
            <a:ext cx="2976562" cy="245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53"/>
          <p:cNvSpPr txBox="1">
            <a:spLocks noGrp="1"/>
          </p:cNvSpPr>
          <p:nvPr>
            <p:ph type="body" idx="1"/>
          </p:nvPr>
        </p:nvSpPr>
        <p:spPr>
          <a:xfrm>
            <a:off x="2308302" y="1639229"/>
            <a:ext cx="6511847" cy="4885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marR="0" lvl="0" indent="-514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AutoNum type="arabicPeriod"/>
            </a:pPr>
            <a:r>
              <a:rPr lang="en-US" sz="40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Параграф</a:t>
            </a:r>
            <a:r>
              <a:rPr lang="en-US" sz="40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ru-RU" sz="4000" b="0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endParaRPr sz="4000"/>
          </a:p>
          <a:p>
            <a:pPr marL="514350" marR="0" lvl="0" indent="-514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AutoNum type="arabicPeriod"/>
            </a:pPr>
            <a:r>
              <a:rPr lang="en-US" sz="40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Выполните</a:t>
            </a:r>
            <a:r>
              <a:rPr lang="en-US" sz="40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упражнение</a:t>
            </a:r>
            <a:r>
              <a:rPr lang="en-US" sz="40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№ </a:t>
            </a:r>
            <a:r>
              <a:rPr lang="en-US" sz="4000" b="0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ru-RU" sz="4000" b="0" i="0" u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r>
          </a:p>
          <a:p>
            <a:pPr marL="514350" marR="0" lvl="0" indent="-514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AutoNum type="arabicPeriod"/>
            </a:pPr>
            <a:r>
              <a:rPr lang="ru-RU" sz="4000" dirty="0" smtClean="0"/>
              <a:t>Из художественной литературы выписать 6 предложений с </a:t>
            </a:r>
            <a:r>
              <a:rPr lang="ru-RU" sz="4000" smtClean="0"/>
              <a:t>причастным оборотом</a:t>
            </a:r>
            <a:r>
              <a:rPr lang="ru-RU" sz="4000" dirty="0" smtClean="0"/>
              <a:t>.</a:t>
            </a:r>
            <a:endParaRPr sz="4000"/>
          </a:p>
        </p:txBody>
      </p:sp>
      <p:sp>
        <p:nvSpPr>
          <p:cNvPr id="378" name="Google Shape;378;p53"/>
          <p:cNvSpPr txBox="1">
            <a:spLocks noGrp="1"/>
          </p:cNvSpPr>
          <p:nvPr>
            <p:ph type="title" idx="4294967295"/>
          </p:nvPr>
        </p:nvSpPr>
        <p:spPr>
          <a:xfrm>
            <a:off x="2267744" y="117212"/>
            <a:ext cx="655272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CC"/>
              </a:buClr>
              <a:buSzPts val="5400"/>
              <a:buFont typeface="Times New Roman"/>
              <a:buNone/>
            </a:pPr>
            <a:r>
              <a:rPr lang="en-US" sz="5400" b="0" i="1" u="none" strike="noStrike" cap="none">
                <a:solidFill>
                  <a:srgbClr val="CC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Домашнее задание:</a:t>
            </a:r>
            <a:endParaRPr sz="5400" b="0" i="1" u="none" strike="noStrike" cap="none">
              <a:solidFill>
                <a:srgbClr val="CC00C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4"/>
          <p:cNvSpPr txBox="1">
            <a:spLocks noGrp="1"/>
          </p:cNvSpPr>
          <p:nvPr>
            <p:ph type="title"/>
          </p:nvPr>
        </p:nvSpPr>
        <p:spPr>
          <a:xfrm>
            <a:off x="539750" y="836612"/>
            <a:ext cx="8208962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Calibri"/>
              <a:buNone/>
            </a:pPr>
            <a:r>
              <a:rPr lang="en-US" sz="4400" b="1" i="0" u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Спасибо за внимание!</a:t>
            </a:r>
            <a:endParaRPr/>
          </a:p>
        </p:txBody>
      </p:sp>
      <p:pic>
        <p:nvPicPr>
          <p:cNvPr id="384" name="Google Shape;384;p54" descr="7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00337" y="2997200"/>
            <a:ext cx="3168650" cy="3049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1" descr="http://img0.liveinternet.ru/images/attach/c/0/47/656/47656156_i211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47812" y="277092"/>
            <a:ext cx="6224587" cy="57268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 txBox="1"/>
          <p:nvPr/>
        </p:nvSpPr>
        <p:spPr>
          <a:xfrm>
            <a:off x="4643437" y="642937"/>
            <a:ext cx="184150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ученик\Pictures\2020-10-15 1\1 3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5122" y="234176"/>
            <a:ext cx="6713034" cy="64008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3"/>
          <p:cNvSpPr txBox="1">
            <a:spLocks noGrp="1"/>
          </p:cNvSpPr>
          <p:nvPr>
            <p:ph type="ctrTitle"/>
          </p:nvPr>
        </p:nvSpPr>
        <p:spPr>
          <a:xfrm>
            <a:off x="685800" y="1285875"/>
            <a:ext cx="7772400" cy="175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1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«Если хочешь быть счастливым – будь им»</a:t>
            </a:r>
            <a:endParaRPr/>
          </a:p>
        </p:txBody>
      </p:sp>
      <p:sp>
        <p:nvSpPr>
          <p:cNvPr id="152" name="Google Shape;152;p23"/>
          <p:cNvSpPr txBox="1">
            <a:spLocks noGrp="1"/>
          </p:cNvSpPr>
          <p:nvPr>
            <p:ph type="subTitle" idx="1"/>
          </p:nvPr>
        </p:nvSpPr>
        <p:spPr>
          <a:xfrm>
            <a:off x="5334000" y="3332162"/>
            <a:ext cx="3238500" cy="858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4400"/>
              <a:buNone/>
            </a:pPr>
            <a:r>
              <a:rPr lang="en-US" sz="44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     </a:t>
            </a:r>
            <a:r>
              <a:rPr lang="en-US" sz="4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К.Прутков</a:t>
            </a:r>
            <a:endParaRPr/>
          </a:p>
        </p:txBody>
      </p:sp>
      <p:pic>
        <p:nvPicPr>
          <p:cNvPr id="153" name="Google Shape;153;p23" descr="sova-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8687" y="3214687"/>
            <a:ext cx="2647950" cy="3167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/>
          <p:nvPr/>
        </p:nvSpPr>
        <p:spPr>
          <a:xfrm>
            <a:off x="461691" y="189841"/>
            <a:ext cx="8064500" cy="2452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9" name="Google Shape;159;p24" descr="j02321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07357" y="2574189"/>
            <a:ext cx="3286125" cy="33750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483112" y="379141"/>
            <a:ext cx="625583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Синтаксическ</a:t>
            </a:r>
            <a:r>
              <a:rPr lang="ru-RU" sz="3200" b="1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ая</a:t>
            </a:r>
            <a:r>
              <a:rPr lang="ru-RU" sz="3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пятиминутка</a:t>
            </a:r>
            <a:r>
              <a:rPr lang="en-US" sz="3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06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900"/>
              <a:buFont typeface="Calibri"/>
              <a:buNone/>
            </a:pPr>
            <a:r>
              <a:rPr lang="en-US" sz="4900" b="0" i="0" u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Вспоминаем</a:t>
            </a:r>
            <a:r>
              <a:rPr lang="en-US" sz="4900" b="0" i="0" u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US" sz="4900" b="0" i="0" u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4900" b="0" i="0" u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вопросы</a:t>
            </a:r>
            <a:r>
              <a:rPr lang="en-US" sz="4900" b="0" i="0" u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900" b="0" i="0" u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теории</a:t>
            </a:r>
            <a:endParaRPr dirty="0"/>
          </a:p>
        </p:txBody>
      </p:sp>
      <p:sp>
        <p:nvSpPr>
          <p:cNvPr id="230" name="Google Shape;230;p34"/>
          <p:cNvSpPr txBox="1">
            <a:spLocks noGrp="1"/>
          </p:cNvSpPr>
          <p:nvPr>
            <p:ph type="body" idx="1"/>
          </p:nvPr>
        </p:nvSpPr>
        <p:spPr>
          <a:xfrm>
            <a:off x="468352" y="2051825"/>
            <a:ext cx="8534400" cy="4105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3600" dirty="0" smtClean="0"/>
              <a:t>- Что такое причастие?</a:t>
            </a:r>
          </a:p>
          <a:p>
            <a:r>
              <a:rPr lang="ru-RU" sz="3600" dirty="0" smtClean="0"/>
              <a:t>- На какие вопросы оно отвечает?</a:t>
            </a:r>
          </a:p>
          <a:p>
            <a:r>
              <a:rPr lang="ru-RU" sz="3600" dirty="0" smtClean="0"/>
              <a:t>- Признаки, каких частей речи, объединяет в себе причастие?</a:t>
            </a:r>
          </a:p>
          <a:p>
            <a:r>
              <a:rPr lang="ru-RU" sz="3600" dirty="0" smtClean="0"/>
              <a:t>- Чем является в предложении?</a:t>
            </a:r>
          </a:p>
          <a:p>
            <a:r>
              <a:rPr lang="ru-RU" sz="3600" dirty="0" smtClean="0"/>
              <a:t>- Как образуются действительные причастия настоящего времени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ПОВТОРЕНИЕ</a:t>
            </a:r>
            <a:endParaRPr/>
          </a:p>
        </p:txBody>
      </p:sp>
      <p:sp>
        <p:nvSpPr>
          <p:cNvPr id="237" name="Google Shape;237;p35"/>
          <p:cNvSpPr txBox="1"/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r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endParaRPr/>
          </a:p>
        </p:txBody>
      </p:sp>
      <p:sp>
        <p:nvSpPr>
          <p:cNvPr id="238" name="Google Shape;238;p35"/>
          <p:cNvSpPr txBox="1"/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A089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FA089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FA089"/>
                </a:buClr>
                <a:buSzPts val="1200"/>
                <a:buFont typeface="Calibri"/>
                <a:buNone/>
              </a:pPr>
              <a:t>8</a:t>
            </a:fld>
            <a:endParaRPr/>
          </a:p>
        </p:txBody>
      </p:sp>
      <p:graphicFrame>
        <p:nvGraphicFramePr>
          <p:cNvPr id="239" name="Google Shape;239;p35"/>
          <p:cNvGraphicFramePr/>
          <p:nvPr/>
        </p:nvGraphicFramePr>
        <p:xfrm>
          <a:off x="1619250" y="2060575"/>
          <a:ext cx="6096000" cy="3343273"/>
        </p:xfrm>
        <a:graphic>
          <a:graphicData uri="http://schemas.openxmlformats.org/drawingml/2006/table">
            <a:tbl>
              <a:tblPr>
                <a:noFill/>
                <a:tableStyleId>{7D64F886-859C-4ECB-A0AB-B2F829C3C206}</a:tableStyleId>
              </a:tblPr>
              <a:tblGrid>
                <a:gridCol w="6096000"/>
              </a:tblGrid>
              <a:tr h="8985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omic Sans MS"/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Действительные причастия настоящего времени</a:t>
                      </a:r>
                      <a:endParaRPr/>
                    </a:p>
                  </a:txBody>
                  <a:tcPr marL="57325" marR="57325" marT="28650" marB="28650" anchor="ctr">
                    <a:lnL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12715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ts val="3600"/>
                        <a:buFont typeface="Times New Roman"/>
                        <a:buNone/>
                      </a:pPr>
                      <a:r>
                        <a:rPr lang="en-US" sz="3600" b="1" i="0" u="none" strike="noStrike" cap="none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-ущ-, -ющ-</a:t>
                      </a:r>
                      <a:r>
                        <a:rPr lang="en-US" sz="3600" b="0" i="0" u="none" strike="noStrike" cap="none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если от</a:t>
                      </a: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глаголов  </a:t>
                      </a: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 спряжения</a:t>
                      </a:r>
                      <a:endParaRPr/>
                    </a:p>
                  </a:txBody>
                  <a:tcPr marL="57325" marR="57325" marT="28650" marB="2865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1173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ts val="3600"/>
                        <a:buFont typeface="Times New Roman"/>
                        <a:buNone/>
                      </a:pPr>
                      <a:r>
                        <a:rPr lang="en-US" sz="3600" b="1" i="0" u="none" strike="noStrike" cap="none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-ащ-, -ящ-</a:t>
                      </a:r>
                      <a:r>
                        <a:rPr lang="en-US" sz="3600" b="0" i="0" u="none" strike="noStrike" cap="none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Times New Roman"/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если от </a:t>
                      </a: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глаголов  </a:t>
                      </a: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II спряжения</a:t>
                      </a:r>
                      <a:endParaRPr/>
                    </a:p>
                  </a:txBody>
                  <a:tcPr marL="57325" marR="57325" marT="28650" marB="2865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Calibri"/>
              <a:buNone/>
            </a:pPr>
            <a:r>
              <a:rPr lang="en-US" sz="66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Цифровой диктант</a:t>
            </a:r>
            <a:endParaRPr/>
          </a:p>
        </p:txBody>
      </p:sp>
      <p:sp>
        <p:nvSpPr>
          <p:cNvPr id="245" name="Google Shape;245;p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33400" lvl="0" indent="-3048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33400" lvl="0" indent="-304800" algn="l" rtl="0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33400" lvl="0" indent="-533400" algn="ctr" rtl="0">
              <a:lnSpc>
                <a:spcPct val="80000"/>
              </a:lnSpc>
              <a:spcBef>
                <a:spcPts val="1320"/>
              </a:spcBef>
              <a:spcAft>
                <a:spcPts val="0"/>
              </a:spcAft>
              <a:buClr>
                <a:schemeClr val="dk1"/>
              </a:buClr>
              <a:buSzPts val="6600"/>
              <a:buNone/>
            </a:pPr>
            <a:r>
              <a:rPr lang="en-US" sz="6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</a:t>
            </a:r>
            <a:r>
              <a:rPr lang="en-US" sz="6600" b="0" i="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-ущ-(-ющ)___</a:t>
            </a:r>
            <a:endParaRPr/>
          </a:p>
          <a:p>
            <a:pPr marL="533400" lvl="0" indent="-533400" algn="ctr" rtl="0">
              <a:lnSpc>
                <a:spcPct val="80000"/>
              </a:lnSpc>
              <a:spcBef>
                <a:spcPts val="1320"/>
              </a:spcBef>
              <a:spcAft>
                <a:spcPts val="0"/>
              </a:spcAft>
              <a:buClr>
                <a:schemeClr val="dk1"/>
              </a:buClr>
              <a:buSzPts val="6600"/>
              <a:buNone/>
            </a:pPr>
            <a:r>
              <a:rPr lang="en-US" sz="6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-ащ-(-ящ-)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сновый лес">
  <a:themeElements>
    <a:clrScheme name="Другая 48">
      <a:dk1>
        <a:srgbClr val="3366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основый лес">
  <a:themeElements>
    <a:clrScheme name="Другая 48">
      <a:dk1>
        <a:srgbClr val="3366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Сосновый лес">
  <a:themeElements>
    <a:clrScheme name="Другая 48">
      <a:dk1>
        <a:srgbClr val="3366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557</Words>
  <Application>Microsoft Office PowerPoint</Application>
  <PresentationFormat>Экран (4:3)</PresentationFormat>
  <Paragraphs>120</Paragraphs>
  <Slides>28</Slides>
  <Notes>28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Сосновый лес</vt:lpstr>
      <vt:lpstr>1_Сосновый лес</vt:lpstr>
      <vt:lpstr>2_Сосновый лес</vt:lpstr>
      <vt:lpstr>Слайд 1</vt:lpstr>
      <vt:lpstr>Тринадцатое октября. Классная работа.</vt:lpstr>
      <vt:lpstr>Слайд 3</vt:lpstr>
      <vt:lpstr>Слайд 4</vt:lpstr>
      <vt:lpstr>«Если хочешь быть счастливым – будь им»</vt:lpstr>
      <vt:lpstr>Слайд 6</vt:lpstr>
      <vt:lpstr>Вспоминаем  вопросы теории</vt:lpstr>
      <vt:lpstr>ПОВТОРЕНИЕ</vt:lpstr>
      <vt:lpstr>Цифровой диктант</vt:lpstr>
      <vt:lpstr>Цифровой диктант</vt:lpstr>
      <vt:lpstr>Проверка диктанта</vt:lpstr>
      <vt:lpstr>Слайд 12</vt:lpstr>
      <vt:lpstr>Действительные причастия прошедшего времени. </vt:lpstr>
      <vt:lpstr>                  1  2  3  4 </vt:lpstr>
      <vt:lpstr>Слайд 15</vt:lpstr>
      <vt:lpstr>Слайд 16</vt:lpstr>
      <vt:lpstr>.  Закрепление изученного материала </vt:lpstr>
      <vt:lpstr>Слайд 18</vt:lpstr>
      <vt:lpstr>Физкультминутка  </vt:lpstr>
      <vt:lpstr>Слайд 20</vt:lpstr>
      <vt:lpstr>Вспоминаем цели урока:</vt:lpstr>
      <vt:lpstr>Вывод  </vt:lpstr>
      <vt:lpstr>§ 19, (стр. 50)</vt:lpstr>
      <vt:lpstr>Работа по образцу:</vt:lpstr>
      <vt:lpstr>Списать, обозначив орфограмму и условия ее выбора.</vt:lpstr>
      <vt:lpstr>Рефлексия</vt:lpstr>
      <vt:lpstr>Домашнее задание: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ученик</cp:lastModifiedBy>
  <cp:revision>17</cp:revision>
  <dcterms:modified xsi:type="dcterms:W3CDTF">2023-02-06T07:01:48Z</dcterms:modified>
</cp:coreProperties>
</file>