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20" r:id="rId5"/>
    <p:sldMasterId id="2147483744" r:id="rId6"/>
    <p:sldMasterId id="2147483756" r:id="rId7"/>
    <p:sldMasterId id="2147483768" r:id="rId8"/>
    <p:sldMasterId id="2147483780" r:id="rId9"/>
    <p:sldMasterId id="2147483792" r:id="rId10"/>
    <p:sldMasterId id="2147483804" r:id="rId11"/>
    <p:sldMasterId id="2147483816" r:id="rId12"/>
  </p:sldMasterIdLst>
  <p:sldIdLst>
    <p:sldId id="264" r:id="rId13"/>
    <p:sldId id="266" r:id="rId14"/>
    <p:sldId id="318" r:id="rId15"/>
    <p:sldId id="265" r:id="rId16"/>
    <p:sldId id="267" r:id="rId17"/>
    <p:sldId id="268" r:id="rId18"/>
    <p:sldId id="324" r:id="rId19"/>
    <p:sldId id="271" r:id="rId20"/>
    <p:sldId id="336" r:id="rId21"/>
    <p:sldId id="275" r:id="rId22"/>
    <p:sldId id="277" r:id="rId23"/>
    <p:sldId id="279" r:id="rId24"/>
    <p:sldId id="281" r:id="rId25"/>
    <p:sldId id="285" r:id="rId26"/>
    <p:sldId id="286" r:id="rId27"/>
    <p:sldId id="287" r:id="rId28"/>
    <p:sldId id="319" r:id="rId29"/>
    <p:sldId id="306" r:id="rId30"/>
    <p:sldId id="339" r:id="rId31"/>
    <p:sldId id="308" r:id="rId32"/>
    <p:sldId id="309" r:id="rId33"/>
    <p:sldId id="335" r:id="rId34"/>
    <p:sldId id="310" r:id="rId35"/>
    <p:sldId id="312" r:id="rId36"/>
    <p:sldId id="314" r:id="rId37"/>
    <p:sldId id="316" r:id="rId38"/>
    <p:sldId id="315" r:id="rId39"/>
    <p:sldId id="321" r:id="rId40"/>
    <p:sldId id="322" r:id="rId41"/>
    <p:sldId id="334" r:id="rId42"/>
    <p:sldId id="327" r:id="rId43"/>
    <p:sldId id="332" r:id="rId44"/>
    <p:sldId id="333" r:id="rId45"/>
    <p:sldId id="340" r:id="rId46"/>
    <p:sldId id="337" r:id="rId47"/>
    <p:sldId id="338" r:id="rId48"/>
    <p:sldId id="331" r:id="rId4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 varScale="1">
        <p:scale>
          <a:sx n="71" d="100"/>
          <a:sy n="71" d="100"/>
        </p:scale>
        <p:origin x="-7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46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slide" Target="slides/slide27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slide" Target="slides/slide30.xml"/><Relationship Id="rId47" Type="http://schemas.openxmlformats.org/officeDocument/2006/relationships/slide" Target="slides/slide35.xml"/><Relationship Id="rId50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46" Type="http://schemas.openxmlformats.org/officeDocument/2006/relationships/slide" Target="slides/slide3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slide" Target="slides/slide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slide" Target="slides/slide28.xml"/><Relationship Id="rId45" Type="http://schemas.openxmlformats.org/officeDocument/2006/relationships/slide" Target="slides/slide33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49" Type="http://schemas.openxmlformats.org/officeDocument/2006/relationships/slide" Target="slides/slide37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slide" Target="slides/slide32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slide" Target="slides/slide31.xml"/><Relationship Id="rId48" Type="http://schemas.openxmlformats.org/officeDocument/2006/relationships/slide" Target="slides/slide36.xml"/><Relationship Id="rId8" Type="http://schemas.openxmlformats.org/officeDocument/2006/relationships/slideMaster" Target="slideMasters/slideMaster8.xml"/><Relationship Id="rId51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7248F-7E97-4832-A7A2-D550490695E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B1E01-842D-4DF2-95C7-45D09B46BD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2972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B0FBD-988D-4E65-8795-4F4DAACD4C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F333D-BC4E-4E36-AFA8-4844DB7A0C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93326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7248F-7E97-4832-A7A2-D550490695E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B1E01-842D-4DF2-95C7-45D09B46BD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1034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53B30-2A9B-42BC-8C35-623DD0361F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0C684-086F-418C-A549-8C0D94AA7A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09593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03752-E62F-4EA2-98F8-CB493D2435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0A5D7-747B-44A2-95E8-50E9534471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734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A1AF0-50C6-4EC2-9EFF-38CE90283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17F86-0D90-4FEA-8D82-DACE5F31FD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8442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B1D89-145C-4854-8356-5C30F2969BE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97F43-A7A9-4A9C-AB5C-65E09F1FD8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23056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CA8BF-3035-4EA0-A034-127F3D1390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74E30-F741-4D02-99F6-D46850660FD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6110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19BAA-DE4D-4D08-AC11-02466E95D3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336D-7BDD-4B62-88A3-4BF2EB3F42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9355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0E27B-301B-4048-BA8D-6039E77ACB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5840B-CF85-41FD-81F9-12595DD93A2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2101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B4113-F3FD-4917-B3A3-D57220DF89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A2E32-BD9D-411F-9473-173A10724E2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71194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B0FBD-988D-4E65-8795-4F4DAACD4C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F333D-BC4E-4E36-AFA8-4844DB7A0C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09300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87EB0-ABF0-4562-99CB-55D3CB4355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7671-A3C3-4A0E-96CB-4AC0DFB125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342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87EB0-ABF0-4562-99CB-55D3CB4355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7671-A3C3-4A0E-96CB-4AC0DFB125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8406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7248F-7E97-4832-A7A2-D550490695E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B1E01-842D-4DF2-95C7-45D09B46BD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9058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53B30-2A9B-42BC-8C35-623DD0361F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0C684-086F-418C-A549-8C0D94AA7A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9836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03752-E62F-4EA2-98F8-CB493D2435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0A5D7-747B-44A2-95E8-50E9534471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56252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A1AF0-50C6-4EC2-9EFF-38CE90283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17F86-0D90-4FEA-8D82-DACE5F31FD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4724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B1D89-145C-4854-8356-5C30F2969BE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97F43-A7A9-4A9C-AB5C-65E09F1FD8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0735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CA8BF-3035-4EA0-A034-127F3D1390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74E30-F741-4D02-99F6-D46850660FD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427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19BAA-DE4D-4D08-AC11-02466E95D3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336D-7BDD-4B62-88A3-4BF2EB3F42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2156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0E27B-301B-4048-BA8D-6039E77ACB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5840B-CF85-41FD-81F9-12595DD93A2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788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B4113-F3FD-4917-B3A3-D57220DF89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A2E32-BD9D-411F-9473-173A10724E2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6110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7248F-7E97-4832-A7A2-D550490695E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B1E01-842D-4DF2-95C7-45D09B46BD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19599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B0FBD-988D-4E65-8795-4F4DAACD4C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F333D-BC4E-4E36-AFA8-4844DB7A0C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000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87EB0-ABF0-4562-99CB-55D3CB4355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7671-A3C3-4A0E-96CB-4AC0DFB125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25186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7248F-7E97-4832-A7A2-D550490695E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B1E01-842D-4DF2-95C7-45D09B46BD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4276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53B30-2A9B-42BC-8C35-623DD0361F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0C684-086F-418C-A549-8C0D94AA7A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4711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03752-E62F-4EA2-98F8-CB493D2435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0A5D7-747B-44A2-95E8-50E9534471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20220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A1AF0-50C6-4EC2-9EFF-38CE90283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17F86-0D90-4FEA-8D82-DACE5F31FD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54373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B1D89-145C-4854-8356-5C30F2969BE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97F43-A7A9-4A9C-AB5C-65E09F1FD8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6180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CA8BF-3035-4EA0-A034-127F3D1390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74E30-F741-4D02-99F6-D46850660FD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1975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19BAA-DE4D-4D08-AC11-02466E95D3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336D-7BDD-4B62-88A3-4BF2EB3F42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5706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0E27B-301B-4048-BA8D-6039E77ACB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5840B-CF85-41FD-81F9-12595DD93A2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531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53B30-2A9B-42BC-8C35-623DD0361F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0C684-086F-418C-A549-8C0D94AA7A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341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B4113-F3FD-4917-B3A3-D57220DF89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A2E32-BD9D-411F-9473-173A10724E2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960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B0FBD-988D-4E65-8795-4F4DAACD4C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F333D-BC4E-4E36-AFA8-4844DB7A0C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6213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87EB0-ABF0-4562-99CB-55D3CB4355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7671-A3C3-4A0E-96CB-4AC0DFB125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40359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03752-E62F-4EA2-98F8-CB493D2435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0A5D7-747B-44A2-95E8-50E9534471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3300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A1AF0-50C6-4EC2-9EFF-38CE90283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17F86-0D90-4FEA-8D82-DACE5F31FD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1683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B1D89-145C-4854-8356-5C30F2969BE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97F43-A7A9-4A9C-AB5C-65E09F1FD8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009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CA8BF-3035-4EA0-A034-127F3D1390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74E30-F741-4D02-99F6-D46850660FD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7828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19BAA-DE4D-4D08-AC11-02466E95D3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336D-7BDD-4B62-88A3-4BF2EB3F42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390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0E27B-301B-4048-BA8D-6039E77ACB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5840B-CF85-41FD-81F9-12595DD93A2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7826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53B30-2A9B-42BC-8C35-623DD0361F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0C684-086F-418C-A549-8C0D94AA7A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0533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B4113-F3FD-4917-B3A3-D57220DF89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A2E32-BD9D-411F-9473-173A10724E2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5661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B0FBD-988D-4E65-8795-4F4DAACD4C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F333D-BC4E-4E36-AFA8-4844DB7A0C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3276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87EB0-ABF0-4562-99CB-55D3CB4355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7671-A3C3-4A0E-96CB-4AC0DFB125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837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7248F-7E97-4832-A7A2-D550490695E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B1E01-842D-4DF2-95C7-45D09B46BD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2922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53B30-2A9B-42BC-8C35-623DD0361F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0C684-086F-418C-A549-8C0D94AA7A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2533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03752-E62F-4EA2-98F8-CB493D2435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0A5D7-747B-44A2-95E8-50E9534471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44967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A1AF0-50C6-4EC2-9EFF-38CE90283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17F86-0D90-4FEA-8D82-DACE5F31FD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215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B1D89-145C-4854-8356-5C30F2969BE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97F43-A7A9-4A9C-AB5C-65E09F1FD8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0893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CA8BF-3035-4EA0-A034-127F3D1390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74E30-F741-4D02-99F6-D46850660FD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29859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19BAA-DE4D-4D08-AC11-02466E95D3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336D-7BDD-4B62-88A3-4BF2EB3F42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16598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03752-E62F-4EA2-98F8-CB493D2435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0A5D7-747B-44A2-95E8-50E9534471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12749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0E27B-301B-4048-BA8D-6039E77ACB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5840B-CF85-41FD-81F9-12595DD93A2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8128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B4113-F3FD-4917-B3A3-D57220DF89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A2E32-BD9D-411F-9473-173A10724E2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7080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B0FBD-988D-4E65-8795-4F4DAACD4C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F333D-BC4E-4E36-AFA8-4844DB7A0C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338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87EB0-ABF0-4562-99CB-55D3CB4355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7671-A3C3-4A0E-96CB-4AC0DFB125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787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7248F-7E97-4832-A7A2-D550490695E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B1E01-842D-4DF2-95C7-45D09B46BD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39140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53B30-2A9B-42BC-8C35-623DD0361F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0C684-086F-418C-A549-8C0D94AA7A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68241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03752-E62F-4EA2-98F8-CB493D2435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0A5D7-747B-44A2-95E8-50E9534471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0937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A1AF0-50C6-4EC2-9EFF-38CE90283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17F86-0D90-4FEA-8D82-DACE5F31FD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122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B1D89-145C-4854-8356-5C30F2969BE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97F43-A7A9-4A9C-AB5C-65E09F1FD8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8352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CA8BF-3035-4EA0-A034-127F3D1390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74E30-F741-4D02-99F6-D46850660FD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35386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A1AF0-50C6-4EC2-9EFF-38CE90283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17F86-0D90-4FEA-8D82-DACE5F31FD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17871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19BAA-DE4D-4D08-AC11-02466E95D3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336D-7BDD-4B62-88A3-4BF2EB3F42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18252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0E27B-301B-4048-BA8D-6039E77ACB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5840B-CF85-41FD-81F9-12595DD93A2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7045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B4113-F3FD-4917-B3A3-D57220DF89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A2E32-BD9D-411F-9473-173A10724E2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5690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B0FBD-988D-4E65-8795-4F4DAACD4C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F333D-BC4E-4E36-AFA8-4844DB7A0C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045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87EB0-ABF0-4562-99CB-55D3CB4355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7671-A3C3-4A0E-96CB-4AC0DFB125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50815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7248F-7E97-4832-A7A2-D550490695E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B1E01-842D-4DF2-95C7-45D09B46BD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129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53B30-2A9B-42BC-8C35-623DD0361F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0C684-086F-418C-A549-8C0D94AA7A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850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03752-E62F-4EA2-98F8-CB493D2435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0A5D7-747B-44A2-95E8-50E9534471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3547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A1AF0-50C6-4EC2-9EFF-38CE90283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17F86-0D90-4FEA-8D82-DACE5F31FD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167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B1D89-145C-4854-8356-5C30F2969BE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97F43-A7A9-4A9C-AB5C-65E09F1FD8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5062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B1D89-145C-4854-8356-5C30F2969BE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97F43-A7A9-4A9C-AB5C-65E09F1FD8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4231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CA8BF-3035-4EA0-A034-127F3D1390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74E30-F741-4D02-99F6-D46850660FD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5262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19BAA-DE4D-4D08-AC11-02466E95D3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336D-7BDD-4B62-88A3-4BF2EB3F42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261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0E27B-301B-4048-BA8D-6039E77ACB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5840B-CF85-41FD-81F9-12595DD93A2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1278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B4113-F3FD-4917-B3A3-D57220DF89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A2E32-BD9D-411F-9473-173A10724E2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463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B0FBD-988D-4E65-8795-4F4DAACD4C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F333D-BC4E-4E36-AFA8-4844DB7A0C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9707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87EB0-ABF0-4562-99CB-55D3CB4355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7671-A3C3-4A0E-96CB-4AC0DFB125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00687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7248F-7E97-4832-A7A2-D550490695E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B1E01-842D-4DF2-95C7-45D09B46BD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18189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53B30-2A9B-42BC-8C35-623DD0361F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0C684-086F-418C-A549-8C0D94AA7A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9818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03752-E62F-4EA2-98F8-CB493D2435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0A5D7-747B-44A2-95E8-50E9534471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0481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A1AF0-50C6-4EC2-9EFF-38CE90283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17F86-0D90-4FEA-8D82-DACE5F31FD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3297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CA8BF-3035-4EA0-A034-127F3D1390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74E30-F741-4D02-99F6-D46850660FD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29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B1D89-145C-4854-8356-5C30F2969BE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97F43-A7A9-4A9C-AB5C-65E09F1FD8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87373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CA8BF-3035-4EA0-A034-127F3D1390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74E30-F741-4D02-99F6-D46850660FD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29929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19BAA-DE4D-4D08-AC11-02466E95D3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336D-7BDD-4B62-88A3-4BF2EB3F42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56767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0E27B-301B-4048-BA8D-6039E77ACB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5840B-CF85-41FD-81F9-12595DD93A2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936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B4113-F3FD-4917-B3A3-D57220DF89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A2E32-BD9D-411F-9473-173A10724E2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606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B0FBD-988D-4E65-8795-4F4DAACD4C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F333D-BC4E-4E36-AFA8-4844DB7A0C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812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87EB0-ABF0-4562-99CB-55D3CB4355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7671-A3C3-4A0E-96CB-4AC0DFB125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1766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7248F-7E97-4832-A7A2-D550490695E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B1E01-842D-4DF2-95C7-45D09B46BD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14223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53B30-2A9B-42BC-8C35-623DD0361F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0C684-086F-418C-A549-8C0D94AA7A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35403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03752-E62F-4EA2-98F8-CB493D2435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0A5D7-747B-44A2-95E8-50E9534471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58322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19BAA-DE4D-4D08-AC11-02466E95D3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336D-7BDD-4B62-88A3-4BF2EB3F42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88763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A1AF0-50C6-4EC2-9EFF-38CE90283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17F86-0D90-4FEA-8D82-DACE5F31FD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86928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B1D89-145C-4854-8356-5C30F2969BE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97F43-A7A9-4A9C-AB5C-65E09F1FD8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7059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CA8BF-3035-4EA0-A034-127F3D1390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74E30-F741-4D02-99F6-D46850660FD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7407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19BAA-DE4D-4D08-AC11-02466E95D3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336D-7BDD-4B62-88A3-4BF2EB3F42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4189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0E27B-301B-4048-BA8D-6039E77ACB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5840B-CF85-41FD-81F9-12595DD93A2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5990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B4113-F3FD-4917-B3A3-D57220DF89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A2E32-BD9D-411F-9473-173A10724E2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040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B0FBD-988D-4E65-8795-4F4DAACD4C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F333D-BC4E-4E36-AFA8-4844DB7A0C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2553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87EB0-ABF0-4562-99CB-55D3CB4355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7671-A3C3-4A0E-96CB-4AC0DFB125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092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7248F-7E97-4832-A7A2-D550490695E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B1E01-842D-4DF2-95C7-45D09B46BD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7811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53B30-2A9B-42BC-8C35-623DD0361F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0C684-086F-418C-A549-8C0D94AA7A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773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0E27B-301B-4048-BA8D-6039E77ACB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5840B-CF85-41FD-81F9-12595DD93A2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5623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03752-E62F-4EA2-98F8-CB493D2435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0A5D7-747B-44A2-95E8-50E9534471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53525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A1AF0-50C6-4EC2-9EFF-38CE90283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17F86-0D90-4FEA-8D82-DACE5F31FD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734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B1D89-145C-4854-8356-5C30F2969BE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97F43-A7A9-4A9C-AB5C-65E09F1FD8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96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CA8BF-3035-4EA0-A034-127F3D1390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74E30-F741-4D02-99F6-D46850660FD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1661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19BAA-DE4D-4D08-AC11-02466E95D3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336D-7BDD-4B62-88A3-4BF2EB3F42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14936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0E27B-301B-4048-BA8D-6039E77ACB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5840B-CF85-41FD-81F9-12595DD93A2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61255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B4113-F3FD-4917-B3A3-D57220DF89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A2E32-BD9D-411F-9473-173A10724E2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8678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B0FBD-988D-4E65-8795-4F4DAACD4C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F333D-BC4E-4E36-AFA8-4844DB7A0C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55545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87EB0-ABF0-4562-99CB-55D3CB4355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7671-A3C3-4A0E-96CB-4AC0DFB125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7944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7248F-7E97-4832-A7A2-D550490695E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B1E01-842D-4DF2-95C7-45D09B46BDD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157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B4113-F3FD-4917-B3A3-D57220DF89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A2E32-BD9D-411F-9473-173A10724E2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3224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53B30-2A9B-42BC-8C35-623DD0361FB7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70C684-086F-418C-A549-8C0D94AA7ABD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932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E03752-E62F-4EA2-98F8-CB493D2435CC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50A5D7-747B-44A2-95E8-50E95344717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9001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A1AF0-50C6-4EC2-9EFF-38CE9028314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917F86-0D90-4FEA-8D82-DACE5F31FD5A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37830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7B1D89-145C-4854-8356-5C30F2969BEB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97F43-A7A9-4A9C-AB5C-65E09F1FD86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7639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8CA8BF-3035-4EA0-A034-127F3D1390C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74E30-F741-4D02-99F6-D46850660FD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3641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19BAA-DE4D-4D08-AC11-02466E95D33D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6336D-7BDD-4B62-88A3-4BF2EB3F42EB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1947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A0E27B-301B-4048-BA8D-6039E77ACB48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F5840B-CF85-41FD-81F9-12595DD93A2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81699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CB4113-F3FD-4917-B3A3-D57220DF89D4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A2E32-BD9D-411F-9473-173A10724E2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19852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CB0FBD-988D-4E65-8795-4F4DAACD4CAA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CF333D-BC4E-4E36-AFA8-4844DB7A0CB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63435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87EB0-ABF0-4562-99CB-55D3CB43559E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87671-A3C3-4A0E-96CB-4AC0DFB125FC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224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0178A0-3192-47F1-9165-D8F61437E7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B7324F-0751-4CF2-BB29-FF3940D4B6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3815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0178A0-3192-47F1-9165-D8F61437E7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B7324F-0751-4CF2-BB29-FF3940D4B6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6074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0178A0-3192-47F1-9165-D8F61437E7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B7324F-0751-4CF2-BB29-FF3940D4B6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804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0178A0-3192-47F1-9165-D8F61437E7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B7324F-0751-4CF2-BB29-FF3940D4B6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7761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0178A0-3192-47F1-9165-D8F61437E7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B7324F-0751-4CF2-BB29-FF3940D4B6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75490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0178A0-3192-47F1-9165-D8F61437E7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B7324F-0751-4CF2-BB29-FF3940D4B6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6875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0178A0-3192-47F1-9165-D8F61437E7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B7324F-0751-4CF2-BB29-FF3940D4B6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920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0178A0-3192-47F1-9165-D8F61437E7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B7324F-0751-4CF2-BB29-FF3940D4B6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1151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0178A0-3192-47F1-9165-D8F61437E7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B7324F-0751-4CF2-BB29-FF3940D4B6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7175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0178A0-3192-47F1-9165-D8F61437E7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B7324F-0751-4CF2-BB29-FF3940D4B6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262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0178A0-3192-47F1-9165-D8F61437E7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B7324F-0751-4CF2-BB29-FF3940D4B6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2654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C0178A0-3192-47F1-9165-D8F61437E730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14.03.2022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B7324F-0751-4CF2-BB29-FF3940D4B69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728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4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6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07.xml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2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0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63888" y="692696"/>
            <a:ext cx="496855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charset="0"/>
              </a:rPr>
              <a:t>Россия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5400" b="1" spc="50" dirty="0" smtClean="0">
                <a:ln w="11430"/>
                <a:gradFill>
                  <a:gsLst>
                    <a:gs pos="25000">
                      <a:srgbClr val="C0504D">
                        <a:satMod val="155000"/>
                      </a:srgbClr>
                    </a:gs>
                    <a:gs pos="100000">
                      <a:srgbClr val="C0504D">
                        <a:shade val="45000"/>
                        <a:satMod val="165000"/>
                      </a:srgb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cs typeface="Arial" charset="0"/>
              </a:rPr>
              <a:t>в современном мире</a:t>
            </a:r>
            <a:endParaRPr lang="ru-RU" sz="5400" b="1" spc="50" dirty="0">
              <a:ln w="11430"/>
              <a:gradFill>
                <a:gsLst>
                  <a:gs pos="25000">
                    <a:srgbClr val="C0504D">
                      <a:satMod val="155000"/>
                    </a:srgbClr>
                  </a:gs>
                  <a:gs pos="100000">
                    <a:srgbClr val="C0504D">
                      <a:shade val="45000"/>
                      <a:satMod val="165000"/>
                    </a:srgb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cs typeface="Arial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3429000"/>
            <a:ext cx="4548112" cy="27070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1020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620688"/>
            <a:ext cx="5256584" cy="576000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Природные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ресурсы России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Россия обладает крупнейшими в мире разведанными запасами природного газа, а также является крупнейшим его производителем. 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924945"/>
            <a:ext cx="5256584" cy="3816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1649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692697"/>
            <a:ext cx="5039742" cy="5688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Природные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ресурсы России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Кроме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того, Россия разделяет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второе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место по объёму добываемой нефти,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и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по объёму её экспорта занимает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так же -второе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место. 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2917594"/>
            <a:ext cx="5004000" cy="36724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979328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692697"/>
            <a:ext cx="5039742" cy="5688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Природные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ресурсы России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Крупные месторождения угля имеются в Республике Коми, в Восточной Сибири и на Дальнем Востоке.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b="5461"/>
          <a:stretch/>
        </p:blipFill>
        <p:spPr bwMode="auto">
          <a:xfrm>
            <a:off x="3598914" y="2492896"/>
            <a:ext cx="4984795" cy="3763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88778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07904" y="908720"/>
            <a:ext cx="5039742" cy="525658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Природные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ресурсы 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России.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2300" i="1" dirty="0" smtClean="0">
                <a:latin typeface="Arial" pitchFamily="34" charset="0"/>
                <a:cs typeface="Arial" pitchFamily="34" charset="0"/>
              </a:rPr>
              <a:t>Россия </a:t>
            </a:r>
            <a:r>
              <a:rPr lang="ru-RU" sz="2300" i="1" dirty="0">
                <a:latin typeface="Arial" pitchFamily="34" charset="0"/>
                <a:cs typeface="Arial" pitchFamily="34" charset="0"/>
              </a:rPr>
              <a:t>также богата железной рудой, никелем, оловом, золотом, алмазами, платиной, свинцом, цинком. Многие из этих ресурсов находятся в Сибири, где большие расстояния, слабая населённость, суровый климат и многолетняя мерзлота создают значительные трудности для экономически эффективной добычи и транспортировки сырья к местам переработки и потребления.</a:t>
            </a:r>
          </a:p>
        </p:txBody>
      </p:sp>
    </p:spTree>
    <p:extLst>
      <p:ext uri="{BB962C8B-B14F-4D97-AF65-F5344CB8AC3E}">
        <p14:creationId xmlns:p14="http://schemas.microsoft.com/office/powerpoint/2010/main" val="427823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452" y="-33949"/>
            <a:ext cx="9135548" cy="346294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Население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ctr">
              <a:buNone/>
            </a:pP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Первый </a:t>
            </a:r>
            <a:r>
              <a:rPr lang="ru-RU" sz="2400" b="1" i="1" dirty="0">
                <a:latin typeface="Arial" pitchFamily="34" charset="0"/>
                <a:cs typeface="Arial" pitchFamily="34" charset="0"/>
              </a:rPr>
              <a:t>тип воспроизводства, естественный прирост отрицательный</a:t>
            </a:r>
            <a:r>
              <a:rPr lang="ru-RU" sz="2400" b="1" i="1" dirty="0" smtClean="0">
                <a:latin typeface="Arial" pitchFamily="34" charset="0"/>
                <a:cs typeface="Arial" pitchFamily="34" charset="0"/>
              </a:rPr>
              <a:t>:</a:t>
            </a:r>
            <a:endParaRPr lang="ru-RU" sz="2400" b="1" i="1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2200" i="1" dirty="0">
                <a:latin typeface="Arial" pitchFamily="34" charset="0"/>
                <a:cs typeface="Arial" pitchFamily="34" charset="0"/>
              </a:rPr>
              <a:t>-5 %, «старение нации». Размещено неравномерно. Средняя плотность около 8,3 </a:t>
            </a: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чел/км2, 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в европейской части – 60 чел/км2 (в Московской области – 300 человек/км2), в арктической зоне, Восточной Сибири и на Дальнем Востоке - от 1 до 5 человек/км2</a:t>
            </a: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2200" i="1" dirty="0">
                <a:latin typeface="Arial" pitchFamily="34" charset="0"/>
                <a:cs typeface="Arial" pitchFamily="34" charset="0"/>
              </a:rPr>
              <a:t>79,3 % жителя России проживают в европейской части.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284984"/>
            <a:ext cx="8208912" cy="3573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11774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692697"/>
            <a:ext cx="5039742" cy="5688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Население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ctr"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Уровень урбанизации – 76 %. Городские агломерации вокруг Москвы, Санкт-Петербурга, Нижнего Новгорода, Екатеринбурга, Самары и Новосибирска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9091" b="3827"/>
          <a:stretch/>
        </p:blipFill>
        <p:spPr bwMode="auto">
          <a:xfrm>
            <a:off x="3563888" y="3140969"/>
            <a:ext cx="5040560" cy="3315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309969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40336" y="476672"/>
            <a:ext cx="5039742" cy="5688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b="1" i="1" dirty="0" smtClean="0">
                <a:latin typeface="Arial" pitchFamily="34" charset="0"/>
                <a:cs typeface="Arial" pitchFamily="34" charset="0"/>
              </a:rPr>
              <a:t>Население</a:t>
            </a:r>
            <a:r>
              <a:rPr lang="ru-RU" b="1" i="1" dirty="0">
                <a:latin typeface="Arial" pitchFamily="34" charset="0"/>
                <a:cs typeface="Arial" pitchFamily="34" charset="0"/>
              </a:rPr>
              <a:t>.</a:t>
            </a:r>
          </a:p>
          <a:p>
            <a:pPr marL="0" indent="0" algn="ctr">
              <a:buNone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Многонациональное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государство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(200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наций и народностей). Более 3/4 населения составляют русские. Среди других этносов наиболее многочисленны татары, украинцы (4,4 млн. человек – самая большая в мире украинская диаспора), чуваши, башкиры, белорусы и др. 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" t="11508" r="1843" b="5809"/>
          <a:stretch/>
        </p:blipFill>
        <p:spPr bwMode="auto">
          <a:xfrm>
            <a:off x="3085519" y="4077072"/>
            <a:ext cx="5864517" cy="26462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516967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860032" y="2060848"/>
            <a:ext cx="3672408" cy="4392488"/>
          </a:xfrm>
        </p:spPr>
        <p:txBody>
          <a:bodyPr/>
          <a:lstStyle/>
          <a:p>
            <a:pPr marL="0" indent="0">
              <a:buNone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 1- 1990годы- «потерянное десятилетие»</a:t>
            </a:r>
          </a:p>
          <a:p>
            <a:pPr marL="0" indent="0">
              <a:buNone/>
            </a:pPr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800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2- Начало 21 века и наше время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355976" y="980728"/>
            <a:ext cx="4176464" cy="1080120"/>
          </a:xfrm>
        </p:spPr>
        <p:txBody>
          <a:bodyPr/>
          <a:lstStyle/>
          <a:p>
            <a:pPr algn="ctr"/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Этапы развития экономики России</a:t>
            </a:r>
            <a:endParaRPr lang="ru-RU" sz="2800" b="1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7187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692697"/>
            <a:ext cx="5039742" cy="5688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Однако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развитие экономики России происходило не так активно, как этого бы хотелось властям. На первом этапе ВВП постоянно снижался, и лишь к 1999 году эта отрасль начала восстанавливаться. 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В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настоящее время экономика России находится в стадии стабильного роста, обусловленного, в первую очередь, высокими ценами на нефть, а также развитием производства и сферы услуг в стране.</a:t>
            </a:r>
          </a:p>
        </p:txBody>
      </p:sp>
    </p:spTree>
    <p:extLst>
      <p:ext uri="{BB962C8B-B14F-4D97-AF65-F5344CB8AC3E}">
        <p14:creationId xmlns:p14="http://schemas.microsoft.com/office/powerpoint/2010/main" val="12500769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48817" y="1052736"/>
            <a:ext cx="4607694" cy="5040560"/>
          </a:xfrm>
        </p:spPr>
        <p:txBody>
          <a:bodyPr/>
          <a:lstStyle/>
          <a:p>
            <a:r>
              <a:rPr lang="ru-RU" dirty="0"/>
              <a:t> В начале ХХ1в происходило ускорение экономического развития, что позволило войти России в состав БРИКС-группа  5 стран: Бразилия, Россия, Индия, КНР. ЮАР.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1916832"/>
            <a:ext cx="3152329" cy="41044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D:\Desktop\scale_12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92696"/>
            <a:ext cx="4535488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Desktop\1078604322_0_232_2795_1815_1920x0_80_0_0_47447678a6f726a35fbc899d6de808e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9040"/>
            <a:ext cx="4535488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41605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880" y="980728"/>
            <a:ext cx="5256584" cy="5145435"/>
          </a:xfrm>
        </p:spPr>
        <p:txBody>
          <a:bodyPr/>
          <a:lstStyle/>
          <a:p>
            <a:r>
              <a:rPr lang="ru-RU" i="1" dirty="0" smtClean="0">
                <a:latin typeface="Arial" pitchFamily="34" charset="0"/>
                <a:cs typeface="Arial" pitchFamily="34" charset="0"/>
              </a:rPr>
              <a:t>Ради чего мы изучаем такую тему?</a:t>
            </a:r>
          </a:p>
          <a:p>
            <a:r>
              <a:rPr lang="ru-RU" i="1" dirty="0" smtClean="0">
                <a:latin typeface="Arial" pitchFamily="34" charset="0"/>
                <a:cs typeface="Arial" pitchFamily="34" charset="0"/>
              </a:rPr>
              <a:t>К чему мы должны прийти в конце  урока?</a:t>
            </a:r>
          </a:p>
          <a:p>
            <a:r>
              <a:rPr lang="ru-RU" i="1" dirty="0" smtClean="0">
                <a:latin typeface="Arial" pitchFamily="34" charset="0"/>
                <a:cs typeface="Arial" pitchFamily="34" charset="0"/>
              </a:rPr>
              <a:t> Какое оно место России в современном мире? </a:t>
            </a:r>
          </a:p>
          <a:p>
            <a:r>
              <a:rPr lang="ru-RU" i="1" dirty="0" smtClean="0">
                <a:latin typeface="Arial" pitchFamily="34" charset="0"/>
                <a:cs typeface="Arial" pitchFamily="34" charset="0"/>
              </a:rPr>
              <a:t>Это-Цель нашего урока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130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347864" y="1556792"/>
            <a:ext cx="5544616" cy="4464496"/>
          </a:xfrm>
        </p:spPr>
        <p:txBody>
          <a:bodyPr/>
          <a:lstStyle/>
          <a:p>
            <a:pPr marL="0" indent="0">
              <a:buNone/>
            </a:pPr>
            <a:endParaRPr lang="ru-RU" sz="2800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Сильное отставание России по уровню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развития высокотехнологичных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отраслей,</a:t>
            </a:r>
          </a:p>
          <a:p>
            <a:r>
              <a:rPr lang="ru-RU" sz="2400" i="1" dirty="0">
                <a:latin typeface="Arial" pitchFamily="34" charset="0"/>
                <a:cs typeface="Arial" pitchFamily="34" charset="0"/>
              </a:rPr>
              <a:t>- недостаточное финансирование,</a:t>
            </a:r>
          </a:p>
          <a:p>
            <a:r>
              <a:rPr lang="ru-RU" sz="2400" i="1" dirty="0">
                <a:latin typeface="Arial" pitchFamily="34" charset="0"/>
                <a:cs typeface="Arial" pitchFamily="34" charset="0"/>
              </a:rPr>
              <a:t>- Наличие в России чрезвычайно сильной диспропорции в заселенности и хозяйственной освоенности  территории </a:t>
            </a:r>
            <a:endParaRPr lang="ru-RU" sz="2400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«перекачка умов»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91880" y="836712"/>
            <a:ext cx="5040560" cy="720080"/>
          </a:xfrm>
        </p:spPr>
        <p:txBody>
          <a:bodyPr/>
          <a:lstStyle/>
          <a:p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Причины отставания развития экономики на втором этапе</a:t>
            </a:r>
            <a:endParaRPr lang="ru-RU" sz="2800" b="1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9247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620688"/>
            <a:ext cx="5652120" cy="1224136"/>
          </a:xfrm>
        </p:spPr>
        <p:txBody>
          <a:bodyPr/>
          <a:lstStyle/>
          <a:p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Благоприятные факторы развития экономики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1916832"/>
            <a:ext cx="4896544" cy="4032448"/>
          </a:xfrm>
        </p:spPr>
        <p:txBody>
          <a:bodyPr/>
          <a:lstStyle/>
          <a:p>
            <a:pPr marL="0" indent="0">
              <a:buNone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Передовые позиции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богатство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топливно-сырьевыми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ресурсами</a:t>
            </a:r>
          </a:p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освоение космоса</a:t>
            </a:r>
          </a:p>
          <a:p>
            <a:r>
              <a:rPr lang="ru-RU" sz="2400" i="1" dirty="0">
                <a:latin typeface="Arial" pitchFamily="34" charset="0"/>
                <a:cs typeface="Arial" pitchFamily="34" charset="0"/>
              </a:rPr>
              <a:t>о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снащение армии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  <a:p>
            <a:r>
              <a:rPr lang="ru-RU" sz="2400" i="1" dirty="0">
                <a:latin typeface="Arial" pitchFamily="34" charset="0"/>
                <a:cs typeface="Arial" pitchFamily="34" charset="0"/>
              </a:rPr>
              <a:t> атомная энергетика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,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  <a:p>
            <a:r>
              <a:rPr lang="ru-RU" sz="2400" i="1" dirty="0" err="1">
                <a:latin typeface="Arial" pitchFamily="34" charset="0"/>
                <a:cs typeface="Arial" pitchFamily="34" charset="0"/>
              </a:rPr>
              <a:t>подотрасли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  авиастроения и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судостроения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  <a:p>
            <a:r>
              <a:rPr lang="ru-RU" sz="2400" i="1" dirty="0">
                <a:latin typeface="Arial" pitchFamily="34" charset="0"/>
                <a:cs typeface="Arial" pitchFamily="34" charset="0"/>
              </a:rPr>
              <a:t>лазерная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техника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  <a:p>
            <a:endParaRPr lang="ru-RU" sz="2800" b="1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49916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2276872"/>
            <a:ext cx="5111750" cy="3456384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i="1" dirty="0">
                <a:latin typeface="Arial" pitchFamily="34" charset="0"/>
                <a:cs typeface="Arial" pitchFamily="34" charset="0"/>
              </a:rPr>
              <a:t>Место России в отдельных отраслях мирового хозяйства</a:t>
            </a:r>
            <a:r>
              <a:rPr lang="ru-RU" i="1" dirty="0">
                <a:latin typeface="Arial" pitchFamily="34" charset="0"/>
                <a:cs typeface="Arial" pitchFamily="34" charset="0"/>
              </a:rPr>
              <a:t/>
            </a:r>
            <a:br>
              <a:rPr lang="ru-RU" i="1" dirty="0">
                <a:latin typeface="Arial" pitchFamily="34" charset="0"/>
                <a:cs typeface="Arial" pitchFamily="34" charset="0"/>
              </a:rPr>
            </a:b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56023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980728"/>
            <a:ext cx="5184576" cy="1656184"/>
          </a:xfrm>
        </p:spPr>
        <p:txBody>
          <a:bodyPr/>
          <a:lstStyle/>
          <a:p>
            <a:pPr algn="ctr"/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Место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России в отдельных отраслях мирового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хозяйства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/>
            </a:r>
            <a:br>
              <a:rPr lang="ru-RU" sz="2800" i="1" dirty="0">
                <a:latin typeface="Arial" pitchFamily="34" charset="0"/>
                <a:cs typeface="Arial" pitchFamily="34" charset="0"/>
              </a:rPr>
            </a:b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2420888"/>
            <a:ext cx="4680520" cy="3503642"/>
          </a:xfrm>
        </p:spPr>
        <p:txBody>
          <a:bodyPr/>
          <a:lstStyle/>
          <a:p>
            <a:pPr marL="0" indent="0">
              <a:buNone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Топливно-энергетическая </a:t>
            </a:r>
          </a:p>
          <a:p>
            <a:pPr marL="0" indent="0"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п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ромышленность: ТЭК</a:t>
            </a:r>
          </a:p>
          <a:p>
            <a:pPr marL="0" indent="0">
              <a:buNone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По мощности электростанций-4-место</a:t>
            </a:r>
          </a:p>
          <a:p>
            <a:pPr marL="0" indent="0">
              <a:buNone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По размерам выработки электроэнергии-5место</a:t>
            </a:r>
          </a:p>
          <a:p>
            <a:pPr marL="0" indent="0">
              <a:buNone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По выработке её на АЭС и ГЭС-5-место в мире</a:t>
            </a:r>
          </a:p>
          <a:p>
            <a:pPr marL="0" indent="0">
              <a:buNone/>
            </a:pPr>
            <a:endParaRPr lang="ru-RU" i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i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i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51390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95936" y="764704"/>
            <a:ext cx="4536504" cy="1224136"/>
          </a:xfrm>
        </p:spPr>
        <p:txBody>
          <a:bodyPr/>
          <a:lstStyle/>
          <a:p>
            <a:pPr algn="ct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Место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России в отдельных отраслях мирового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хозяйства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1988840"/>
            <a:ext cx="4392488" cy="4104456"/>
          </a:xfrm>
        </p:spPr>
        <p:txBody>
          <a:bodyPr/>
          <a:lstStyle/>
          <a:p>
            <a:pPr marL="0" indent="0">
              <a:buNone/>
            </a:pPr>
            <a:r>
              <a:rPr lang="ru-RU" sz="2200" b="1" i="1" dirty="0" smtClean="0">
                <a:latin typeface="Arial" pitchFamily="34" charset="0"/>
                <a:cs typeface="Arial" pitchFamily="34" charset="0"/>
              </a:rPr>
              <a:t>Горнодобывающая промышленность</a:t>
            </a:r>
          </a:p>
          <a:p>
            <a:pPr marL="0" indent="0">
              <a:buNone/>
            </a:pP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1-место по добыче алмазов</a:t>
            </a:r>
          </a:p>
          <a:p>
            <a:pPr marL="0" indent="0">
              <a:buNone/>
            </a:pP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2-место по добыче природного газа</a:t>
            </a:r>
          </a:p>
          <a:p>
            <a:pPr marL="0" indent="0">
              <a:buNone/>
            </a:pP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3-место по добыче нефти</a:t>
            </a:r>
          </a:p>
          <a:p>
            <a:pPr marL="0" indent="0">
              <a:buNone/>
            </a:pP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В первой пятерке по добыче:  руд железа, кобальта, вольфрама, серебра, золота, </a:t>
            </a:r>
            <a:r>
              <a:rPr lang="ru-RU" sz="2200" i="1" dirty="0" err="1" smtClean="0">
                <a:latin typeface="Arial" pitchFamily="34" charset="0"/>
                <a:cs typeface="Arial" pitchFamily="34" charset="0"/>
              </a:rPr>
              <a:t>аппатитов</a:t>
            </a: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 и фосфоритов,  калийных солей и серы</a:t>
            </a:r>
          </a:p>
          <a:p>
            <a:pPr marL="0" indent="0">
              <a:buNone/>
            </a:pPr>
            <a:endParaRPr lang="ru-RU" i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4142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67944" y="764704"/>
            <a:ext cx="4464496" cy="1224136"/>
          </a:xfrm>
        </p:spPr>
        <p:txBody>
          <a:bodyPr/>
          <a:lstStyle/>
          <a:p>
            <a:pPr algn="ct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Место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России в отдельных отраслях мирового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хозяйства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39952" y="1916832"/>
            <a:ext cx="4392488" cy="4248472"/>
          </a:xfrm>
        </p:spPr>
        <p:txBody>
          <a:bodyPr/>
          <a:lstStyle/>
          <a:p>
            <a:pPr marL="0" indent="0">
              <a:buNone/>
            </a:pPr>
            <a:r>
              <a:rPr lang="ru-RU" sz="2200" b="1" i="1" dirty="0" smtClean="0">
                <a:latin typeface="Arial" pitchFamily="34" charset="0"/>
                <a:cs typeface="Arial" pitchFamily="34" charset="0"/>
              </a:rPr>
              <a:t>Обрабатывающая промышленость</a:t>
            </a:r>
          </a:p>
          <a:p>
            <a:pPr marL="0" indent="0">
              <a:buNone/>
            </a:pP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2- место по выплавке алюминия</a:t>
            </a:r>
          </a:p>
          <a:p>
            <a:pPr marL="0" indent="0">
              <a:buNone/>
            </a:pP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3- 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место по </a:t>
            </a: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выплавке никеля</a:t>
            </a:r>
          </a:p>
          <a:p>
            <a:pPr marL="0" indent="0">
              <a:buNone/>
            </a:pP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3-место по производству минеральных удобрений</a:t>
            </a:r>
          </a:p>
          <a:p>
            <a:pPr marL="0" indent="0">
              <a:buNone/>
            </a:pP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4-место по выплавке чугуна</a:t>
            </a:r>
          </a:p>
          <a:p>
            <a:pPr marL="0" indent="0">
              <a:buNone/>
            </a:pP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5-место 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по </a:t>
            </a: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выплавке стали</a:t>
            </a:r>
          </a:p>
          <a:p>
            <a:pPr marL="0" indent="0">
              <a:buNone/>
            </a:pP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5-место по производству рафинированной меди 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807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764704"/>
            <a:ext cx="4248472" cy="1440160"/>
          </a:xfrm>
        </p:spPr>
        <p:txBody>
          <a:bodyPr/>
          <a:lstStyle/>
          <a:p>
            <a:pPr algn="ct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Место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России в отдельных отраслях мирового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хозяйства</a:t>
            </a:r>
            <a:r>
              <a:rPr lang="ru-RU" i="1" dirty="0">
                <a:latin typeface="Arial" pitchFamily="34" charset="0"/>
                <a:cs typeface="Arial" pitchFamily="34" charset="0"/>
              </a:rPr>
              <a:t/>
            </a:r>
            <a:br>
              <a:rPr lang="ru-RU" i="1" dirty="0">
                <a:latin typeface="Arial" pitchFamily="34" charset="0"/>
                <a:cs typeface="Arial" pitchFamily="34" charset="0"/>
              </a:rPr>
            </a:b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1988840"/>
            <a:ext cx="4464496" cy="3960440"/>
          </a:xfrm>
        </p:spPr>
        <p:txBody>
          <a:bodyPr/>
          <a:lstStyle/>
          <a:p>
            <a:pPr marL="0" indent="0">
              <a:buNone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              </a:t>
            </a:r>
            <a:r>
              <a:rPr lang="ru-RU" sz="2200" b="1" i="1" dirty="0" smtClean="0">
                <a:latin typeface="Arial" pitchFamily="34" charset="0"/>
                <a:cs typeface="Arial" pitchFamily="34" charset="0"/>
              </a:rPr>
              <a:t>Сельское хозяйство</a:t>
            </a:r>
            <a:endParaRPr lang="ru-RU" sz="2200" b="1" i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200" i="1" dirty="0">
                <a:latin typeface="Arial" pitchFamily="34" charset="0"/>
                <a:cs typeface="Arial" pitchFamily="34" charset="0"/>
              </a:rPr>
              <a:t>Россия входит в первую пятерку по размерам сбора: </a:t>
            </a:r>
          </a:p>
          <a:p>
            <a:pPr marL="0" indent="0">
              <a:buNone/>
            </a:pPr>
            <a:r>
              <a:rPr lang="ru-RU" sz="2200" i="1" dirty="0">
                <a:latin typeface="Arial" pitchFamily="34" charset="0"/>
                <a:cs typeface="Arial" pitchFamily="34" charset="0"/>
              </a:rPr>
              <a:t>            пшеницы,</a:t>
            </a:r>
          </a:p>
          <a:p>
            <a:pPr marL="0" indent="0">
              <a:buNone/>
            </a:pPr>
            <a:r>
              <a:rPr lang="ru-RU" sz="2200" i="1" dirty="0">
                <a:latin typeface="Arial" pitchFamily="34" charset="0"/>
                <a:cs typeface="Arial" pitchFamily="34" charset="0"/>
              </a:rPr>
              <a:t>            картофеля,</a:t>
            </a:r>
          </a:p>
          <a:p>
            <a:pPr marL="0" indent="0">
              <a:buNone/>
            </a:pPr>
            <a:r>
              <a:rPr lang="ru-RU" sz="2200" i="1" dirty="0">
                <a:latin typeface="Arial" pitchFamily="34" charset="0"/>
                <a:cs typeface="Arial" pitchFamily="34" charset="0"/>
              </a:rPr>
              <a:t>            сахарной свеклы</a:t>
            </a:r>
          </a:p>
          <a:p>
            <a:pPr marL="0" indent="0">
              <a:buNone/>
            </a:pPr>
            <a:r>
              <a:rPr lang="ru-RU" sz="2200" i="1" dirty="0">
                <a:latin typeface="Arial" pitchFamily="34" charset="0"/>
                <a:cs typeface="Arial" pitchFamily="34" charset="0"/>
              </a:rPr>
              <a:t>По поголовью свиней </a:t>
            </a: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7- 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место в мире</a:t>
            </a:r>
          </a:p>
          <a:p>
            <a:pPr marL="0" indent="0">
              <a:buNone/>
            </a:pPr>
            <a:r>
              <a:rPr lang="ru-RU" sz="2200" i="1" dirty="0">
                <a:latin typeface="Arial" pitchFamily="34" charset="0"/>
                <a:cs typeface="Arial" pitchFamily="34" charset="0"/>
              </a:rPr>
              <a:t>По поголовью </a:t>
            </a: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КРС- 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15 место в мире</a:t>
            </a:r>
          </a:p>
          <a:p>
            <a:pPr marL="0" indent="0" algn="ctr">
              <a:buNone/>
            </a:pPr>
            <a:endParaRPr lang="ru-RU" i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5733256"/>
            <a:ext cx="5292081" cy="1124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76282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548680"/>
            <a:ext cx="4968552" cy="886420"/>
          </a:xfrm>
        </p:spPr>
        <p:txBody>
          <a:bodyPr/>
          <a:lstStyle/>
          <a:p>
            <a:pPr algn="ctr"/>
            <a:r>
              <a:rPr lang="ru-RU" sz="2400" i="1" dirty="0">
                <a:latin typeface="Arial" pitchFamily="34" charset="0"/>
                <a:cs typeface="Arial" pitchFamily="34" charset="0"/>
              </a:rPr>
              <a:t>Причины отставания с/х</a:t>
            </a:r>
            <a:br>
              <a:rPr lang="ru-RU" sz="2400" i="1" dirty="0">
                <a:latin typeface="Arial" pitchFamily="34" charset="0"/>
                <a:cs typeface="Arial" pitchFamily="34" charset="0"/>
              </a:rPr>
            </a:b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880" y="1196752"/>
            <a:ext cx="5111750" cy="5517232"/>
          </a:xfrm>
        </p:spPr>
        <p:txBody>
          <a:bodyPr/>
          <a:lstStyle/>
          <a:p>
            <a:pPr lvl="0"/>
            <a:r>
              <a:rPr lang="ru-RU" sz="2000" i="1" dirty="0">
                <a:latin typeface="Arial" pitchFamily="34" charset="0"/>
                <a:cs typeface="Arial" pitchFamily="34" charset="0"/>
              </a:rPr>
              <a:t>в несогласованности 3-х сфер 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АПК</a:t>
            </a:r>
            <a:endParaRPr lang="ru-RU" sz="2000" i="1" dirty="0">
              <a:latin typeface="Arial" pitchFamily="34" charset="0"/>
              <a:cs typeface="Arial" pitchFamily="34" charset="0"/>
            </a:endParaRPr>
          </a:p>
          <a:p>
            <a:pPr lvl="0"/>
            <a:r>
              <a:rPr lang="ru-RU" sz="2000" i="1" dirty="0">
                <a:latin typeface="Arial" pitchFamily="34" charset="0"/>
                <a:cs typeface="Arial" pitchFamily="34" charset="0"/>
              </a:rPr>
              <a:t>отрасли, обслуживающие с/х, – сельскохозяйственное машиностроение, производство минеральных удобрений, микробиологическое производство;</a:t>
            </a:r>
          </a:p>
          <a:p>
            <a:pPr lvl="0"/>
            <a:r>
              <a:rPr lang="ru-RU" sz="2000" i="1" dirty="0" smtClean="0">
                <a:latin typeface="Arial" pitchFamily="34" charset="0"/>
                <a:cs typeface="Arial" pitchFamily="34" charset="0"/>
              </a:rPr>
              <a:t>отрасли</a:t>
            </a:r>
            <a:r>
              <a:rPr lang="ru-RU" sz="2000" i="1" dirty="0">
                <a:latin typeface="Arial" pitchFamily="34" charset="0"/>
                <a:cs typeface="Arial" pitchFamily="34" charset="0"/>
              </a:rPr>
              <a:t>, перерабатывающие продукцию (с/х), – лёгкая, пищевая отрасли промышленности;</a:t>
            </a:r>
          </a:p>
          <a:p>
            <a:pPr lvl="0"/>
            <a:r>
              <a:rPr lang="ru-RU" sz="2000" i="1" dirty="0">
                <a:latin typeface="Arial" pitchFamily="34" charset="0"/>
                <a:cs typeface="Arial" pitchFamily="34" charset="0"/>
              </a:rPr>
              <a:t>снижении плодородия земель;</a:t>
            </a:r>
          </a:p>
          <a:p>
            <a:pPr lvl="0"/>
            <a:r>
              <a:rPr lang="ru-RU" sz="2000" i="1" dirty="0">
                <a:latin typeface="Arial" pitchFamily="34" charset="0"/>
                <a:cs typeface="Arial" pitchFamily="34" charset="0"/>
              </a:rPr>
              <a:t>сокращении посевных площадей;</a:t>
            </a:r>
          </a:p>
          <a:p>
            <a:pPr lvl="0"/>
            <a:r>
              <a:rPr lang="ru-RU" sz="2000" i="1" dirty="0">
                <a:latin typeface="Arial" pitchFamily="34" charset="0"/>
                <a:cs typeface="Arial" pitchFamily="34" charset="0"/>
              </a:rPr>
              <a:t>снижении урожайности;</a:t>
            </a:r>
          </a:p>
          <a:p>
            <a:r>
              <a:rPr lang="ru-RU" sz="2000" i="1" dirty="0">
                <a:latin typeface="Arial" pitchFamily="34" charset="0"/>
                <a:cs typeface="Arial" pitchFamily="34" charset="0"/>
              </a:rPr>
              <a:t>низкой интенсификации сельскохозяйственного производства</a:t>
            </a:r>
          </a:p>
        </p:txBody>
      </p:sp>
    </p:spTree>
    <p:extLst>
      <p:ext uri="{BB962C8B-B14F-4D97-AF65-F5344CB8AC3E}">
        <p14:creationId xmlns:p14="http://schemas.microsoft.com/office/powerpoint/2010/main" val="36483221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764704"/>
            <a:ext cx="4536504" cy="1368152"/>
          </a:xfrm>
        </p:spPr>
        <p:txBody>
          <a:bodyPr/>
          <a:lstStyle/>
          <a:p>
            <a:pPr algn="ct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Место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России в отдельных отраслях мирового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хозяйства</a:t>
            </a:r>
            <a:r>
              <a:rPr lang="ru-RU" i="1" dirty="0">
                <a:latin typeface="Arial" pitchFamily="34" charset="0"/>
                <a:cs typeface="Arial" pitchFamily="34" charset="0"/>
              </a:rPr>
              <a:t/>
            </a:r>
            <a:br>
              <a:rPr lang="ru-RU" i="1" dirty="0">
                <a:latin typeface="Arial" pitchFamily="34" charset="0"/>
                <a:cs typeface="Arial" pitchFamily="34" charset="0"/>
              </a:rPr>
            </a:b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95936" y="1700808"/>
            <a:ext cx="4680520" cy="4464495"/>
          </a:xfrm>
        </p:spPr>
        <p:txBody>
          <a:bodyPr/>
          <a:lstStyle/>
          <a:p>
            <a:pPr marL="0" indent="0">
              <a:buNone/>
            </a:pP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          </a:t>
            </a: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транспорт: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200" i="1" dirty="0">
                <a:latin typeface="Arial" pitchFamily="34" charset="0"/>
                <a:cs typeface="Arial" pitchFamily="34" charset="0"/>
              </a:rPr>
              <a:t>В транспортной системе России в большей мере используется инфраструктура, дороги, созданные в СССР. Слабо по сравнению с ведущими странами мира развиваются сухопутный (автомобильный) транспорт, водный (морской и речной), </a:t>
            </a: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воздушный</a:t>
            </a:r>
          </a:p>
          <a:p>
            <a:pPr marL="0" indent="0">
              <a:buNone/>
            </a:pP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Хорошо развит трубопроводный и железнодорожный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35356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79912" y="692696"/>
            <a:ext cx="4464496" cy="1512168"/>
          </a:xfrm>
        </p:spPr>
        <p:txBody>
          <a:bodyPr/>
          <a:lstStyle/>
          <a:p>
            <a:pPr algn="ctr"/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Место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России в отдельных отраслях мирового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хозяйства</a:t>
            </a:r>
            <a:r>
              <a:rPr lang="ru-RU" i="1" dirty="0">
                <a:latin typeface="Arial" pitchFamily="34" charset="0"/>
                <a:cs typeface="Arial" pitchFamily="34" charset="0"/>
              </a:rPr>
              <a:t/>
            </a:r>
            <a:br>
              <a:rPr lang="ru-RU" i="1" dirty="0">
                <a:latin typeface="Arial" pitchFamily="34" charset="0"/>
                <a:cs typeface="Arial" pitchFamily="34" charset="0"/>
              </a:rPr>
            </a:b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23928" y="1988840"/>
            <a:ext cx="4896544" cy="4032448"/>
          </a:xfrm>
        </p:spPr>
        <p:txBody>
          <a:bodyPr/>
          <a:lstStyle/>
          <a:p>
            <a:pPr marL="0" indent="0">
              <a:buNone/>
            </a:pP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          ВПК</a:t>
            </a:r>
          </a:p>
          <a:p>
            <a:pPr marL="0" indent="0">
              <a:buNone/>
            </a:pP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Ядерно-оружейный комплекс-(добыча и обогащение урана)</a:t>
            </a:r>
          </a:p>
          <a:p>
            <a:pPr marL="0" indent="0">
              <a:buNone/>
            </a:pP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Ракетно-космическая промышленность</a:t>
            </a:r>
          </a:p>
          <a:p>
            <a:pPr marL="0" indent="0">
              <a:buNone/>
            </a:pP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Авиационная промышленность</a:t>
            </a:r>
          </a:p>
          <a:p>
            <a:pPr marL="0" indent="0">
              <a:buNone/>
            </a:pP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Артиллерийско-стрелковое оружие</a:t>
            </a:r>
          </a:p>
          <a:p>
            <a:pPr marL="0" indent="0">
              <a:buNone/>
            </a:pP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Бронетанковая промышленность</a:t>
            </a:r>
          </a:p>
          <a:p>
            <a:pPr marL="0" indent="0">
              <a:buNone/>
            </a:pP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Военное судостроение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16756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0" y="764704"/>
            <a:ext cx="2520280" cy="652934"/>
          </a:xfrm>
        </p:spPr>
        <p:txBody>
          <a:bodyPr/>
          <a:lstStyle/>
          <a:p>
            <a:r>
              <a:rPr lang="ru-RU" sz="3200" i="1" dirty="0" smtClean="0">
                <a:latin typeface="Arial" pitchFamily="34" charset="0"/>
                <a:cs typeface="Arial" pitchFamily="34" charset="0"/>
              </a:rPr>
              <a:t>Задачи:</a:t>
            </a:r>
            <a:endParaRPr lang="ru-RU" sz="32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880" y="1412776"/>
            <a:ext cx="5040560" cy="4525963"/>
          </a:xfrm>
        </p:spPr>
        <p:txBody>
          <a:bodyPr/>
          <a:lstStyle/>
          <a:p>
            <a:pPr lvl="0"/>
            <a:r>
              <a:rPr lang="ru-RU" sz="2400" i="1" dirty="0">
                <a:latin typeface="Arial" pitchFamily="34" charset="0"/>
                <a:cs typeface="Arial" pitchFamily="34" charset="0"/>
              </a:rPr>
              <a:t>Формировать образ России с точки зрения  геополитических и внешнеэкономических аспектов</a:t>
            </a:r>
          </a:p>
          <a:p>
            <a:pPr lvl="0"/>
            <a:r>
              <a:rPr lang="ru-RU" sz="2400" i="1" dirty="0">
                <a:latin typeface="Arial" pitchFamily="34" charset="0"/>
                <a:cs typeface="Arial" pitchFamily="34" charset="0"/>
              </a:rPr>
              <a:t>Развивать аналитические,  прогностические, картографические умения, умения работать в группе, коммуникативные умения</a:t>
            </a:r>
          </a:p>
          <a:p>
            <a:pPr lvl="0"/>
            <a:r>
              <a:rPr lang="ru-RU" sz="2400" i="1" dirty="0">
                <a:latin typeface="Arial" pitchFamily="34" charset="0"/>
                <a:cs typeface="Arial" pitchFamily="34" charset="0"/>
              </a:rPr>
              <a:t>Воспитывать гражданскую позицию, патриотизм</a:t>
            </a:r>
          </a:p>
          <a:p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013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19872" y="2204864"/>
            <a:ext cx="5256584" cy="1944216"/>
          </a:xfrm>
        </p:spPr>
        <p:txBody>
          <a:bodyPr/>
          <a:lstStyle/>
          <a:p>
            <a:pPr marL="0" indent="0" algn="ctr">
              <a:buNone/>
            </a:pPr>
            <a:r>
              <a:rPr lang="ru-RU" sz="4400" i="1" dirty="0" smtClean="0">
                <a:latin typeface="Arial" pitchFamily="34" charset="0"/>
                <a:cs typeface="Arial" pitchFamily="34" charset="0"/>
              </a:rPr>
              <a:t>Перспективы развития  России</a:t>
            </a:r>
            <a:endParaRPr lang="ru-RU" sz="44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43046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07904" y="620688"/>
            <a:ext cx="5040560" cy="936104"/>
          </a:xfrm>
        </p:spPr>
        <p:txBody>
          <a:bodyPr/>
          <a:lstStyle/>
          <a:p>
            <a:r>
              <a:rPr lang="ru-RU" sz="2800" i="1" dirty="0">
                <a:latin typeface="Arial" pitchFamily="34" charset="0"/>
                <a:cs typeface="Arial" pitchFamily="34" charset="0"/>
              </a:rPr>
              <a:t>Проблемы и перспективы развития России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484784"/>
            <a:ext cx="5256584" cy="5040559"/>
          </a:xfrm>
        </p:spPr>
        <p:txBody>
          <a:bodyPr/>
          <a:lstStyle/>
          <a:p>
            <a:r>
              <a:rPr lang="ru-RU" sz="2300" i="1" dirty="0">
                <a:latin typeface="Arial" pitchFamily="34" charset="0"/>
                <a:cs typeface="Arial" pitchFamily="34" charset="0"/>
              </a:rPr>
              <a:t>Экономическая модернизация (переход от старой экономики к новой, умной </a:t>
            </a:r>
            <a:r>
              <a:rPr lang="ru-RU" sz="2300" i="1" dirty="0" smtClean="0">
                <a:latin typeface="Arial" pitchFamily="34" charset="0"/>
                <a:cs typeface="Arial" pitchFamily="34" charset="0"/>
              </a:rPr>
              <a:t>экономике)</a:t>
            </a:r>
            <a:endParaRPr lang="ru-RU" sz="2300" i="1" dirty="0">
              <a:latin typeface="Arial" pitchFamily="34" charset="0"/>
              <a:cs typeface="Arial" pitchFamily="34" charset="0"/>
            </a:endParaRPr>
          </a:p>
          <a:p>
            <a:r>
              <a:rPr lang="ru-RU" sz="2300" i="1" dirty="0">
                <a:latin typeface="Arial" pitchFamily="34" charset="0"/>
                <a:cs typeface="Arial" pitchFamily="34" charset="0"/>
              </a:rPr>
              <a:t>Полное технико-технологическое перевооружение всего хозяйства</a:t>
            </a:r>
          </a:p>
          <a:p>
            <a:r>
              <a:rPr lang="ru-RU" sz="2300" i="1" dirty="0">
                <a:latin typeface="Arial" pitchFamily="34" charset="0"/>
                <a:cs typeface="Arial" pitchFamily="34" charset="0"/>
              </a:rPr>
              <a:t>Перестройка отраслей структуры хозяйства</a:t>
            </a:r>
          </a:p>
          <a:p>
            <a:r>
              <a:rPr lang="ru-RU" sz="2300" i="1" dirty="0">
                <a:latin typeface="Arial" pitchFamily="34" charset="0"/>
                <a:cs typeface="Arial" pitchFamily="34" charset="0"/>
              </a:rPr>
              <a:t>Переход к новой модели которая затронет территориальную структуру хозяйства</a:t>
            </a:r>
          </a:p>
        </p:txBody>
      </p:sp>
    </p:spTree>
    <p:extLst>
      <p:ext uri="{BB962C8B-B14F-4D97-AF65-F5344CB8AC3E}">
        <p14:creationId xmlns:p14="http://schemas.microsoft.com/office/powerpoint/2010/main" val="2805045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22376" y="764704"/>
            <a:ext cx="5544616" cy="1152128"/>
          </a:xfrm>
        </p:spPr>
        <p:txBody>
          <a:bodyPr/>
          <a:lstStyle/>
          <a:p>
            <a:r>
              <a:rPr lang="ru-RU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Проблемы и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п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ерспективы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развития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России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35896" y="1916832"/>
            <a:ext cx="4968552" cy="4176463"/>
          </a:xfrm>
        </p:spPr>
        <p:txBody>
          <a:bodyPr/>
          <a:lstStyle/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Демографическая политика, направленная на повышение рождаемости</a:t>
            </a:r>
          </a:p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Развитие доступность медицины, образования, культуры</a:t>
            </a:r>
          </a:p>
          <a:p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Стимулирование населения, для проживания в слабоосвоенных и «покинутых» территориях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98114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404664"/>
            <a:ext cx="5040560" cy="1152128"/>
          </a:xfrm>
        </p:spPr>
        <p:txBody>
          <a:bodyPr/>
          <a:lstStyle/>
          <a:p>
            <a:pPr algn="ctr"/>
            <a:r>
              <a:rPr lang="ru-RU" i="1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Проблемы и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п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ерспективы </a:t>
            </a:r>
            <a:r>
              <a:rPr lang="ru-RU" sz="2800" i="1" dirty="0">
                <a:latin typeface="Arial" pitchFamily="34" charset="0"/>
                <a:cs typeface="Arial" pitchFamily="34" charset="0"/>
              </a:rPr>
              <a:t>развития 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России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51920" y="1556792"/>
            <a:ext cx="5112568" cy="4968552"/>
          </a:xfrm>
        </p:spPr>
        <p:txBody>
          <a:bodyPr/>
          <a:lstStyle/>
          <a:p>
            <a:r>
              <a:rPr lang="ru-RU" sz="2200" i="1" dirty="0" smtClean="0">
                <a:latin typeface="Arial" pitchFamily="34" charset="0"/>
                <a:cs typeface="Arial" pitchFamily="34" charset="0"/>
              </a:rPr>
              <a:t>Не повышение пенсионного возраста, а рациональная организация производства, повышение производительности труда, качество управления</a:t>
            </a:r>
          </a:p>
          <a:p>
            <a:r>
              <a:rPr lang="ru-RU" sz="2200" i="1" dirty="0" smtClean="0">
                <a:latin typeface="Arial" pitchFamily="34" charset="0"/>
                <a:cs typeface="Arial" pitchFamily="34" charset="0"/>
              </a:rPr>
              <a:t>Повышение роли семьи и создание условий для её развития, снижение информационного пресса в данном направлении</a:t>
            </a:r>
          </a:p>
          <a:p>
            <a:r>
              <a:rPr lang="ru-RU" sz="2200" i="1" dirty="0" smtClean="0">
                <a:latin typeface="Arial" pitchFamily="34" charset="0"/>
                <a:cs typeface="Arial" pitchFamily="34" charset="0"/>
              </a:rPr>
              <a:t>Сокращение продолжительности трудовой деятельности женщин в течении дня, недели</a:t>
            </a:r>
            <a:endParaRPr lang="ru-RU" sz="2200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1226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05467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548680"/>
            <a:ext cx="4690864" cy="5616624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1-б.         11-б         22-в</a:t>
            </a:r>
          </a:p>
          <a:p>
            <a:pPr marL="0" indent="0">
              <a:buNone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2-б           12-а        23-в</a:t>
            </a:r>
          </a:p>
          <a:p>
            <a:pPr marL="0" indent="0">
              <a:buNone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3-в           13-а        24-а</a:t>
            </a:r>
          </a:p>
          <a:p>
            <a:pPr marL="0" indent="0">
              <a:buNone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4-б           14-а</a:t>
            </a:r>
          </a:p>
          <a:p>
            <a:pPr marL="0" indent="0">
              <a:buNone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5-в            15-г</a:t>
            </a:r>
          </a:p>
          <a:p>
            <a:pPr marL="0" indent="0">
              <a:buNone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6-б           17-б</a:t>
            </a:r>
          </a:p>
          <a:p>
            <a:pPr marL="0" indent="0">
              <a:buNone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7-в           18-б</a:t>
            </a:r>
          </a:p>
          <a:p>
            <a:pPr marL="0" indent="0">
              <a:buNone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8-б           19-г</a:t>
            </a:r>
          </a:p>
          <a:p>
            <a:pPr marL="0" indent="0">
              <a:buNone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9-г            20-а</a:t>
            </a:r>
          </a:p>
          <a:p>
            <a:pPr marL="0" indent="0">
              <a:buNone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10-а         21-в</a:t>
            </a:r>
          </a:p>
          <a:p>
            <a:pPr marL="0" indent="0">
              <a:buNone/>
            </a:pP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02618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67944" y="1124744"/>
            <a:ext cx="4690864" cy="5040560"/>
          </a:xfrm>
        </p:spPr>
        <p:txBody>
          <a:bodyPr/>
          <a:lstStyle/>
          <a:p>
            <a:pPr marL="0" indent="0">
              <a:buNone/>
            </a:pPr>
            <a:endParaRPr lang="ru-RU" i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22-24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- «5»</a:t>
            </a:r>
          </a:p>
          <a:p>
            <a:pPr marL="0" indent="0">
              <a:buNone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17-21-   «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4»</a:t>
            </a:r>
          </a:p>
          <a:p>
            <a:pPr marL="0" indent="0">
              <a:buNone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12-16 -  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«3»</a:t>
            </a:r>
          </a:p>
          <a:p>
            <a:pPr marL="0" indent="0">
              <a:buNone/>
            </a:pPr>
            <a:r>
              <a:rPr lang="ru-RU" i="1" dirty="0" smtClean="0">
                <a:latin typeface="Arial" pitchFamily="34" charset="0"/>
                <a:cs typeface="Arial" pitchFamily="34" charset="0"/>
              </a:rPr>
              <a:t>0-11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i="1" smtClean="0">
                <a:latin typeface="Arial" pitchFamily="34" charset="0"/>
                <a:cs typeface="Arial" pitchFamily="34" charset="0"/>
              </a:rPr>
              <a:t>– </a:t>
            </a:r>
            <a:r>
              <a:rPr lang="ru-RU" i="1" smtClean="0">
                <a:latin typeface="Arial" pitchFamily="34" charset="0"/>
                <a:cs typeface="Arial" pitchFamily="34" charset="0"/>
              </a:rPr>
              <a:t>   «</a:t>
            </a:r>
            <a:r>
              <a:rPr lang="ru-RU" i="1" dirty="0" smtClean="0">
                <a:latin typeface="Arial" pitchFamily="34" charset="0"/>
                <a:cs typeface="Arial" pitchFamily="34" charset="0"/>
              </a:rPr>
              <a:t>2»</a:t>
            </a:r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87709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91880" y="1916832"/>
            <a:ext cx="5111750" cy="3240359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i="1" dirty="0" smtClean="0">
                <a:latin typeface="Arial" pitchFamily="34" charset="0"/>
                <a:cs typeface="Arial" pitchFamily="34" charset="0"/>
              </a:rPr>
              <a:t>У России есть БУДУЩЕЕ</a:t>
            </a:r>
            <a:r>
              <a:rPr lang="ru-RU" sz="5400" i="1" dirty="0" smtClean="0">
                <a:latin typeface="Arial" pitchFamily="34" charset="0"/>
                <a:cs typeface="Arial" pitchFamily="34" charset="0"/>
              </a:rPr>
              <a:t>!</a:t>
            </a:r>
          </a:p>
          <a:p>
            <a:pPr marL="0" indent="0" algn="ctr">
              <a:buNone/>
            </a:pPr>
            <a:r>
              <a:rPr lang="ru-RU" sz="5400" i="1" dirty="0">
                <a:latin typeface="Arial" pitchFamily="34" charset="0"/>
                <a:cs typeface="Arial" pitchFamily="34" charset="0"/>
              </a:rPr>
              <a:t>Д</a:t>
            </a:r>
            <a:endParaRPr lang="ru-RU" sz="5400" i="1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ru-RU" i="1" dirty="0"/>
          </a:p>
        </p:txBody>
      </p:sp>
    </p:spTree>
    <p:extLst>
      <p:ext uri="{BB962C8B-B14F-4D97-AF65-F5344CB8AC3E}">
        <p14:creationId xmlns:p14="http://schemas.microsoft.com/office/powerpoint/2010/main" val="35953184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07904" y="836712"/>
            <a:ext cx="5112568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i="1" dirty="0">
                <a:latin typeface="Arial" pitchFamily="34" charset="0"/>
                <a:cs typeface="Arial" pitchFamily="34" charset="0"/>
              </a:rPr>
              <a:t>Чрезвычайно важными для социально-экономического развития страны является ее отношения с соседями первого порядка, то есть с теми, кто непосредственно с ней граничит. От этих стран зависит ее территориальная целостность, нерушимость границ, возможность взаимодействия с внешним миром. Экономическое сотрудничество с соседскими странами является особенно выгодным через территориальную близость и отсутствие третьей стороны во взаимоотношениях. </a:t>
            </a:r>
          </a:p>
        </p:txBody>
      </p:sp>
    </p:spTree>
    <p:extLst>
      <p:ext uri="{BB962C8B-B14F-4D97-AF65-F5344CB8AC3E}">
        <p14:creationId xmlns:p14="http://schemas.microsoft.com/office/powerpoint/2010/main" val="30350932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Задание:</a:t>
            </a:r>
            <a:endParaRPr lang="ru-RU" sz="2800" b="1" i="1" dirty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Найти на карте и отметить на к/к, страны первого и второго порядка, с которыми граничит Россия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3132" r="10303" b="5859"/>
          <a:stretch/>
        </p:blipFill>
        <p:spPr bwMode="auto">
          <a:xfrm>
            <a:off x="611560" y="1340768"/>
            <a:ext cx="8136904" cy="5400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9075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5813"/>
            <a:ext cx="9144000" cy="2204864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Россия </a:t>
            </a:r>
            <a:r>
              <a:rPr lang="ru-RU" sz="2800" b="1" i="1" dirty="0">
                <a:latin typeface="Arial" pitchFamily="34" charset="0"/>
                <a:cs typeface="Arial" pitchFamily="34" charset="0"/>
              </a:rPr>
              <a:t>граничит с </a:t>
            </a: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15 государствами:</a:t>
            </a:r>
          </a:p>
          <a:p>
            <a:pPr marL="0" indent="0" algn="ctr">
              <a:buNone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Норвегия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, Финляндия, Эстония, Латвия, Беларусь, Украина, Грузия, Азербайджан, Казахстан, Китай, Монголия, Северная Корея,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Япония, Литва, Польша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90"/>
          <a:stretch/>
        </p:blipFill>
        <p:spPr bwMode="auto">
          <a:xfrm>
            <a:off x="0" y="2276872"/>
            <a:ext cx="9143999" cy="45811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22953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99992" y="908720"/>
            <a:ext cx="3008313" cy="360040"/>
          </a:xfrm>
        </p:spPr>
        <p:txBody>
          <a:bodyPr/>
          <a:lstStyle/>
          <a:p>
            <a:pPr algn="ctr"/>
            <a:r>
              <a:rPr lang="ru-RU" sz="3200" b="0" i="1" dirty="0" smtClean="0">
                <a:latin typeface="Arial" pitchFamily="34" charset="0"/>
                <a:cs typeface="Arial" pitchFamily="34" charset="0"/>
              </a:rPr>
              <a:t>ЭГП</a:t>
            </a:r>
            <a:endParaRPr lang="ru-RU" sz="3200" b="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124744"/>
            <a:ext cx="5194920" cy="5493073"/>
          </a:xfrm>
        </p:spPr>
        <p:txBody>
          <a:bodyPr/>
          <a:lstStyle/>
          <a:p>
            <a:r>
              <a:rPr lang="ru-RU" sz="2200" i="1" dirty="0">
                <a:latin typeface="Arial" pitchFamily="34" charset="0"/>
                <a:cs typeface="Arial" pitchFamily="34" charset="0"/>
              </a:rPr>
              <a:t>Россия – крупнейшая по площади страна мира. По своей длине с востока на запад (около 11000 км</a:t>
            </a:r>
            <a:r>
              <a:rPr lang="ru-RU" sz="2200" i="1" dirty="0" smtClean="0">
                <a:latin typeface="Arial" pitchFamily="34" charset="0"/>
                <a:cs typeface="Arial" pitchFamily="34" charset="0"/>
              </a:rPr>
              <a:t>), </a:t>
            </a:r>
            <a:r>
              <a:rPr lang="ru-RU" sz="2200" i="1" dirty="0">
                <a:latin typeface="Arial" pitchFamily="34" charset="0"/>
                <a:cs typeface="Arial" pitchFamily="34" charset="0"/>
              </a:rPr>
              <a:t>а по протяжённости с севера на юг уступает только южноамериканской стране Чили, которая протянулась почти на весь континент. ¼ часть страны расположена в Европе, ¾ - в Азии. Но называть Россию азиатским государством неправильно, поскольку ¾ её населения проживает в Европейской части. Россия – евроазиатская страна.</a:t>
            </a:r>
          </a:p>
          <a:p>
            <a:endParaRPr lang="ru-RU" i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783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79912" y="836712"/>
            <a:ext cx="4968552" cy="4536503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algn="ctr">
              <a:buNone/>
            </a:pPr>
            <a:endParaRPr lang="ru-RU" sz="2800" b="1" i="1" dirty="0" smtClean="0">
              <a:latin typeface="Arial" pitchFamily="34" charset="0"/>
              <a:cs typeface="Arial" pitchFamily="34" charset="0"/>
            </a:endParaRPr>
          </a:p>
          <a:p>
            <a:pPr marL="0" indent="0" algn="ctr">
              <a:buNone/>
            </a:pPr>
            <a:r>
              <a:rPr lang="ru-RU" sz="2800" b="1" i="1" dirty="0" smtClean="0">
                <a:latin typeface="Arial" pitchFamily="34" charset="0"/>
                <a:cs typeface="Arial" pitchFamily="34" charset="0"/>
              </a:rPr>
              <a:t>Особенности ЭГП</a:t>
            </a:r>
            <a:endParaRPr lang="ru-RU" sz="2800" b="1" i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- Столица – Москва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- Площадь – 17075 тыс.км2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400" i="1" dirty="0">
                <a:latin typeface="Arial" pitchFamily="34" charset="0"/>
                <a:cs typeface="Arial" pitchFamily="34" charset="0"/>
              </a:rPr>
              <a:t>- Население –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145 478 097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чел. (на 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2022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год</a:t>
            </a: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)</a:t>
            </a:r>
            <a:endParaRPr lang="ru-RU" sz="2400" i="1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ru-RU" sz="2400" i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400" i="1" dirty="0">
                <a:latin typeface="Arial" pitchFamily="34" charset="0"/>
                <a:cs typeface="Arial" pitchFamily="34" charset="0"/>
              </a:rPr>
              <a:t>Государственное устройство: президентская республика, федеративное государство.</a:t>
            </a:r>
          </a:p>
        </p:txBody>
      </p:sp>
    </p:spTree>
    <p:extLst>
      <p:ext uri="{BB962C8B-B14F-4D97-AF65-F5344CB8AC3E}">
        <p14:creationId xmlns:p14="http://schemas.microsoft.com/office/powerpoint/2010/main" val="28237584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5803" y="4941168"/>
            <a:ext cx="5031294" cy="1162050"/>
          </a:xfrm>
        </p:spPr>
        <p:txBody>
          <a:bodyPr/>
          <a:lstStyle/>
          <a:p>
            <a:pPr algn="ctr"/>
            <a:r>
              <a:rPr lang="ru-RU" sz="2800" i="1" dirty="0" err="1" smtClean="0">
                <a:latin typeface="Arial" pitchFamily="34" charset="0"/>
                <a:cs typeface="Arial" pitchFamily="34" charset="0"/>
              </a:rPr>
              <a:t>Тимайкин</a:t>
            </a:r>
            <a:r>
              <a:rPr lang="ru-RU" sz="2800" i="1" dirty="0" smtClean="0">
                <a:latin typeface="Arial" pitchFamily="34" charset="0"/>
                <a:cs typeface="Arial" pitchFamily="34" charset="0"/>
              </a:rPr>
              <a:t> Александр Васильевич 1998-2022г</a:t>
            </a:r>
            <a:endParaRPr lang="ru-RU" sz="2800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1972" y="1117760"/>
            <a:ext cx="5061871" cy="3933056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218182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11_Шаблон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2_Шаблон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3_Шаблон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Шаблон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Шаблон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Шаблон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Шаблон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7_Шаблон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8_Шаблон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9_Шаблон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10_Шаблон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1099</TotalTime>
  <Words>1191</Words>
  <Application>Microsoft Office PowerPoint</Application>
  <PresentationFormat>Экран (4:3)</PresentationFormat>
  <Paragraphs>143</Paragraphs>
  <Slides>37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37</vt:i4>
      </vt:variant>
    </vt:vector>
  </HeadingPairs>
  <TitlesOfParts>
    <vt:vector size="49" baseType="lpstr">
      <vt:lpstr>Шаблон3</vt:lpstr>
      <vt:lpstr>1_Шаблон3</vt:lpstr>
      <vt:lpstr>2_Шаблон3</vt:lpstr>
      <vt:lpstr>3_Шаблон3</vt:lpstr>
      <vt:lpstr>5_Шаблон3</vt:lpstr>
      <vt:lpstr>7_Шаблон3</vt:lpstr>
      <vt:lpstr>8_Шаблон3</vt:lpstr>
      <vt:lpstr>9_Шаблон3</vt:lpstr>
      <vt:lpstr>10_Шаблон3</vt:lpstr>
      <vt:lpstr>11_Шаблон3</vt:lpstr>
      <vt:lpstr>12_Шаблон3</vt:lpstr>
      <vt:lpstr>13_Шаблон3</vt:lpstr>
      <vt:lpstr>Презентация PowerPoint</vt:lpstr>
      <vt:lpstr>Презентация PowerPoint</vt:lpstr>
      <vt:lpstr>Задачи:</vt:lpstr>
      <vt:lpstr>Презентация PowerPoint</vt:lpstr>
      <vt:lpstr>Презентация PowerPoint</vt:lpstr>
      <vt:lpstr>Презентация PowerPoint</vt:lpstr>
      <vt:lpstr>ЭГП</vt:lpstr>
      <vt:lpstr>Презентация PowerPoint</vt:lpstr>
      <vt:lpstr>Тимайкин Александр Васильевич 1998-2022г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Благоприятные факторы развития экономики</vt:lpstr>
      <vt:lpstr>Презентация PowerPoint</vt:lpstr>
      <vt:lpstr>Место России в отдельных отраслях мирового хозяйства </vt:lpstr>
      <vt:lpstr>Место России в отдельных отраслях мирового хозяйства</vt:lpstr>
      <vt:lpstr>Место России в отдельных отраслях мирового хозяйства</vt:lpstr>
      <vt:lpstr>Место России в отдельных отраслях мирового хозяйства </vt:lpstr>
      <vt:lpstr>Причины отставания с/х </vt:lpstr>
      <vt:lpstr>Место России в отдельных отраслях мирового хозяйства </vt:lpstr>
      <vt:lpstr>Место России в отдельных отраслях мирового хозяйства </vt:lpstr>
      <vt:lpstr>Презентация PowerPoint</vt:lpstr>
      <vt:lpstr>Проблемы и перспективы развития России</vt:lpstr>
      <vt:lpstr> Проблемы и перспективы развития России</vt:lpstr>
      <vt:lpstr> Проблемы и перспективы развития России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Школа</dc:creator>
  <cp:lastModifiedBy>Школа</cp:lastModifiedBy>
  <cp:revision>64</cp:revision>
  <dcterms:created xsi:type="dcterms:W3CDTF">2022-03-10T07:02:11Z</dcterms:created>
  <dcterms:modified xsi:type="dcterms:W3CDTF">2022-03-14T09:49:04Z</dcterms:modified>
</cp:coreProperties>
</file>