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2" r:id="rId14"/>
    <p:sldId id="296" r:id="rId15"/>
    <p:sldId id="273" r:id="rId16"/>
    <p:sldId id="274" r:id="rId17"/>
    <p:sldId id="275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22907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23466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917631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176039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038810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241253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454557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84174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7608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49676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253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2FE72D-06A6-4743-B626-42942F4995DA}" type="datetimeFigureOut">
              <a:rPr lang="ru-RU" smtClean="0"/>
              <a:pPr/>
              <a:t>06.02.2023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30737-F742-479C-8E3A-4D5201C440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562148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92080" y="4221088"/>
            <a:ext cx="2808312" cy="1728192"/>
          </a:xfrm>
        </p:spPr>
        <p:txBody>
          <a:bodyPr>
            <a:noAutofit/>
          </a:bodyPr>
          <a:lstStyle/>
          <a:p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Подготовила</a:t>
            </a:r>
          </a:p>
          <a:p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преподаватель</a:t>
            </a:r>
            <a:endParaRPr lang="ru-RU" sz="2400" b="1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  <a:p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ru-RU" sz="2400" b="1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Слепцова</a:t>
            </a: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О.В</a:t>
            </a:r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.</a:t>
            </a:r>
          </a:p>
          <a:p>
            <a:r>
              <a:rPr lang="ru-RU" sz="2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2662" y="404664"/>
            <a:ext cx="920239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dirty="0" smtClean="0"/>
              <a:t>ГБПОУ  ВО </a:t>
            </a:r>
          </a:p>
          <a:p>
            <a:pPr algn="ctr"/>
            <a:r>
              <a:rPr lang="ru-RU" sz="3200" dirty="0" smtClean="0"/>
              <a:t>«</a:t>
            </a:r>
            <a:r>
              <a:rPr lang="ru-RU" sz="3200" dirty="0" smtClean="0"/>
              <a:t>Воронежский политехнический техникум»</a:t>
            </a:r>
          </a:p>
          <a:p>
            <a:pPr algn="ctr"/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Модель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выпускника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по специальности </a:t>
            </a:r>
            <a:r>
              <a:rPr lang="ru-RU" sz="3200" b="1" dirty="0" smtClean="0">
                <a:solidFill>
                  <a:schemeClr val="tx2"/>
                </a:solidFill>
              </a:rPr>
              <a:t>15.02.08 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/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«Технология машиностроения»</a:t>
            </a:r>
            <a:b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</a:b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на </a:t>
            </a:r>
            <a:r>
              <a:rPr lang="ru-RU" sz="32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компетентностной</a:t>
            </a: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tx2"/>
                </a:solidFill>
              </a:rPr>
              <a:t> основе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tx2"/>
              </a:solidFill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76938"/>
            <a:ext cx="4392488" cy="329207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7883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6437" y="196273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Переход на стандарты нового поколения поставил перед нашим образовательным учреждением новые задачи, решить которые невозможно, работая по-старому. В связи с этим, в колледже стали применяться новые педагогические методы и приемы, создается новая образовательная среда, новый стиль работы преподавателей. В меняющемся мире система образования должна формировать такие новые качества выпускника как инициативность, </a:t>
            </a:r>
            <a:r>
              <a:rPr lang="ru-RU" sz="2000" dirty="0" err="1" smtClean="0">
                <a:solidFill>
                  <a:schemeClr val="tx2"/>
                </a:solidFill>
              </a:rPr>
              <a:t>инновационность</a:t>
            </a:r>
            <a:r>
              <a:rPr lang="ru-RU" sz="2000" dirty="0" smtClean="0">
                <a:solidFill>
                  <a:schemeClr val="tx2"/>
                </a:solidFill>
              </a:rPr>
              <a:t>, мобильность, гибкость.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811180"/>
            <a:ext cx="5426770" cy="406724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67535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Привлечение работодателей и применение профессиональных стандартов в формировании образовательных программ, модулей – это инновационное направление. Ключевым принципом модульно - </a:t>
            </a:r>
            <a:r>
              <a:rPr lang="ru-RU" sz="2000" dirty="0" err="1" smtClean="0">
                <a:solidFill>
                  <a:schemeClr val="tx2"/>
                </a:solidFill>
              </a:rPr>
              <a:t>компетентностного</a:t>
            </a:r>
            <a:r>
              <a:rPr lang="ru-RU" sz="2000" dirty="0" smtClean="0">
                <a:solidFill>
                  <a:schemeClr val="tx2"/>
                </a:solidFill>
              </a:rPr>
              <a:t> подхода выступает ориентация на цели, значимые для сферы деятельности. В условиях данного подхода в пределах образовательного модуля по специальности осуществляется комплексное освоение знаний и умений в рамках формирования конкретной компетенции, которая обеспечивает выполнение конкретной трудовой функции, отражающей требования работодателя.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944" y="3212170"/>
            <a:ext cx="2307674" cy="34571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100" y="3573016"/>
            <a:ext cx="6234374" cy="252027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9291273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В итоге, наш колледж  выпускает востребованных специалистов, а работодатель предоставляет им рабочее место, зная, что они обладают необходимыми ему компетенциями.</a:t>
            </a: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В связи с введением федеральных государственных образовательных стандартов в нашем колледже разработаны  основные профессиональные образовательных программы в соответствии с ФГОС  СПО на каждую профессию. Идет работа над созданием дидактических материалов, учебно-методических комплексов, электронных учебников. Внедряются </a:t>
            </a:r>
            <a:r>
              <a:rPr lang="ru-RU" sz="2400" dirty="0" err="1" smtClean="0">
                <a:solidFill>
                  <a:schemeClr val="tx2"/>
                </a:solidFill>
              </a:rPr>
              <a:t>практикоориентированные</a:t>
            </a:r>
            <a:r>
              <a:rPr lang="ru-RU" sz="2400" dirty="0" smtClean="0">
                <a:solidFill>
                  <a:schemeClr val="tx2"/>
                </a:solidFill>
              </a:rPr>
              <a:t> формы обучения с применением электронных образовательных ресурсов (исследование, деловые игры, анализ производственных ситуаций) в сочетании с внеаудиторной работой.</a:t>
            </a:r>
          </a:p>
          <a:p>
            <a:pPr algn="just"/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24826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626469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9 декабря 2013 года Торгово-промышленная палата Воронежской области аккредитовала образовательную программу среднего профессионального образования «Технология машиностроения», которую реализует Воронежский государственный  колледж профессиональных  технологий,  экономики  и  </a:t>
            </a:r>
            <a:r>
              <a:rPr lang="ru-RU" sz="2000" dirty="0" err="1" smtClean="0">
                <a:solidFill>
                  <a:schemeClr val="tx2"/>
                </a:solidFill>
              </a:rPr>
              <a:t>сервиса.Независимая</a:t>
            </a:r>
            <a:r>
              <a:rPr lang="ru-RU" sz="2000" dirty="0" smtClean="0">
                <a:solidFill>
                  <a:schemeClr val="tx2"/>
                </a:solidFill>
              </a:rPr>
              <a:t> профессионально-общественная аккредитация, проведенная ТПП ВО, – это оценка качества подготовки выпускников бизнес-сообществом, непосредственными потребителями кадров. Она  была проведена с привлечением специалистов «Воронежского механического завода» — филиала ФГУП «ГКНПЦ им. </a:t>
            </a:r>
            <a:r>
              <a:rPr lang="ru-RU" sz="2000" dirty="0" err="1" smtClean="0">
                <a:solidFill>
                  <a:schemeClr val="tx2"/>
                </a:solidFill>
              </a:rPr>
              <a:t>М.В.Хруничева</a:t>
            </a:r>
            <a:r>
              <a:rPr lang="ru-RU" sz="2000" dirty="0" smtClean="0">
                <a:solidFill>
                  <a:schemeClr val="tx2"/>
                </a:solidFill>
              </a:rPr>
              <a:t>»,  ОАО «Конструкторское бюро </a:t>
            </a:r>
            <a:r>
              <a:rPr lang="ru-RU" sz="2000" dirty="0" err="1" smtClean="0">
                <a:solidFill>
                  <a:schemeClr val="tx2"/>
                </a:solidFill>
              </a:rPr>
              <a:t>химавтоматики</a:t>
            </a:r>
            <a:r>
              <a:rPr lang="ru-RU" sz="2000" dirty="0" smtClean="0">
                <a:solidFill>
                  <a:schemeClr val="tx2"/>
                </a:solidFill>
              </a:rPr>
              <a:t>», ОАО «</a:t>
            </a:r>
            <a:r>
              <a:rPr lang="ru-RU" sz="2000" dirty="0" err="1" smtClean="0">
                <a:solidFill>
                  <a:schemeClr val="tx2"/>
                </a:solidFill>
              </a:rPr>
              <a:t>Тяжмехпресс</a:t>
            </a:r>
            <a:r>
              <a:rPr lang="ru-RU" sz="2000" dirty="0" smtClean="0">
                <a:solidFill>
                  <a:schemeClr val="tx2"/>
                </a:solidFill>
              </a:rPr>
              <a:t>», ОАО «Турбонасос»,  ЗАО «</a:t>
            </a:r>
            <a:r>
              <a:rPr lang="ru-RU" sz="2000" dirty="0" err="1" smtClean="0">
                <a:solidFill>
                  <a:schemeClr val="tx2"/>
                </a:solidFill>
              </a:rPr>
              <a:t>Гидрогаз</a:t>
            </a:r>
            <a:r>
              <a:rPr lang="ru-RU" sz="2000" dirty="0" smtClean="0">
                <a:solidFill>
                  <a:schemeClr val="tx2"/>
                </a:solidFill>
              </a:rPr>
              <a:t>», ЗАО «УГМК-</a:t>
            </a:r>
            <a:r>
              <a:rPr lang="ru-RU" sz="2000" dirty="0" err="1" smtClean="0">
                <a:solidFill>
                  <a:schemeClr val="tx2"/>
                </a:solidFill>
              </a:rPr>
              <a:t>Рудгормаш</a:t>
            </a:r>
            <a:r>
              <a:rPr lang="ru-RU" sz="2000" dirty="0" smtClean="0">
                <a:solidFill>
                  <a:schemeClr val="tx2"/>
                </a:solidFill>
              </a:rPr>
              <a:t>», ООО ФПК «Космос-Нефть-Газ» и включала разносторонний анализ востребованности выпускников данной программы и соответствия качества их подготовки требованиям работодателей.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Данная процедура была реализована в регионе впервые после вступления в силу нового закона «Об образовании в Российской Федерации», предусматривающего не только государственную, но и общественно-профессиональную аккредитацию. </a:t>
            </a:r>
          </a:p>
          <a:p>
            <a:pPr algn="just"/>
            <a:endParaRPr lang="ru-RU" sz="20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0796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3"/>
            <a:ext cx="4781207" cy="34563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244646"/>
            <a:ext cx="4828023" cy="3590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Объект 2"/>
          <p:cNvSpPr>
            <a:spLocks noGrp="1"/>
          </p:cNvSpPr>
          <p:nvPr>
            <p:ph idx="1"/>
          </p:nvPr>
        </p:nvSpPr>
        <p:spPr>
          <a:xfrm>
            <a:off x="4960719" y="116633"/>
            <a:ext cx="4151272" cy="312801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100" dirty="0" smtClean="0">
                <a:solidFill>
                  <a:schemeClr val="tx2"/>
                </a:solidFill>
              </a:rPr>
              <a:t>В нашем коллективе существует уверенность в том, что каждого обучающегося можно </a:t>
            </a:r>
            <a:r>
              <a:rPr lang="ru-RU" sz="2100" dirty="0" err="1" smtClean="0">
                <a:solidFill>
                  <a:schemeClr val="tx2"/>
                </a:solidFill>
              </a:rPr>
              <a:t>заинте-ресовать</a:t>
            </a:r>
            <a:r>
              <a:rPr lang="ru-RU" sz="2100" dirty="0" smtClean="0">
                <a:solidFill>
                  <a:schemeClr val="tx2"/>
                </a:solidFill>
              </a:rPr>
              <a:t> в получении профессии, сформировав необходимые</a:t>
            </a:r>
          </a:p>
          <a:p>
            <a:pPr marL="0" indent="0" algn="just">
              <a:buNone/>
            </a:pPr>
            <a:r>
              <a:rPr lang="ru-RU" sz="2100" dirty="0" smtClean="0">
                <a:solidFill>
                  <a:schemeClr val="tx2"/>
                </a:solidFill>
              </a:rPr>
              <a:t>профессиональные компетенции.</a:t>
            </a:r>
            <a:endParaRPr lang="ru-RU" sz="2100" dirty="0">
              <a:solidFill>
                <a:schemeClr val="tx2"/>
              </a:solidFill>
            </a:endParaRPr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55468" y="386318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Одним из направлений образования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в нашем учебном заведении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 становится обучение, </a:t>
            </a:r>
            <a:r>
              <a:rPr lang="ru-RU" sz="2000" dirty="0" err="1" smtClean="0">
                <a:solidFill>
                  <a:schemeClr val="tx2"/>
                </a:solidFill>
              </a:rPr>
              <a:t>ориентиро</a:t>
            </a:r>
            <a:r>
              <a:rPr lang="ru-RU" sz="2000" dirty="0" smtClean="0">
                <a:solidFill>
                  <a:schemeClr val="tx2"/>
                </a:solidFill>
              </a:rPr>
              <a:t>-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ванное на самореализацию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личности со сформированными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профессиональными</a:t>
            </a:r>
          </a:p>
          <a:p>
            <a:pPr marL="0" indent="0" algn="just">
              <a:buFont typeface="Arial" panose="020B0604020202020204" pitchFamily="34" charset="0"/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компетенциями.</a:t>
            </a:r>
          </a:p>
          <a:p>
            <a:pPr algn="just"/>
            <a:endParaRPr lang="ru-RU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244681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47667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Об уровне компетентности выпускников нашего колледжа говорит тот факт, что студентка гр. ТМ-102 Екатерина </a:t>
            </a:r>
            <a:r>
              <a:rPr lang="ru-RU" sz="2400" dirty="0" err="1" smtClean="0">
                <a:solidFill>
                  <a:schemeClr val="tx2"/>
                </a:solidFill>
              </a:rPr>
              <a:t>Подоприхина</a:t>
            </a:r>
            <a:r>
              <a:rPr lang="ru-RU" sz="2400" dirty="0" smtClean="0">
                <a:solidFill>
                  <a:schemeClr val="tx2"/>
                </a:solidFill>
              </a:rPr>
              <a:t> стала победительницей  открытого чемпионата </a:t>
            </a:r>
            <a:r>
              <a:rPr lang="ru-RU" sz="2400" dirty="0" err="1" smtClean="0">
                <a:solidFill>
                  <a:schemeClr val="tx2"/>
                </a:solidFill>
              </a:rPr>
              <a:t>WorldSkills</a:t>
            </a:r>
            <a:r>
              <a:rPr lang="ru-RU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err="1" smtClean="0">
                <a:solidFill>
                  <a:schemeClr val="tx2"/>
                </a:solidFill>
              </a:rPr>
              <a:t>Russia</a:t>
            </a:r>
            <a:r>
              <a:rPr lang="ru-RU" sz="2400" dirty="0" smtClean="0">
                <a:solidFill>
                  <a:schemeClr val="tx2"/>
                </a:solidFill>
              </a:rPr>
              <a:t> - 2013 в номинации «Токарное дело на станках с числовым программным управлением». Она стала лучшей в совсем не женском ремесле – токарном деле.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3212976"/>
            <a:ext cx="6768752" cy="273630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028344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Катя - единственная из всех участников, кто вообще выполнил задание: выточил необходимую деталь, она получила главный приз – неделю стажировки в Германии на заводе-изготовителе токарных станков.</a:t>
            </a:r>
            <a:endParaRPr lang="ru-RU" sz="2800" dirty="0">
              <a:solidFill>
                <a:schemeClr val="tx2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-110" t="5926" b="5817"/>
          <a:stretch/>
        </p:blipFill>
        <p:spPr bwMode="auto">
          <a:xfrm>
            <a:off x="1475656" y="2276872"/>
            <a:ext cx="6102717" cy="4304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983652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1800" dirty="0" smtClean="0">
                <a:solidFill>
                  <a:schemeClr val="tx2"/>
                </a:solidFill>
              </a:rPr>
              <a:t>Учебный центр профессиональных квалификаций в качестве структурного подразделения Воронежского государственного колледжа профессиональных технологий, экономики и сервиса в целях осуществления образовательной деятельности по реализации образовательных программ профессионального обучения и дополнительного образования, обеспечивающих получение и совершенствование квалификаций. Центр оснащен современным оборудованием: токарно-фрезерным обрабатывающим центром CTX 310 EKOLINE, вертикальным обрабатывающим центром DMC 635 EKOLINE, фрезерным пяти осевым обрабатывающим центром DMU 50 EKOLINE и измерительной машиной для инструментов </a:t>
            </a:r>
            <a:r>
              <a:rPr lang="ru-RU" sz="1800" dirty="0" err="1" smtClean="0">
                <a:solidFill>
                  <a:schemeClr val="tx2"/>
                </a:solidFill>
              </a:rPr>
              <a:t>Microset</a:t>
            </a:r>
            <a:r>
              <a:rPr lang="ru-RU" sz="1800" dirty="0" smtClean="0">
                <a:solidFill>
                  <a:schemeClr val="tx2"/>
                </a:solidFill>
              </a:rPr>
              <a:t> 210, немецкого концерна DMG, одного из ведущих мировых производителей станков.</a:t>
            </a:r>
            <a:endParaRPr lang="ru-RU" sz="18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7509" y="3429000"/>
            <a:ext cx="4634482" cy="34734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2543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48965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Интеграция ФГОС и основных профессиональных образовательных программ позволяет оптимально сочетать теоретическую и практическую части обучения. Повышение мотивации  обучающихся в обретении теоретических знаний приходит с осмыслением их места и роли в процессе освоения компетенций.</a:t>
            </a: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Таким образом, профессиональные компетентности выпускников нашего колледжа – это интегративное качество личности, развитие которой является результатом целенаправленной профессиональной подготовки, включающей в себя совокупность специальных профессиональных знаний, умений, навыков, позволяющих эффективно овладеть специальностью.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310666"/>
            <a:ext cx="4608512" cy="3389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998340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404664"/>
            <a:ext cx="8421346" cy="434354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Главной сегодняшней задачей образования является производство компетентных людей – людей, которые были бы способны применять свои знания в изменяющихся условиях, и  чья основная компетенция заключалась бы в умении включаться в постоянное самообучение на протяжении всей своей жизни.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2548567"/>
            <a:ext cx="4959904" cy="396624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6890758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6632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Повышение качества образования является одной из актуальных проблем современного общества - происходит изменение оценки результата образования с понятий «подготовленность», «образованность», «общая культура» на понятие «компетенция». </a:t>
            </a:r>
            <a:endParaRPr lang="ru-RU" sz="24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2204864"/>
            <a:ext cx="5856174" cy="38545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7435921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4525963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3000" dirty="0" smtClean="0">
                <a:solidFill>
                  <a:schemeClr val="tx2"/>
                </a:solidFill>
              </a:rPr>
              <a:t>В мире, где профессиональный труд и другие сферы жизни постоянно изменяются, образовательная система призвана развивать у обучающихся качества, которые будут способствовать успешной социализации и адаптации за порогом учебного заведения – это профессиональный универсализм, способность менять сферы деятельности, мобильность, решительность, ответственность, способность усваивать и применять знания в незнакомых ситуациях, способность выстраивать коммуникацию с другими людьми.</a:t>
            </a:r>
            <a:endParaRPr lang="ru-RU" sz="3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873071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3" y="188640"/>
            <a:ext cx="4323847" cy="4248471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581128"/>
            <a:ext cx="8856984" cy="4309939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Федеральные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государственные образовательные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стандарты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среднего</a:t>
            </a:r>
            <a:r>
              <a:rPr lang="en-US" sz="2400" dirty="0" smtClean="0">
                <a:solidFill>
                  <a:schemeClr val="tx2"/>
                </a:solidFill>
              </a:rPr>
              <a:t> </a:t>
            </a:r>
            <a:r>
              <a:rPr lang="ru-RU" sz="2400" dirty="0" smtClean="0">
                <a:solidFill>
                  <a:schemeClr val="tx2"/>
                </a:solidFill>
              </a:rPr>
              <a:t>профессионального образования по специальности</a:t>
            </a:r>
            <a:endParaRPr lang="en-US" sz="2400" dirty="0" smtClean="0">
              <a:solidFill>
                <a:schemeClr val="tx2"/>
              </a:solidFill>
            </a:endParaRPr>
          </a:p>
          <a:p>
            <a:pPr marL="0" indent="0" algn="just">
              <a:buNone/>
            </a:pPr>
            <a:r>
              <a:rPr lang="ru-RU" sz="2400" dirty="0" smtClean="0">
                <a:solidFill>
                  <a:schemeClr val="tx2"/>
                </a:solidFill>
              </a:rPr>
              <a:t>151901 «Технология машиностроения» предполагают:</a:t>
            </a:r>
            <a:endParaRPr lang="ru-RU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421665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65527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700" b="1" dirty="0" smtClean="0">
                <a:solidFill>
                  <a:schemeClr val="tx2"/>
                </a:solidFill>
              </a:rPr>
              <a:t>Специалист по технологии машиностроения должен обладать общими компетенциями, включающими в себя способность: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1. Понимать сущность и социальную значимость своей будущей профессии, проявлять к ней устойчивый интерес.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2. Организовывать собственную деятельность, определять методы и способы выполнения профессиональных задач, оценивать их эффективность и качество.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3. Решать проблемы, оценивать риски и принимать решения в нестандартных ситуациях.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4. Осуществлять поиск, анализ и оценку информации, необходимой для постановки и решения профессиональных задач, профессионального и личностного развития.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5. Использовать информационно-коммуникационные технологии для совершенствования профессиональной деятельности.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6. Работать в коллективе и команде, обеспечивать ее сплочение, эффективно общаться с коллегами, руководством, потребителями.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7. Ставить цели, мотивировать деятельность подчиненных, организовывать и контролировать их работу с принятием на себя ответственности за результат выполнения заданий.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8. Самостоятельно определять задачи профессионального и личностного развития, заниматься самообразованием, осознанно планировать повышение квалификации.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9. Быть готовым к смене технологий в профессиональной деятельности.</a:t>
            </a:r>
          </a:p>
          <a:p>
            <a:pPr marL="0" indent="0" algn="just">
              <a:buNone/>
            </a:pPr>
            <a:r>
              <a:rPr lang="ru-RU" sz="1700" dirty="0" smtClean="0">
                <a:solidFill>
                  <a:schemeClr val="tx2"/>
                </a:solidFill>
              </a:rPr>
              <a:t>ОК 10. Исполнять воинскую обязанность, в том числе с применением полученных профессиональных знаний (для юношей)</a:t>
            </a:r>
            <a:endParaRPr lang="ru-RU" sz="17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9338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16632"/>
            <a:ext cx="8229600" cy="674136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1600" b="1" dirty="0" smtClean="0">
                <a:solidFill>
                  <a:schemeClr val="tx2"/>
                </a:solidFill>
              </a:rPr>
              <a:t>Специалист по технологии машиностроения должен обладать профессиональными компетенциями, соответствующими основным видам профессиональной деятельности: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5.4.1. Разработка технологических процессов изготовления деталей машин.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1.1. Использовать конструкторскую документацию при разработке технологических процессов изготовления деталей. 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1.2. Выбирать метод получения заготовок и схемы их базирования.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1.3. Составлять маршруты изготовления деталей и проектировать технологические операции.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1.4. Разрабатывать и внедрять управляющие программы обработки деталей.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1.5. Использовать системы автоматизированного проектирования технологических процессов обработки деталей.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5.4.2. Организация производственной деятельности структурного подразделения.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2.1. Планировать и организовывать работу структурного подразделения.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2.2. Руководить работой структурного подразделения. 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2.3. Анализировать процесс и результаты деятельности подразделения.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5.4.3. Внедрение технологических процессов изготовления деталей машин и осуществление технического контроля.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3.1. Обеспечивать реализацию технологического процесса по изготовлению деталей.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ПК 3.2. Проводить контроль соответствия качества деталей требованиям технической документации.  </a:t>
            </a:r>
          </a:p>
          <a:p>
            <a:pPr marL="0" indent="0" algn="just">
              <a:buNone/>
            </a:pPr>
            <a:r>
              <a:rPr lang="ru-RU" sz="1600" dirty="0" smtClean="0">
                <a:solidFill>
                  <a:schemeClr val="tx2"/>
                </a:solidFill>
              </a:rPr>
              <a:t>5.4.4. Выполнение работ по одной или нескольким профессиям рабочих, должностям служащих.</a:t>
            </a:r>
            <a:endParaRPr lang="ru-RU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792552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60648"/>
            <a:ext cx="8229600" cy="4525963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000" dirty="0" smtClean="0">
                <a:solidFill>
                  <a:schemeClr val="tx2"/>
                </a:solidFill>
              </a:rPr>
              <a:t>В настоящее время предприятия испытывают потребность в специалистах нового типа, способных в полной мере реализовать свой потенциал, быстро реагирующих на изменения технического и технологического процессов. В силу этого система среднего профессионального образования должна обеспечить наличие профессиональных компетенций для высокого   уровня овладения специальностью, что должно положительно отразиться в формировании установки будущего специалиста на успешную профессиональную деятельность, ответственное отношение к ней. </a:t>
            </a:r>
            <a:endParaRPr lang="ru-RU" sz="2000" dirty="0">
              <a:solidFill>
                <a:schemeClr val="tx2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3212976"/>
            <a:ext cx="4645552" cy="348416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92957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525963"/>
          </a:xfrm>
        </p:spPr>
        <p:txBody>
          <a:bodyPr>
            <a:normAutofit fontScale="47500" lnSpcReduction="20000"/>
          </a:bodyPr>
          <a:lstStyle/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Для успешного внедрения и реализации ФГОС необходимо тесное сотрудничество между образовательным учреждением и работодателем. Например, студенты Воронежского государственного колледжа профессиональных технологий, экономики и сервиса, обучающиеся по специальности «Технология машиностроения», проходят производственную и преддипломную практику на базовых предприятиях (ВМЗ, КБХА), что позволяет в полной мере способствовать дальнейшему формированию и развитию профессиональных компетенций выпускников. Кроме того, студенты имеют возможность трудоустройства  на предприятии  еще в процессе обучения, что также дает возможность повысить  уровень компетентности молодого специалиста.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 Жизненная необходимость социального партнерства в сфере образования имеет огромное значение.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Предприятия и фирмы партнёры Воронежского государственного колледжа профессиональных технологий, экономики и сервиса :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«ВМЗ» — филиал ФГУП «ГКНПЦ им. М.В. Хруничева»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ОАО «</a:t>
            </a:r>
            <a:r>
              <a:rPr lang="ru-RU" dirty="0" err="1" smtClean="0">
                <a:solidFill>
                  <a:schemeClr val="tx2"/>
                </a:solidFill>
              </a:rPr>
              <a:t>Констркуторское</a:t>
            </a:r>
            <a:r>
              <a:rPr lang="ru-RU" dirty="0" smtClean="0">
                <a:solidFill>
                  <a:schemeClr val="tx2"/>
                </a:solidFill>
              </a:rPr>
              <a:t> бюро </a:t>
            </a:r>
            <a:r>
              <a:rPr lang="ru-RU" dirty="0" err="1" smtClean="0">
                <a:solidFill>
                  <a:schemeClr val="tx2"/>
                </a:solidFill>
              </a:rPr>
              <a:t>химавтоматики</a:t>
            </a:r>
            <a:r>
              <a:rPr lang="ru-RU" dirty="0" smtClean="0">
                <a:solidFill>
                  <a:schemeClr val="tx2"/>
                </a:solidFill>
              </a:rPr>
              <a:t>»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ЗАО «</a:t>
            </a:r>
            <a:r>
              <a:rPr lang="ru-RU" dirty="0" err="1" smtClean="0">
                <a:solidFill>
                  <a:schemeClr val="tx2"/>
                </a:solidFill>
              </a:rPr>
              <a:t>Гидрогаз</a:t>
            </a:r>
            <a:r>
              <a:rPr lang="ru-RU" dirty="0" smtClean="0">
                <a:solidFill>
                  <a:schemeClr val="tx2"/>
                </a:solidFill>
              </a:rPr>
              <a:t>»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ОАО «</a:t>
            </a:r>
            <a:r>
              <a:rPr lang="ru-RU" dirty="0" err="1" smtClean="0">
                <a:solidFill>
                  <a:schemeClr val="tx2"/>
                </a:solidFill>
              </a:rPr>
              <a:t>Электросигнал</a:t>
            </a:r>
            <a:r>
              <a:rPr lang="ru-RU" dirty="0" smtClean="0">
                <a:solidFill>
                  <a:schemeClr val="tx2"/>
                </a:solidFill>
              </a:rPr>
              <a:t>»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chemeClr val="tx2"/>
                </a:solidFill>
              </a:rPr>
              <a:t>ООО «ХАЙДЕНХАЙН»  — представительство компании HEIDENHAIN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933056"/>
            <a:ext cx="3742558" cy="280072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798565"/>
            <a:ext cx="2935213" cy="293521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7977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1393</Words>
  <Application>Microsoft Office PowerPoint</Application>
  <PresentationFormat>Экран (4:3)</PresentationFormat>
  <Paragraphs>68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Модель выпускника по специальности 151901 «Технология машиностроения» на компетентностной основе</dc:title>
  <dc:creator>Злой Эльф</dc:creator>
  <cp:lastModifiedBy>Ольга Слепцова</cp:lastModifiedBy>
  <cp:revision>45</cp:revision>
  <dcterms:created xsi:type="dcterms:W3CDTF">2014-05-18T06:43:11Z</dcterms:created>
  <dcterms:modified xsi:type="dcterms:W3CDTF">2023-02-06T07:12:29Z</dcterms:modified>
</cp:coreProperties>
</file>