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2"/>
  </p:notesMasterIdLst>
  <p:handoutMasterIdLst>
    <p:handoutMasterId r:id="rId23"/>
  </p:handoutMasterIdLst>
  <p:sldIdLst>
    <p:sldId id="286" r:id="rId3"/>
    <p:sldId id="287" r:id="rId4"/>
    <p:sldId id="314" r:id="rId5"/>
    <p:sldId id="316" r:id="rId6"/>
    <p:sldId id="312" r:id="rId7"/>
    <p:sldId id="317" r:id="rId8"/>
    <p:sldId id="313" r:id="rId9"/>
    <p:sldId id="319" r:id="rId10"/>
    <p:sldId id="321" r:id="rId11"/>
    <p:sldId id="322" r:id="rId12"/>
    <p:sldId id="323" r:id="rId13"/>
    <p:sldId id="325" r:id="rId14"/>
    <p:sldId id="324" r:id="rId15"/>
    <p:sldId id="315" r:id="rId16"/>
    <p:sldId id="308" r:id="rId17"/>
    <p:sldId id="318" r:id="rId18"/>
    <p:sldId id="327" r:id="rId19"/>
    <p:sldId id="326" r:id="rId20"/>
    <p:sldId id="32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6DC0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04" autoAdjust="0"/>
    <p:restoredTop sz="87089" autoAdjust="0"/>
  </p:normalViewPr>
  <p:slideViewPr>
    <p:cSldViewPr snapToGrid="0">
      <p:cViewPr varScale="1">
        <p:scale>
          <a:sx n="85" d="100"/>
          <a:sy n="85" d="100"/>
        </p:scale>
        <p:origin x="-108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84" name="Груп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7" name="Рисунок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1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grpSp>
        <p:nvGrpSpPr>
          <p:cNvPr id="112" name="Группа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25" name="Рисунок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Полилиния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6" name="Рисунок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37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35" name="Группа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52" name="Группа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78" name="Рисунок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79" name="Рисунок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80" name="Рисунок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ru-RU" smtClean="0"/>
              <a:pPr/>
              <a:t>27.09.2022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8.jpeg"/><Relationship Id="rId4" Type="http://schemas.openxmlformats.org/officeDocument/2006/relationships/image" Target="../media/image5.wmf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7460" y="3995738"/>
            <a:ext cx="10144540" cy="2360336"/>
          </a:xfrm>
        </p:spPr>
        <p:txBody>
          <a:bodyPr>
            <a:normAutofit lnSpcReduction="10000"/>
          </a:bodyPr>
          <a:lstStyle/>
          <a:p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Выполнила воспитатель МБДОУ детский сад  №</a:t>
            </a:r>
            <a:r>
              <a:rPr lang="ru-RU" sz="5400" b="1" smtClean="0">
                <a:solidFill>
                  <a:schemeClr val="bg2">
                    <a:lumMod val="25000"/>
                  </a:schemeClr>
                </a:solidFill>
              </a:rPr>
              <a:t>158 Дьяконова Н.А. </a:t>
            </a:r>
            <a:endParaRPr lang="ru-RU" sz="5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143000"/>
            <a:ext cx="6858002" cy="24384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Проект по духовно-нравственному воспитанию.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5212" y="476250"/>
            <a:ext cx="10058402" cy="158115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Познавательное развитие	</a:t>
            </a:r>
            <a:br>
              <a:rPr lang="ru-RU" b="1" dirty="0"/>
            </a:br>
            <a:r>
              <a:rPr lang="ru-RU" b="1" dirty="0"/>
              <a:t>Рассматривание иллюстраций с изображением героев сказок.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85949"/>
            <a:ext cx="5562917" cy="453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3277" y="3448049"/>
            <a:ext cx="2328545" cy="305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1958340"/>
            <a:ext cx="2495550" cy="301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946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812" y="190501"/>
            <a:ext cx="10058402" cy="4867274"/>
          </a:xfrm>
        </p:spPr>
        <p:txBody>
          <a:bodyPr>
            <a:noAutofit/>
          </a:bodyPr>
          <a:lstStyle/>
          <a:p>
            <a:r>
              <a:rPr lang="ru-RU" sz="2800" b="1" dirty="0"/>
              <a:t>Речевое развитие	</a:t>
            </a:r>
            <a:br>
              <a:rPr lang="ru-RU" sz="2800" b="1" dirty="0"/>
            </a:br>
            <a:r>
              <a:rPr lang="ru-RU" sz="2800" b="1" dirty="0"/>
              <a:t>1) </a:t>
            </a:r>
            <a:r>
              <a:rPr lang="ru-RU" sz="2800" b="1" dirty="0" smtClean="0"/>
              <a:t>Занятие </a:t>
            </a:r>
            <a:r>
              <a:rPr lang="ru-RU" sz="2800" b="1" dirty="0"/>
              <a:t>по сказкам «Лиса, заяц и петух», «Репка».</a:t>
            </a:r>
            <a:br>
              <a:rPr lang="ru-RU" sz="2800" b="1" dirty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2) Занятие по сказке «Заяц - </a:t>
            </a:r>
            <a:r>
              <a:rPr lang="ru-RU" sz="2800" b="1" dirty="0" err="1"/>
              <a:t>хваста</a:t>
            </a:r>
            <a:r>
              <a:rPr lang="ru-RU" sz="2800" b="1" dirty="0"/>
              <a:t>».</a:t>
            </a:r>
            <a:br>
              <a:rPr lang="ru-RU" sz="2800" b="1" dirty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3) Беседы с детьми о прочитанном.</a:t>
            </a:r>
            <a:br>
              <a:rPr lang="ru-RU" sz="2800" b="1" dirty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Ознакомление с художественной литературой	</a:t>
            </a:r>
            <a:br>
              <a:rPr lang="ru-RU" sz="2800" b="1" dirty="0"/>
            </a:br>
            <a:r>
              <a:rPr lang="ru-RU" sz="2800" b="1" dirty="0"/>
              <a:t>Чтение и обсуждение сказок.</a:t>
            </a:r>
            <a:br>
              <a:rPr lang="ru-RU" sz="2800" b="1" dirty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Пересказ разных сказок</a:t>
            </a:r>
            <a:r>
              <a:rPr lang="ru-RU" sz="2800" b="1" dirty="0" smtClean="0"/>
              <a:t>.</a:t>
            </a:r>
            <a:endParaRPr lang="ru-RU" sz="4800" b="1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3848100"/>
            <a:ext cx="37719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289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талия\Desktop\Новая папка\IMG_98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1" y="2171699"/>
            <a:ext cx="6056244" cy="401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9350" y="314236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Театральная деятельность	</a:t>
            </a:r>
            <a:br>
              <a:rPr lang="ru-RU" sz="2400" b="1" dirty="0"/>
            </a:br>
            <a:r>
              <a:rPr lang="ru-RU" sz="2400" b="1" dirty="0"/>
              <a:t>Занятие «Петя хвастался, смеялся, чуть лисе он не достался». Кукольный спектакль «Волшебный цветок».</a:t>
            </a:r>
          </a:p>
        </p:txBody>
      </p:sp>
      <p:pic>
        <p:nvPicPr>
          <p:cNvPr id="2" name="Picture 2" descr="C:\Users\Наталия\Desktop\праздники в Д.С\IMG_065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59"/>
          <a:stretch/>
        </p:blipFill>
        <p:spPr bwMode="auto">
          <a:xfrm>
            <a:off x="742950" y="2253228"/>
            <a:ext cx="4914900" cy="393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52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512" y="495300"/>
            <a:ext cx="10058402" cy="20520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Рисование детьми героев разных сказок</a:t>
            </a:r>
            <a:r>
              <a:rPr lang="ru-RU" b="1" dirty="0"/>
              <a:t>	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Аппликация</a:t>
            </a:r>
            <a:r>
              <a:rPr lang="ru-RU" b="1" dirty="0"/>
              <a:t>	</a:t>
            </a:r>
            <a:br>
              <a:rPr lang="ru-RU" b="1" dirty="0"/>
            </a:br>
            <a:r>
              <a:rPr lang="ru-RU" b="1" dirty="0" smtClean="0"/>
              <a:t> </a:t>
            </a:r>
            <a:r>
              <a:rPr lang="ru-RU" b="1" dirty="0"/>
              <a:t>«Платье для Золушки».</a:t>
            </a:r>
            <a:br>
              <a:rPr lang="ru-RU" b="1" dirty="0"/>
            </a:br>
            <a:r>
              <a:rPr lang="ru-RU" b="1" dirty="0" smtClean="0"/>
              <a:t>Занятие </a:t>
            </a:r>
            <a:r>
              <a:rPr lang="ru-RU" b="1" dirty="0"/>
              <a:t>«Сказочный домик».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523" y="2547302"/>
            <a:ext cx="4944428" cy="4125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6137" y="2547302"/>
            <a:ext cx="5940425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315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340995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Пути реализации проекта:</a:t>
            </a:r>
            <a:br>
              <a:rPr lang="ru-RU" b="1" dirty="0"/>
            </a:br>
            <a:r>
              <a:rPr lang="ru-RU" b="1" dirty="0"/>
              <a:t>Пополнение содержания книжного уголка сказками разных жанров.</a:t>
            </a:r>
            <a:br>
              <a:rPr lang="ru-RU" b="1" dirty="0"/>
            </a:br>
            <a:r>
              <a:rPr lang="ru-RU" b="1" dirty="0"/>
              <a:t>Оформление уголка «В гостях у сказки»</a:t>
            </a:r>
            <a:br>
              <a:rPr lang="ru-RU" b="1" dirty="0"/>
            </a:br>
            <a:r>
              <a:rPr lang="ru-RU" b="1" dirty="0"/>
              <a:t>Организация выставки рисунков по мотивам сказок. </a:t>
            </a:r>
            <a:br>
              <a:rPr lang="ru-RU" b="1" dirty="0"/>
            </a:br>
            <a:r>
              <a:rPr lang="ru-RU" b="1" dirty="0"/>
              <a:t>Изготовление декораций к сказкам, костюмов сказочных героев, атрибутов.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" y="3667760"/>
            <a:ext cx="4288790" cy="303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Наталия\Desktop\праздники в Д.С\IMG_05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309" y="3667760"/>
            <a:ext cx="4618892" cy="303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81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47185" y="234950"/>
            <a:ext cx="10363200" cy="64135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Работа с родителями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9529" y="4114800"/>
            <a:ext cx="4417484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346676">
            <a:off x="8208434" y="5602288"/>
            <a:ext cx="242993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Капля 2"/>
          <p:cNvSpPr/>
          <p:nvPr/>
        </p:nvSpPr>
        <p:spPr>
          <a:xfrm rot="2609704">
            <a:off x="1844806" y="1462281"/>
            <a:ext cx="2846577" cy="1314450"/>
          </a:xfrm>
          <a:prstGeom prst="teardrop">
            <a:avLst>
              <a:gd name="adj" fmla="val 71098"/>
            </a:avLst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Изготовление костюмов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 rot="19466473">
            <a:off x="5598446" y="952083"/>
            <a:ext cx="3218741" cy="1490410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Помощь в пополнении книжного уголка сказками</a:t>
            </a:r>
          </a:p>
        </p:txBody>
      </p:sp>
      <p:sp>
        <p:nvSpPr>
          <p:cNvPr id="6" name="Овал 5"/>
          <p:cNvSpPr/>
          <p:nvPr/>
        </p:nvSpPr>
        <p:spPr>
          <a:xfrm rot="20104096">
            <a:off x="1509975" y="3852093"/>
            <a:ext cx="3064800" cy="1134504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Чтение сказок с детьми</a:t>
            </a:r>
          </a:p>
        </p:txBody>
      </p:sp>
      <p:sp>
        <p:nvSpPr>
          <p:cNvPr id="7" name="Овал 6"/>
          <p:cNvSpPr/>
          <p:nvPr/>
        </p:nvSpPr>
        <p:spPr>
          <a:xfrm>
            <a:off x="4218816" y="4114800"/>
            <a:ext cx="1685861" cy="2193925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Придумывание </a:t>
            </a:r>
            <a:r>
              <a:rPr lang="ru-RU" b="1" dirty="0" smtClean="0">
                <a:solidFill>
                  <a:schemeClr val="tx2"/>
                </a:solidFill>
              </a:rPr>
              <a:t>сказок </a:t>
            </a:r>
            <a:r>
              <a:rPr lang="ru-RU" b="1" dirty="0">
                <a:solidFill>
                  <a:schemeClr val="tx2"/>
                </a:solidFill>
              </a:rPr>
              <a:t>с детьми</a:t>
            </a:r>
            <a:r>
              <a:rPr lang="ru-RU" sz="1400" b="1" dirty="0">
                <a:solidFill>
                  <a:schemeClr val="tx2"/>
                </a:solidFill>
              </a:rPr>
              <a:t>. </a:t>
            </a:r>
          </a:p>
        </p:txBody>
      </p:sp>
      <p:sp>
        <p:nvSpPr>
          <p:cNvPr id="8" name="Овал 7"/>
          <p:cNvSpPr/>
          <p:nvPr/>
        </p:nvSpPr>
        <p:spPr>
          <a:xfrm rot="752600">
            <a:off x="6444759" y="2978469"/>
            <a:ext cx="3361414" cy="1194899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Беседа с родителями «Знакомство с проектом». </a:t>
            </a:r>
          </a:p>
        </p:txBody>
      </p:sp>
      <p:sp>
        <p:nvSpPr>
          <p:cNvPr id="9" name="Овал 8"/>
          <p:cNvSpPr/>
          <p:nvPr/>
        </p:nvSpPr>
        <p:spPr>
          <a:xfrm rot="20783239">
            <a:off x="4442376" y="689016"/>
            <a:ext cx="1184140" cy="2041076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4114800" y="2609850"/>
            <a:ext cx="2667000" cy="1504950"/>
          </a:xfrm>
          <a:prstGeom prst="ellipse">
            <a:avLst/>
          </a:prstGeom>
          <a:solidFill>
            <a:srgbClr val="6DC025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3543975">
            <a:off x="3717968" y="1516109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консультации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8917948">
            <a:off x="6483021" y="3565755"/>
            <a:ext cx="1338241" cy="2349893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р</a:t>
            </a:r>
            <a:r>
              <a:rPr lang="ru-RU" sz="2000" b="1" dirty="0" smtClean="0">
                <a:solidFill>
                  <a:schemeClr val="tx2"/>
                </a:solidFill>
              </a:rPr>
              <a:t>исование </a:t>
            </a:r>
            <a:r>
              <a:rPr lang="ru-RU" sz="2000" b="1" dirty="0">
                <a:solidFill>
                  <a:schemeClr val="tx2"/>
                </a:solidFill>
              </a:rPr>
              <a:t>иллюстраций к </a:t>
            </a:r>
            <a:r>
              <a:rPr lang="ru-RU" sz="2000" b="1" dirty="0" smtClean="0">
                <a:solidFill>
                  <a:schemeClr val="tx2"/>
                </a:solidFill>
              </a:rPr>
              <a:t>сказкам. 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6013" y="419100"/>
            <a:ext cx="6858002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Заключительный этап: (с </a:t>
            </a:r>
            <a:r>
              <a:rPr lang="ru-RU" dirty="0" smtClean="0"/>
              <a:t>25.10.2021-31.10.2021г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71900" y="2190750"/>
            <a:ext cx="7351712" cy="3867150"/>
          </a:xfrm>
        </p:spPr>
        <p:txBody>
          <a:bodyPr>
            <a:noAutofit/>
          </a:bodyPr>
          <a:lstStyle/>
          <a:p>
            <a:r>
              <a:rPr lang="ru-RU" sz="2800" dirty="0"/>
              <a:t> </a:t>
            </a:r>
            <a:r>
              <a:rPr lang="ru-RU" dirty="0"/>
              <a:t>- </a:t>
            </a:r>
            <a:r>
              <a:rPr lang="ru-RU" sz="3200" b="1" dirty="0"/>
              <a:t>театрализация сказки «Кот, петух и лиса»</a:t>
            </a:r>
          </a:p>
          <a:p>
            <a:r>
              <a:rPr lang="ru-RU" sz="3200" b="1" dirty="0" smtClean="0"/>
              <a:t> - </a:t>
            </a:r>
            <a:r>
              <a:rPr lang="ru-RU" sz="3200" b="1" dirty="0"/>
              <a:t>подведение итогов, анализ </a:t>
            </a:r>
            <a:r>
              <a:rPr lang="ru-RU" sz="3200" b="1" dirty="0" smtClean="0"/>
              <a:t>ожидаемого результата</a:t>
            </a:r>
          </a:p>
          <a:p>
            <a:r>
              <a:rPr lang="ru-RU" sz="3200" b="1" dirty="0" smtClean="0"/>
              <a:t>- </a:t>
            </a:r>
            <a:r>
              <a:rPr lang="ru-RU" sz="3200" b="1" dirty="0"/>
              <a:t>обобщение результатов работы, формулировка выводов</a:t>
            </a:r>
          </a:p>
          <a:p>
            <a:r>
              <a:rPr lang="ru-RU" sz="3200" b="1" dirty="0" smtClean="0"/>
              <a:t> </a:t>
            </a:r>
            <a:r>
              <a:rPr lang="ru-RU" sz="3200" b="1" dirty="0"/>
              <a:t>-составление </a:t>
            </a:r>
            <a:r>
              <a:rPr lang="ru-RU" sz="3200" b="1" dirty="0" smtClean="0"/>
              <a:t>рекомендаций о результатах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41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02" cy="781050"/>
          </a:xfrm>
        </p:spPr>
        <p:txBody>
          <a:bodyPr/>
          <a:lstStyle/>
          <a:p>
            <a:r>
              <a:rPr lang="ru-RU" dirty="0"/>
              <a:t> Итоги, выводы.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91000" y="628650"/>
            <a:ext cx="7866062" cy="5676900"/>
          </a:xfrm>
        </p:spPr>
        <p:txBody>
          <a:bodyPr>
            <a:noAutofit/>
          </a:bodyPr>
          <a:lstStyle/>
          <a:p>
            <a:r>
              <a:rPr lang="ru-RU" sz="3200" b="1" dirty="0"/>
              <a:t>В результате проектной деятельности была подтверждена гипотеза и сформулированы следующие выводы</a:t>
            </a:r>
            <a:r>
              <a:rPr lang="ru-RU" sz="3200" b="1" dirty="0" smtClean="0"/>
              <a:t>:</a:t>
            </a:r>
            <a:endParaRPr lang="ru-RU" sz="3200" b="1" dirty="0"/>
          </a:p>
          <a:p>
            <a:r>
              <a:rPr lang="ru-RU" sz="3200" b="1" dirty="0"/>
              <a:t>Через восприятие  сказок мы:</a:t>
            </a:r>
          </a:p>
          <a:p>
            <a:r>
              <a:rPr lang="ru-RU" sz="3200" b="1" dirty="0" smtClean="0"/>
              <a:t>- </a:t>
            </a:r>
            <a:r>
              <a:rPr lang="ru-RU" sz="3200" b="1" dirty="0"/>
              <a:t>воспитываем детей</a:t>
            </a:r>
          </a:p>
          <a:p>
            <a:r>
              <a:rPr lang="ru-RU" sz="3200" b="1" dirty="0" smtClean="0"/>
              <a:t>- </a:t>
            </a:r>
            <a:r>
              <a:rPr lang="ru-RU" sz="3200" b="1" dirty="0"/>
              <a:t>развиваем выразительную, образную речь</a:t>
            </a:r>
          </a:p>
          <a:p>
            <a:r>
              <a:rPr lang="ru-RU" sz="3200" b="1" dirty="0" smtClean="0"/>
              <a:t>- </a:t>
            </a:r>
            <a:r>
              <a:rPr lang="ru-RU" sz="3200" b="1" dirty="0"/>
              <a:t>развиваем логическое мышление</a:t>
            </a:r>
          </a:p>
          <a:p>
            <a:r>
              <a:rPr lang="ru-RU" sz="3200" b="1" dirty="0" smtClean="0"/>
              <a:t>- </a:t>
            </a:r>
            <a:r>
              <a:rPr lang="ru-RU" sz="3200" b="1" dirty="0"/>
              <a:t>развиваем творческую активность</a:t>
            </a:r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92715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талия\Desktop\праздники в Д.С\P10807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571500"/>
            <a:ext cx="8743950" cy="573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08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57650" y="2666999"/>
            <a:ext cx="5848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5"/>
                </a:solidFill>
                <a:latin typeface="Arial Black" pitchFamily="34" charset="0"/>
                <a:cs typeface="Aharoni" pitchFamily="2" charset="-79"/>
              </a:rPr>
              <a:t>Спасибо!</a:t>
            </a:r>
            <a:endParaRPr lang="ru-RU" sz="6000" dirty="0">
              <a:solidFill>
                <a:schemeClr val="accent5"/>
              </a:solidFill>
              <a:latin typeface="Arial Black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9715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4953000" y="4203917"/>
            <a:ext cx="723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                   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3078" name="Object 10"/>
          <p:cNvGraphicFramePr>
            <a:graphicFrameLocks noChangeAspect="1"/>
          </p:cNvGraphicFramePr>
          <p:nvPr/>
        </p:nvGraphicFramePr>
        <p:xfrm>
          <a:off x="3860800" y="6065838"/>
          <a:ext cx="25400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CorelDRAW" r:id="rId3" imgW="3547872" imgH="1475232" progId="CorelDraw.Graphic.10">
                  <p:embed/>
                </p:oleObj>
              </mc:Choice>
              <mc:Fallback>
                <p:oleObj name="CorelDRAW" r:id="rId3" imgW="3547872" imgH="1475232" progId="CorelDraw.Graphic.10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0800" y="6065838"/>
                        <a:ext cx="2540000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11"/>
          <p:cNvGraphicFramePr>
            <a:graphicFrameLocks noChangeAspect="1"/>
          </p:cNvGraphicFramePr>
          <p:nvPr/>
        </p:nvGraphicFramePr>
        <p:xfrm>
          <a:off x="812800" y="6230938"/>
          <a:ext cx="28448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CorelDRAW" r:id="rId5" imgW="1413769" imgH="415031" progId="CorelDraw.Graphic.10">
                  <p:embed/>
                </p:oleObj>
              </mc:Choice>
              <mc:Fallback>
                <p:oleObj name="CorelDRAW" r:id="rId5" imgW="1413769" imgH="415031" progId="CorelDraw.Graphic.10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6230938"/>
                        <a:ext cx="2844800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0" name="Object 12"/>
          <p:cNvGraphicFramePr>
            <a:graphicFrameLocks noChangeAspect="1"/>
          </p:cNvGraphicFramePr>
          <p:nvPr/>
        </p:nvGraphicFramePr>
        <p:xfrm>
          <a:off x="6807200" y="6275388"/>
          <a:ext cx="264160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CorelDRAW" r:id="rId7" imgW="1413769" imgH="415031" progId="CorelDraw.Graphic.10">
                  <p:embed/>
                </p:oleObj>
              </mc:Choice>
              <mc:Fallback>
                <p:oleObj name="CorelDRAW" r:id="rId7" imgW="1413769" imgH="415031" progId="CorelDraw.Graphic.10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7200" y="6275388"/>
                        <a:ext cx="2641600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1" name="Object 13"/>
          <p:cNvGraphicFramePr>
            <a:graphicFrameLocks noChangeAspect="1"/>
          </p:cNvGraphicFramePr>
          <p:nvPr/>
        </p:nvGraphicFramePr>
        <p:xfrm>
          <a:off x="9770533" y="6102350"/>
          <a:ext cx="2421467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CorelDRAW" r:id="rId8" imgW="3547872" imgH="1475232" progId="CorelDraw.Graphic.10">
                  <p:embed/>
                </p:oleObj>
              </mc:Choice>
              <mc:Fallback>
                <p:oleObj name="CorelDRAW" r:id="rId8" imgW="3547872" imgH="1475232" progId="CorelDraw.Graphic.10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0533" y="6102350"/>
                        <a:ext cx="2421467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84262" y="190500"/>
            <a:ext cx="10058402" cy="1466850"/>
          </a:xfrm>
        </p:spPr>
        <p:txBody>
          <a:bodyPr>
            <a:normAutofit fontScale="90000"/>
          </a:bodyPr>
          <a:lstStyle/>
          <a:p>
            <a:r>
              <a:rPr lang="ru-RU" sz="6700" b="1" dirty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7300" b="1" dirty="0" smtClean="0">
                <a:solidFill>
                  <a:schemeClr val="accent3">
                    <a:lumMod val="50000"/>
                  </a:schemeClr>
                </a:solidFill>
              </a:rPr>
              <a:t>ема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: «Здравствуй сказка»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000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24500" y="1619250"/>
            <a:ext cx="5353050" cy="4031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50" name="Picture 78" descr="C:\Users\Наталия\Desktop\Новая папка\IMG_980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1583887"/>
            <a:ext cx="3581400" cy="403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0263" y="533400"/>
            <a:ext cx="6858002" cy="1028700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Тип проекта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1828800"/>
            <a:ext cx="6858002" cy="3086100"/>
          </a:xfrm>
        </p:spPr>
        <p:txBody>
          <a:bodyPr>
            <a:noAutofit/>
          </a:bodyPr>
          <a:lstStyle/>
          <a:p>
            <a:pPr marL="571500" indent="-571500">
              <a:buFontTx/>
              <a:buChar char="-"/>
            </a:pPr>
            <a:r>
              <a:rPr lang="ru-RU" sz="4800" b="1" dirty="0" smtClean="0"/>
              <a:t>Информационно творческий</a:t>
            </a:r>
          </a:p>
          <a:p>
            <a:pPr marL="571500" indent="-571500">
              <a:buFontTx/>
              <a:buChar char="-"/>
            </a:pPr>
            <a:r>
              <a:rPr lang="ru-RU" sz="4800" b="1" dirty="0" smtClean="0"/>
              <a:t>Кратковременный</a:t>
            </a:r>
          </a:p>
          <a:p>
            <a:pPr marL="571500" indent="-571500">
              <a:buFontTx/>
              <a:buChar char="-"/>
            </a:pPr>
            <a:r>
              <a:rPr lang="ru-RU" sz="4800" b="1" dirty="0" smtClean="0"/>
              <a:t>Групповой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04443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819650" y="1962150"/>
            <a:ext cx="3181350" cy="21145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Участники проекта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7581900" y="1479321"/>
            <a:ext cx="1847850" cy="6923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078686" y="894546"/>
            <a:ext cx="5915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Дети старшей группы</a:t>
            </a:r>
            <a:endParaRPr lang="ru-RU" sz="36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7791450" y="3600450"/>
            <a:ext cx="1866900" cy="781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3086100" y="1962150"/>
            <a:ext cx="1733550" cy="514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1599" y="1206726"/>
            <a:ext cx="39853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Воспитатели</a:t>
            </a:r>
            <a:endParaRPr lang="ru-RU" sz="4000" b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2705100" y="3790950"/>
            <a:ext cx="2362200" cy="590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23950" y="4381500"/>
            <a:ext cx="771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Музыкальный руководитель</a:t>
            </a:r>
            <a:endParaRPr lang="ru-RU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036387" y="4849743"/>
            <a:ext cx="28119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Родители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85299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3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133350"/>
            <a:ext cx="8380415" cy="704850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48050" y="914400"/>
            <a:ext cx="8496300" cy="5314950"/>
          </a:xfrm>
        </p:spPr>
        <p:txBody>
          <a:bodyPr>
            <a:noAutofit/>
          </a:bodyPr>
          <a:lstStyle/>
          <a:p>
            <a:r>
              <a:rPr lang="ru-RU" sz="2600" b="1" dirty="0">
                <a:solidFill>
                  <a:schemeClr val="accent5">
                    <a:lumMod val="75000"/>
                  </a:schemeClr>
                </a:solidFill>
              </a:rPr>
              <a:t>Сказка - необходимый элемент духовной жизни ребёнка. Входя в мир чудес и волшебства, ребёнок погружается в глубины своей души.   Русские народные сказки, вводя детей в круг необыкновенных событий, превращений, происходящих с их героями, выражают глубокие моральные идеи. Они учат доброму отношению к людям, показывают высокие чувства и стремления. </a:t>
            </a:r>
            <a:r>
              <a:rPr lang="ru-RU" sz="2600" b="1" dirty="0" err="1">
                <a:solidFill>
                  <a:schemeClr val="accent5">
                    <a:lumMod val="75000"/>
                  </a:schemeClr>
                </a:solidFill>
              </a:rPr>
              <a:t>К.И.Чуковский</a:t>
            </a:r>
            <a:r>
              <a:rPr lang="ru-RU" sz="2600" b="1" dirty="0">
                <a:solidFill>
                  <a:schemeClr val="accent5">
                    <a:lumMod val="75000"/>
                  </a:schemeClr>
                </a:solidFill>
              </a:rPr>
              <a:t> писал, что цель сказочника, и в первую очередь народного – «воспитать в ребенке человечность – эту дивную способность человека волноваться чужим несчастьям, радоваться радостям другого, переживать чужую судьбу, как свою».</a:t>
            </a:r>
          </a:p>
        </p:txBody>
      </p:sp>
    </p:spTree>
    <p:extLst>
      <p:ext uri="{BB962C8B-B14F-4D97-AF65-F5344CB8AC3E}">
        <p14:creationId xmlns:p14="http://schemas.microsoft.com/office/powerpoint/2010/main" val="308482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4863" y="933450"/>
            <a:ext cx="6858002" cy="781050"/>
          </a:xfrm>
        </p:spPr>
        <p:txBody>
          <a:bodyPr>
            <a:noAutofit/>
          </a:bodyPr>
          <a:lstStyle/>
          <a:p>
            <a:r>
              <a:rPr lang="ru-RU" sz="6000" dirty="0" smtClean="0"/>
              <a:t>Цель: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1733550"/>
            <a:ext cx="7583490" cy="4267200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sz="3600" b="1" dirty="0"/>
              <a:t>-  воспитание интеллектуально развитой личности, владеющей нормами культуры речевого общения.</a:t>
            </a:r>
          </a:p>
          <a:p>
            <a:r>
              <a:rPr lang="ru-RU" sz="3600" b="1" dirty="0"/>
              <a:t> </a:t>
            </a:r>
          </a:p>
          <a:p>
            <a:endParaRPr lang="ru-RU" sz="3600" b="1" dirty="0"/>
          </a:p>
          <a:p>
            <a:r>
              <a:rPr lang="ru-RU" sz="36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0375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41613" y="209550"/>
            <a:ext cx="6858002" cy="990600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265610" y="1123950"/>
            <a:ext cx="7697790" cy="5410200"/>
          </a:xfrm>
        </p:spPr>
        <p:txBody>
          <a:bodyPr>
            <a:normAutofit fontScale="25000" lnSpcReduction="20000"/>
          </a:bodyPr>
          <a:lstStyle/>
          <a:p>
            <a:r>
              <a:rPr lang="ru-RU" sz="11200" b="1" dirty="0"/>
              <a:t>1. Коррекционно–образовательные: учить развивать сюжет, использовать «сказочные» языковые средства; формировать творческое рассказывание, умение раскрывать тему, подчинять свою сказку определённой (основной) мысли. </a:t>
            </a:r>
          </a:p>
          <a:p>
            <a:r>
              <a:rPr lang="ru-RU" sz="11200" b="1" dirty="0"/>
              <a:t>2. Коррекционно–развивающие: развивать традиции семейного чтения. </a:t>
            </a:r>
          </a:p>
          <a:p>
            <a:r>
              <a:rPr lang="ru-RU" sz="11200" b="1" dirty="0"/>
              <a:t>3. Коррекционно–воспитательные: создавать атмосферу эмоционального комфорта, взаимопонимания и поддержки; прививать умение прийти на помощь в трудную минуту.</a:t>
            </a:r>
          </a:p>
          <a:p>
            <a:r>
              <a:rPr lang="ru-RU" sz="9600" b="1" dirty="0"/>
              <a:t>	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6179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33350"/>
            <a:ext cx="11201400" cy="5981700"/>
          </a:xfrm>
        </p:spPr>
        <p:txBody>
          <a:bodyPr>
            <a:noAutofit/>
          </a:bodyPr>
          <a:lstStyle/>
          <a:p>
            <a:r>
              <a:rPr lang="ru-RU" sz="2800" b="1" dirty="0"/>
              <a:t>Этапы проекта:</a:t>
            </a:r>
            <a:br>
              <a:rPr lang="ru-RU" sz="2800" b="1" dirty="0"/>
            </a:br>
            <a:r>
              <a:rPr lang="ru-RU" sz="2800" b="1" dirty="0" smtClean="0"/>
              <a:t>1 Этап </a:t>
            </a:r>
            <a:r>
              <a:rPr lang="ru-RU" sz="2800" b="1" dirty="0"/>
              <a:t>-  Подготовительный (разработка проекта).</a:t>
            </a:r>
            <a:br>
              <a:rPr lang="ru-RU" sz="2800" b="1" dirty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 (с </a:t>
            </a:r>
            <a:r>
              <a:rPr lang="ru-RU" sz="2800" b="1" dirty="0" smtClean="0"/>
              <a:t>1.10.21 </a:t>
            </a:r>
            <a:r>
              <a:rPr lang="ru-RU" sz="2800" b="1" dirty="0"/>
              <a:t>г. </a:t>
            </a:r>
            <a:r>
              <a:rPr lang="ru-RU" sz="2800" b="1" dirty="0" smtClean="0"/>
              <a:t>по7.10.21 </a:t>
            </a:r>
            <a:r>
              <a:rPr lang="ru-RU" sz="2800" b="1" dirty="0"/>
              <a:t>г.)</a:t>
            </a:r>
            <a:br>
              <a:rPr lang="ru-RU" sz="2800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2400" b="1" dirty="0"/>
              <a:t>- определение проблемы;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- постановка цели, задач;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- обсуждение проекта на родительском собрании с родителями. 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- обсуждение проекта с</a:t>
            </a:r>
            <a:r>
              <a:rPr lang="ru-RU" sz="2400" b="1" dirty="0" smtClean="0"/>
              <a:t> </a:t>
            </a:r>
            <a:r>
              <a:rPr lang="ru-RU" sz="2400" b="1" dirty="0"/>
              <a:t>музыкальным руководителем. 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- сбор информации, литературы, дополнительного материала. 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          - составление перспективного плана работы</a:t>
            </a:r>
            <a:r>
              <a:rPr lang="ru-RU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0749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8062" y="209550"/>
            <a:ext cx="10058402" cy="12192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2 Этап: Основной </a:t>
            </a:r>
            <a:r>
              <a:rPr lang="ru-RU" sz="4000" b="1" dirty="0" smtClean="0"/>
              <a:t>(с8.10.-по </a:t>
            </a:r>
            <a:r>
              <a:rPr lang="ru-RU" sz="4000" b="1" dirty="0" smtClean="0"/>
              <a:t>24.10.2021г</a:t>
            </a:r>
            <a:r>
              <a:rPr lang="ru-RU" sz="4000" b="1" dirty="0" smtClean="0"/>
              <a:t>.)</a:t>
            </a:r>
            <a:endParaRPr lang="ru-RU" sz="48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60414" y="1428750"/>
            <a:ext cx="10631486" cy="4705350"/>
          </a:xfrm>
        </p:spPr>
        <p:txBody>
          <a:bodyPr>
            <a:normAutofit/>
          </a:bodyPr>
          <a:lstStyle/>
          <a:p>
            <a:r>
              <a:rPr lang="ru-RU" sz="2800" b="1" dirty="0"/>
              <a:t>Игровая деятельность                      	</a:t>
            </a:r>
          </a:p>
          <a:p>
            <a:r>
              <a:rPr lang="ru-RU" sz="2800" b="1" dirty="0"/>
              <a:t>Дидактические игры: «Расскажи сказку по картинке», «Из какой я сказки?», «Помнишь ли ты эти стихи».  Кубики и </a:t>
            </a:r>
            <a:r>
              <a:rPr lang="ru-RU" sz="2800" b="1" dirty="0" err="1"/>
              <a:t>пазлы</a:t>
            </a:r>
            <a:r>
              <a:rPr lang="ru-RU" sz="2800" b="1" dirty="0"/>
              <a:t> по разным сказкам.</a:t>
            </a:r>
          </a:p>
          <a:p>
            <a:endParaRPr lang="ru-RU" sz="2800" b="1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805" y="3467100"/>
            <a:ext cx="4263390" cy="297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314700"/>
            <a:ext cx="5713412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5479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31377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atureIllustration_16x9_TP103431353.potx" id="{8A6F2D2F-6FDF-40AD-A2FC-E20AC28411A7}" vid="{0B84DAD3-D477-4488-8A04-91C293FC61C2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TS103431377</Template>
  <TotalTime>0</TotalTime>
  <Words>347</Words>
  <Application>Microsoft Office PowerPoint</Application>
  <PresentationFormat>Произвольный</PresentationFormat>
  <Paragraphs>60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TS103431377</vt:lpstr>
      <vt:lpstr>CorelDRAW</vt:lpstr>
      <vt:lpstr>Проект по духовно-нравственному воспитанию.</vt:lpstr>
      <vt:lpstr>Тема: «Здравствуй сказка»</vt:lpstr>
      <vt:lpstr>Тип проекта:</vt:lpstr>
      <vt:lpstr>Презентация PowerPoint</vt:lpstr>
      <vt:lpstr>Актуальность</vt:lpstr>
      <vt:lpstr>Цель:</vt:lpstr>
      <vt:lpstr>Задачи:</vt:lpstr>
      <vt:lpstr>Этапы проекта: 1 Этап -  Подготовительный (разработка проекта).   (с 1.10.21 г. по7.10.21 г.)  - определение проблемы;  - постановка цели, задач;  - обсуждение проекта на родительском собрании с родителями.   - обсуждение проекта с музыкальным руководителем.   - сбор информации, литературы, дополнительного материала.             - составление перспективного плана работы. </vt:lpstr>
      <vt:lpstr>2 Этап: Основной (с8.10.-по 24.10.2021г.)</vt:lpstr>
      <vt:lpstr>Познавательное развитие  Рассматривание иллюстраций с изображением героев сказок. </vt:lpstr>
      <vt:lpstr>Речевое развитие  1) Занятие по сказкам «Лиса, заяц и петух», «Репка».  2) Занятие по сказке «Заяц - хваста».  3) Беседы с детьми о прочитанном.  Ознакомление с художественной литературой  Чтение и обсуждение сказок.  Пересказ разных сказок.</vt:lpstr>
      <vt:lpstr>Презентация PowerPoint</vt:lpstr>
      <vt:lpstr>Рисование детьми героев разных сказок  Аппликация   «Платье для Золушки». Занятие «Сказочный домик». </vt:lpstr>
      <vt:lpstr>Пути реализации проекта: Пополнение содержания книжного уголка сказками разных жанров. Оформление уголка «В гостях у сказки» Организация выставки рисунков по мотивам сказок.  Изготовление декораций к сказкам, костюмов сказочных героев, атрибутов. </vt:lpstr>
      <vt:lpstr>Работа с родителями</vt:lpstr>
      <vt:lpstr>Заключительный этап: (с 25.10.2021-31.10.2021г.)</vt:lpstr>
      <vt:lpstr> Итоги, выводы.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2013-02-14T13:49:16Z</dcterms:created>
  <dcterms:modified xsi:type="dcterms:W3CDTF">2022-09-27T03:13:35Z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