
<file path=[Content_Types].xml><?xml version="1.0" encoding="utf-8"?>
<Types xmlns="http://schemas.openxmlformats.org/package/2006/content-types">
  <Default Extension="png" ContentType="image/png"/>
  <Default Extension="mpeg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1" r:id="rId6"/>
    <p:sldId id="260" r:id="rId7"/>
    <p:sldId id="265" r:id="rId8"/>
    <p:sldId id="264" r:id="rId9"/>
    <p:sldId id="263" r:id="rId10"/>
    <p:sldId id="270" r:id="rId11"/>
    <p:sldId id="269" r:id="rId12"/>
    <p:sldId id="268" r:id="rId13"/>
    <p:sldId id="267" r:id="rId14"/>
    <p:sldId id="273" r:id="rId15"/>
    <p:sldId id="272" r:id="rId16"/>
    <p:sldId id="271" r:id="rId17"/>
    <p:sldId id="266" r:id="rId18"/>
    <p:sldId id="259" r:id="rId19"/>
    <p:sldId id="274" r:id="rId20"/>
    <p:sldId id="275" r:id="rId21"/>
    <p:sldId id="282" r:id="rId22"/>
    <p:sldId id="288" r:id="rId23"/>
    <p:sldId id="281" r:id="rId24"/>
    <p:sldId id="287" r:id="rId25"/>
    <p:sldId id="286" r:id="rId26"/>
    <p:sldId id="285" r:id="rId27"/>
    <p:sldId id="284" r:id="rId28"/>
    <p:sldId id="283" r:id="rId29"/>
    <p:sldId id="280" r:id="rId30"/>
    <p:sldId id="279" r:id="rId31"/>
    <p:sldId id="278" r:id="rId32"/>
    <p:sldId id="277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115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74B9-90AF-4ED2-B73E-344724ED9644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3E13C-3E36-4826-AA89-E0CD60EB06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43274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74B9-90AF-4ED2-B73E-344724ED9644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3E13C-3E36-4826-AA89-E0CD60EB06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60838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74B9-90AF-4ED2-B73E-344724ED9644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3E13C-3E36-4826-AA89-E0CD60EB06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3163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74B9-90AF-4ED2-B73E-344724ED9644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3E13C-3E36-4826-AA89-E0CD60EB06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2362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74B9-90AF-4ED2-B73E-344724ED9644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3E13C-3E36-4826-AA89-E0CD60EB06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0478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74B9-90AF-4ED2-B73E-344724ED9644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3E13C-3E36-4826-AA89-E0CD60EB06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93654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74B9-90AF-4ED2-B73E-344724ED9644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3E13C-3E36-4826-AA89-E0CD60EB06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34422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74B9-90AF-4ED2-B73E-344724ED9644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3E13C-3E36-4826-AA89-E0CD60EB06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1388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74B9-90AF-4ED2-B73E-344724ED9644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3E13C-3E36-4826-AA89-E0CD60EB06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417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74B9-90AF-4ED2-B73E-344724ED9644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3E13C-3E36-4826-AA89-E0CD60EB06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4457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74B9-90AF-4ED2-B73E-344724ED9644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3E13C-3E36-4826-AA89-E0CD60EB06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7803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8B74B9-90AF-4ED2-B73E-344724ED9644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23E13C-3E36-4826-AA89-E0CD60EB06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2702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eg"/><Relationship Id="rId1" Type="http://schemas.microsoft.com/office/2007/relationships/media" Target="../media/media1.mpeg"/><Relationship Id="rId5" Type="http://schemas.openxmlformats.org/officeDocument/2006/relationships/image" Target="../media/image12.png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920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90872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7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КВН</a:t>
            </a:r>
            <a:br>
              <a:rPr lang="ru-RU" sz="7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ПДД</a:t>
            </a:r>
            <a:endParaRPr lang="ru-RU" sz="7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2924944"/>
            <a:ext cx="6400800" cy="1752600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для детей старшей группы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718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920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908720"/>
            <a:ext cx="7772400" cy="1470025"/>
          </a:xfrm>
        </p:spPr>
        <p:txBody>
          <a:bodyPr>
            <a:normAutofit/>
          </a:bodyPr>
          <a:lstStyle/>
          <a:p>
            <a:endParaRPr lang="ru-RU" sz="7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2924944"/>
            <a:ext cx="6400800" cy="1752600"/>
          </a:xfrm>
        </p:spPr>
        <p:txBody>
          <a:bodyPr/>
          <a:lstStyle/>
          <a:p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412776"/>
            <a:ext cx="3888432" cy="3391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2348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920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908720"/>
            <a:ext cx="7772400" cy="1470025"/>
          </a:xfrm>
        </p:spPr>
        <p:txBody>
          <a:bodyPr>
            <a:normAutofit/>
          </a:bodyPr>
          <a:lstStyle/>
          <a:p>
            <a:endParaRPr lang="ru-RU" sz="7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2924944"/>
            <a:ext cx="6400800" cy="1752600"/>
          </a:xfrm>
        </p:spPr>
        <p:txBody>
          <a:bodyPr/>
          <a:lstStyle/>
          <a:p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2960" y="1322966"/>
            <a:ext cx="4083282" cy="3212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2497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920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8401" y="260648"/>
            <a:ext cx="7772400" cy="1470025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для второй команды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2924944"/>
            <a:ext cx="6400800" cy="1752600"/>
          </a:xfrm>
        </p:spPr>
        <p:txBody>
          <a:bodyPr/>
          <a:lstStyle/>
          <a:p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670012"/>
            <a:ext cx="3742531" cy="3122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5176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920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908720"/>
            <a:ext cx="7772400" cy="1470025"/>
          </a:xfrm>
        </p:spPr>
        <p:txBody>
          <a:bodyPr>
            <a:normAutofit/>
          </a:bodyPr>
          <a:lstStyle/>
          <a:p>
            <a:endParaRPr lang="ru-RU" sz="7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2924944"/>
            <a:ext cx="6400800" cy="1752600"/>
          </a:xfrm>
        </p:spPr>
        <p:txBody>
          <a:bodyPr/>
          <a:lstStyle/>
          <a:p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412776"/>
            <a:ext cx="3645796" cy="3140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6015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920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908720"/>
            <a:ext cx="7772400" cy="1470025"/>
          </a:xfrm>
        </p:spPr>
        <p:txBody>
          <a:bodyPr>
            <a:normAutofit/>
          </a:bodyPr>
          <a:lstStyle/>
          <a:p>
            <a:endParaRPr lang="ru-RU" sz="7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2924944"/>
            <a:ext cx="6400800" cy="1752600"/>
          </a:xfrm>
        </p:spPr>
        <p:txBody>
          <a:bodyPr/>
          <a:lstStyle/>
          <a:p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340768"/>
            <a:ext cx="3707097" cy="3360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0190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920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908720"/>
            <a:ext cx="7772400" cy="1470025"/>
          </a:xfrm>
        </p:spPr>
        <p:txBody>
          <a:bodyPr>
            <a:normAutofit/>
          </a:bodyPr>
          <a:lstStyle/>
          <a:p>
            <a:endParaRPr lang="ru-RU" sz="7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2924944"/>
            <a:ext cx="6400800" cy="1752600"/>
          </a:xfrm>
        </p:spPr>
        <p:txBody>
          <a:bodyPr/>
          <a:lstStyle/>
          <a:p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484784"/>
            <a:ext cx="3194172" cy="3065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6274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920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908720"/>
            <a:ext cx="7772400" cy="1470025"/>
          </a:xfrm>
        </p:spPr>
        <p:txBody>
          <a:bodyPr>
            <a:normAutofit/>
          </a:bodyPr>
          <a:lstStyle/>
          <a:p>
            <a:endParaRPr lang="ru-RU" sz="7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2924944"/>
            <a:ext cx="6400800" cy="1752600"/>
          </a:xfrm>
        </p:spPr>
        <p:txBody>
          <a:bodyPr/>
          <a:lstStyle/>
          <a:p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484784"/>
            <a:ext cx="3348209" cy="3149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273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03" y="0"/>
            <a:ext cx="916920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90872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3 </a:t>
            </a:r>
            <a:b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капитанов </a:t>
            </a:r>
            <a:b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2924944"/>
            <a:ext cx="6400800" cy="175260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«Собери автомобиль»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056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920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908720"/>
            <a:ext cx="7772400" cy="1470025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«Музыкальная пауза»</a:t>
            </a:r>
            <a:endParaRPr lang="ru-RU" sz="4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2924944"/>
            <a:ext cx="6400800" cy="1752600"/>
          </a:xfrm>
        </p:spPr>
        <p:txBody>
          <a:bodyPr/>
          <a:lstStyle/>
          <a:p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5" name="WhatsApp Audio 2023-01-18 at 14.26.31.mpe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50773" y="250649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177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69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4763"/>
            <a:ext cx="9169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9168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Задание 4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«Литературная викторина»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079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920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88640"/>
            <a:ext cx="7772400" cy="1470025"/>
          </a:xfrm>
        </p:spPr>
        <p:txBody>
          <a:bodyPr>
            <a:normAutofit/>
          </a:bodyPr>
          <a:lstStyle/>
          <a:p>
            <a:r>
              <a:rPr lang="ru-RU" sz="7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игры:</a:t>
            </a:r>
            <a:endParaRPr lang="ru-RU" sz="7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1556792"/>
            <a:ext cx="6552728" cy="396044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1. Отвечать после того, как будет дано задание.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2. Не перебивать того, кто отвечает.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3. Дополнять только, после того как ответит товарищ.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4. Если команда не ответила на вопрос задания, то может ответить команда соперника, но после разрешения ведущего.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5. Даже если ты знаешь ответ, нужно уметь себя сдерживать и отвечать только тогда, когда это нужно команде.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Игра в КВН - это командная игра, а если мы играем в команде то правило такое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«Один за всех и все за одного» </a:t>
            </a:r>
          </a:p>
          <a:p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520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4763"/>
            <a:ext cx="9169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9168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Задание 5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«Назовите правила для пешеходов»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288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4763"/>
            <a:ext cx="9169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9168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Задание 6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«Отгадай загадку»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227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4763"/>
            <a:ext cx="9169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Загадки для первой команды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51720" y="1916832"/>
            <a:ext cx="51845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В два ряда дома стоят,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Десять, двадцать, сто подряд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И квадратными глазами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Друг на друга все глядят.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405036"/>
            <a:ext cx="3938898" cy="2786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3773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00" y="0"/>
            <a:ext cx="9169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1484784"/>
            <a:ext cx="5097760" cy="208823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+mn-lt"/>
              </a:rPr>
              <a:t>Несется и стрекочет</a:t>
            </a:r>
            <a:br>
              <a:rPr lang="ru-RU" sz="2800" b="1" dirty="0" smtClean="0">
                <a:solidFill>
                  <a:srgbClr val="002060"/>
                </a:solidFill>
                <a:latin typeface="+mn-lt"/>
              </a:rPr>
            </a:br>
            <a:r>
              <a:rPr lang="ru-RU" sz="2800" b="1" dirty="0" smtClean="0">
                <a:solidFill>
                  <a:srgbClr val="002060"/>
                </a:solidFill>
                <a:latin typeface="+mn-lt"/>
              </a:rPr>
              <a:t>Ворчит скороговоркой</a:t>
            </a:r>
            <a:br>
              <a:rPr lang="ru-RU" sz="2800" b="1" dirty="0" smtClean="0">
                <a:solidFill>
                  <a:srgbClr val="002060"/>
                </a:solidFill>
                <a:latin typeface="+mn-lt"/>
              </a:rPr>
            </a:br>
            <a:r>
              <a:rPr lang="ru-RU" sz="2800" b="1" dirty="0" smtClean="0">
                <a:solidFill>
                  <a:srgbClr val="002060"/>
                </a:solidFill>
                <a:latin typeface="+mn-lt"/>
              </a:rPr>
              <a:t>Трамваю не угнаться</a:t>
            </a:r>
            <a:br>
              <a:rPr lang="ru-RU" sz="2800" b="1" dirty="0" smtClean="0">
                <a:solidFill>
                  <a:srgbClr val="002060"/>
                </a:solidFill>
                <a:latin typeface="+mn-lt"/>
              </a:rPr>
            </a:br>
            <a:r>
              <a:rPr lang="ru-RU" sz="2800" b="1" dirty="0" smtClean="0">
                <a:solidFill>
                  <a:srgbClr val="002060"/>
                </a:solidFill>
                <a:latin typeface="+mn-lt"/>
              </a:rPr>
              <a:t>за этой тараторкой.</a:t>
            </a:r>
            <a:endParaRPr lang="ru-RU" sz="2800" b="1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645024"/>
            <a:ext cx="3741372" cy="2494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2064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4763"/>
            <a:ext cx="9169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1268760"/>
            <a:ext cx="5025752" cy="208823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+mn-lt"/>
              </a:rPr>
              <a:t>Этот конь не ест овса</a:t>
            </a:r>
            <a:br>
              <a:rPr lang="ru-RU" sz="2800" b="1" dirty="0" smtClean="0">
                <a:solidFill>
                  <a:srgbClr val="002060"/>
                </a:solidFill>
                <a:latin typeface="+mn-lt"/>
              </a:rPr>
            </a:br>
            <a:r>
              <a:rPr lang="ru-RU" sz="2800" b="1" dirty="0" smtClean="0">
                <a:solidFill>
                  <a:srgbClr val="002060"/>
                </a:solidFill>
                <a:latin typeface="+mn-lt"/>
              </a:rPr>
              <a:t>вместо ног – два колеса</a:t>
            </a:r>
            <a:br>
              <a:rPr lang="ru-RU" sz="2800" b="1" dirty="0" smtClean="0">
                <a:solidFill>
                  <a:srgbClr val="002060"/>
                </a:solidFill>
                <a:latin typeface="+mn-lt"/>
              </a:rPr>
            </a:br>
            <a:r>
              <a:rPr lang="ru-RU" sz="2800" b="1" dirty="0" smtClean="0">
                <a:solidFill>
                  <a:srgbClr val="002060"/>
                </a:solidFill>
                <a:latin typeface="+mn-lt"/>
              </a:rPr>
              <a:t>сядь верхом и мчись на нем</a:t>
            </a:r>
            <a:br>
              <a:rPr lang="ru-RU" sz="2800" b="1" dirty="0" smtClean="0">
                <a:solidFill>
                  <a:srgbClr val="002060"/>
                </a:solidFill>
                <a:latin typeface="+mn-lt"/>
              </a:rPr>
            </a:br>
            <a:r>
              <a:rPr lang="ru-RU" sz="2800" b="1" dirty="0" smtClean="0">
                <a:solidFill>
                  <a:srgbClr val="002060"/>
                </a:solidFill>
                <a:latin typeface="+mn-lt"/>
              </a:rPr>
              <a:t>только лучше правь рулем.</a:t>
            </a:r>
            <a:endParaRPr lang="ru-RU" sz="2800" b="1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284984"/>
            <a:ext cx="3964071" cy="2674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0152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4763"/>
            <a:ext cx="9169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908720"/>
            <a:ext cx="4881736" cy="2664296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+mn-lt"/>
              </a:rPr>
              <a:t>Маленькие домики</a:t>
            </a:r>
            <a:br>
              <a:rPr lang="ru-RU" sz="2800" b="1" dirty="0" smtClean="0">
                <a:solidFill>
                  <a:srgbClr val="002060"/>
                </a:solidFill>
                <a:latin typeface="+mn-lt"/>
              </a:rPr>
            </a:br>
            <a:r>
              <a:rPr lang="ru-RU" sz="2800" b="1" dirty="0" smtClean="0">
                <a:solidFill>
                  <a:srgbClr val="002060"/>
                </a:solidFill>
                <a:latin typeface="+mn-lt"/>
              </a:rPr>
              <a:t>По улице бегут</a:t>
            </a:r>
            <a:br>
              <a:rPr lang="ru-RU" sz="2800" b="1" dirty="0" smtClean="0">
                <a:solidFill>
                  <a:srgbClr val="002060"/>
                </a:solidFill>
                <a:latin typeface="+mn-lt"/>
              </a:rPr>
            </a:br>
            <a:r>
              <a:rPr lang="ru-RU" sz="2800" b="1" dirty="0">
                <a:solidFill>
                  <a:srgbClr val="002060"/>
                </a:solidFill>
                <a:latin typeface="+mn-lt"/>
              </a:rPr>
              <a:t>М</a:t>
            </a:r>
            <a:r>
              <a:rPr lang="ru-RU" sz="2800" b="1" dirty="0" smtClean="0">
                <a:solidFill>
                  <a:srgbClr val="002060"/>
                </a:solidFill>
                <a:latin typeface="+mn-lt"/>
              </a:rPr>
              <a:t>альчиков и девочек</a:t>
            </a:r>
            <a:br>
              <a:rPr lang="ru-RU" sz="2800" b="1" dirty="0" smtClean="0">
                <a:solidFill>
                  <a:srgbClr val="002060"/>
                </a:solidFill>
                <a:latin typeface="+mn-lt"/>
              </a:rPr>
            </a:br>
            <a:r>
              <a:rPr lang="ru-RU" sz="2800" b="1" dirty="0">
                <a:solidFill>
                  <a:srgbClr val="002060"/>
                </a:solidFill>
                <a:latin typeface="+mn-lt"/>
              </a:rPr>
              <a:t>Д</a:t>
            </a:r>
            <a:r>
              <a:rPr lang="ru-RU" sz="2800" b="1" dirty="0" smtClean="0">
                <a:solidFill>
                  <a:srgbClr val="002060"/>
                </a:solidFill>
                <a:latin typeface="+mn-lt"/>
              </a:rPr>
              <a:t>омики везут.</a:t>
            </a:r>
            <a:endParaRPr lang="ru-RU" sz="2800" b="1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258" y="3140968"/>
            <a:ext cx="4833371" cy="2764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4174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4763"/>
            <a:ext cx="9169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908720"/>
            <a:ext cx="4449688" cy="295232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+mn-lt"/>
              </a:rPr>
              <a:t>Дом по улице идет</a:t>
            </a:r>
            <a:br>
              <a:rPr lang="ru-RU" sz="2800" b="1" dirty="0" smtClean="0">
                <a:solidFill>
                  <a:srgbClr val="002060"/>
                </a:solidFill>
                <a:latin typeface="+mn-lt"/>
              </a:rPr>
            </a:br>
            <a:r>
              <a:rPr lang="ru-RU" sz="2800" b="1" dirty="0" smtClean="0">
                <a:solidFill>
                  <a:srgbClr val="002060"/>
                </a:solidFill>
                <a:latin typeface="+mn-lt"/>
              </a:rPr>
              <a:t>На работу всех везет,</a:t>
            </a:r>
            <a:br>
              <a:rPr lang="ru-RU" sz="2800" b="1" dirty="0" smtClean="0">
                <a:solidFill>
                  <a:srgbClr val="002060"/>
                </a:solidFill>
                <a:latin typeface="+mn-lt"/>
              </a:rPr>
            </a:br>
            <a:r>
              <a:rPr lang="ru-RU" sz="2800" b="1" dirty="0" smtClean="0">
                <a:solidFill>
                  <a:srgbClr val="002060"/>
                </a:solidFill>
                <a:latin typeface="+mn-lt"/>
              </a:rPr>
              <a:t>Не на курьих тонких ножках </a:t>
            </a:r>
            <a:br>
              <a:rPr lang="ru-RU" sz="2800" b="1" dirty="0" smtClean="0">
                <a:solidFill>
                  <a:srgbClr val="002060"/>
                </a:solidFill>
                <a:latin typeface="+mn-lt"/>
              </a:rPr>
            </a:br>
            <a:r>
              <a:rPr lang="ru-RU" sz="2800" b="1" dirty="0" smtClean="0">
                <a:solidFill>
                  <a:srgbClr val="002060"/>
                </a:solidFill>
                <a:latin typeface="+mn-lt"/>
              </a:rPr>
              <a:t>А в резиновых сапожках.</a:t>
            </a:r>
            <a:endParaRPr lang="ru-RU" sz="2800" b="1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447791"/>
            <a:ext cx="3686547" cy="2652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938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2" y="4763"/>
            <a:ext cx="9169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560840" cy="576064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+mn-lt"/>
              </a:rPr>
              <a:t>Загадки для второй команды</a:t>
            </a:r>
            <a:endParaRPr lang="ru-RU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67744" y="1628800"/>
            <a:ext cx="532859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С тремя глазами он живет,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По очереди мигают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Как мигнет – порядок наведет.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Что это такое?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444682"/>
            <a:ext cx="3479032" cy="2609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3790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4763"/>
            <a:ext cx="9169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1124744"/>
            <a:ext cx="4608512" cy="244827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+mn-lt"/>
              </a:rPr>
              <a:t>Опоясал каменный ремень</a:t>
            </a:r>
            <a:br>
              <a:rPr lang="ru-RU" sz="2800" b="1" dirty="0" smtClean="0">
                <a:solidFill>
                  <a:srgbClr val="002060"/>
                </a:solidFill>
                <a:latin typeface="+mn-lt"/>
              </a:rPr>
            </a:br>
            <a:r>
              <a:rPr lang="ru-RU" sz="2800" b="1" dirty="0" smtClean="0">
                <a:solidFill>
                  <a:srgbClr val="002060"/>
                </a:solidFill>
                <a:latin typeface="+mn-lt"/>
              </a:rPr>
              <a:t>Сотни городов и деревень.</a:t>
            </a:r>
            <a:endParaRPr lang="ru-RU" sz="2800" b="1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19460" name="Picture 4" descr="https://pikato.ru/upload/resize_cache/iblock/834/1100_600_0/83407c376241d303502df0aff730eed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140968"/>
            <a:ext cx="4221828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7661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4763"/>
            <a:ext cx="9169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769467"/>
            <a:ext cx="4593704" cy="2664296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Не летает, не жужжит</a:t>
            </a:r>
            <a:br>
              <a:rPr lang="ru-RU" sz="2800" b="1" dirty="0" smtClean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Жук по улице бежит</a:t>
            </a:r>
            <a:br>
              <a:rPr lang="ru-RU" sz="2800" b="1" dirty="0" smtClean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И горят в глазах жука</a:t>
            </a:r>
            <a:br>
              <a:rPr lang="ru-RU" sz="2800" b="1" dirty="0" smtClean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Два блестящих огонька</a:t>
            </a:r>
            <a:endParaRPr lang="ru-RU" sz="2800" b="1" dirty="0">
              <a:solidFill>
                <a:srgbClr val="002060"/>
              </a:solidFill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21505" name="Picture 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012" b="9830"/>
          <a:stretch/>
        </p:blipFill>
        <p:spPr bwMode="auto">
          <a:xfrm>
            <a:off x="2771800" y="3212976"/>
            <a:ext cx="2808312" cy="2239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7627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920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92698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7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задание «Разминка»</a:t>
            </a:r>
            <a:br>
              <a:rPr lang="ru-RU" sz="7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7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248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4763"/>
            <a:ext cx="9169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476672"/>
            <a:ext cx="4881736" cy="3168352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Здесь не катится автобус.</a:t>
            </a:r>
            <a:r>
              <a:rPr lang="ru-RU" sz="2800" b="1" dirty="0" smtClean="0">
                <a:solidFill>
                  <a:srgbClr val="002060"/>
                </a:solidFill>
              </a:rPr>
              <a:t/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>
                <a:solidFill>
                  <a:srgbClr val="002060"/>
                </a:solidFill>
              </a:rPr>
              <a:t>Здесь трамваи не пройдут.</a:t>
            </a:r>
            <a:r>
              <a:rPr lang="ru-RU" sz="2800" b="1" dirty="0" smtClean="0">
                <a:solidFill>
                  <a:srgbClr val="002060"/>
                </a:solidFill>
              </a:rPr>
              <a:t/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>
                <a:solidFill>
                  <a:srgbClr val="002060"/>
                </a:solidFill>
              </a:rPr>
              <a:t>Здесь спокойно пешеходы</a:t>
            </a:r>
            <a:r>
              <a:rPr lang="ru-RU" sz="2800" b="1" dirty="0" smtClean="0">
                <a:solidFill>
                  <a:srgbClr val="002060"/>
                </a:solidFill>
              </a:rPr>
              <a:t/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>
                <a:solidFill>
                  <a:srgbClr val="002060"/>
                </a:solidFill>
              </a:rPr>
              <a:t>Вдоль по улице идут.</a:t>
            </a:r>
            <a:r>
              <a:rPr lang="ru-RU" sz="2800" b="1" dirty="0" smtClean="0">
                <a:solidFill>
                  <a:srgbClr val="002060"/>
                </a:solidFill>
              </a:rPr>
              <a:t/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>
                <a:solidFill>
                  <a:srgbClr val="002060"/>
                </a:solidFill>
              </a:rPr>
              <a:t>Для машин и для трамвая</a:t>
            </a:r>
            <a:r>
              <a:rPr lang="ru-RU" sz="2800" b="1" dirty="0" smtClean="0">
                <a:solidFill>
                  <a:srgbClr val="002060"/>
                </a:solidFill>
              </a:rPr>
              <a:t/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>
                <a:solidFill>
                  <a:srgbClr val="002060"/>
                </a:solidFill>
              </a:rPr>
              <a:t>Путь-дорога есть другая.</a:t>
            </a:r>
            <a:endParaRPr lang="ru-RU" sz="2800" b="1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5422" y="3501008"/>
            <a:ext cx="3746672" cy="2422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3091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4763"/>
            <a:ext cx="9169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1052736"/>
            <a:ext cx="5313784" cy="273630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+mn-lt"/>
              </a:rPr>
              <a:t>Грозно мчат автомобили,</a:t>
            </a:r>
            <a:br>
              <a:rPr lang="ru-RU" sz="2800" b="1" dirty="0" smtClean="0">
                <a:solidFill>
                  <a:srgbClr val="002060"/>
                </a:solidFill>
                <a:latin typeface="+mn-lt"/>
              </a:rPr>
            </a:br>
            <a:r>
              <a:rPr lang="ru-RU" sz="2800" b="1" dirty="0" smtClean="0">
                <a:solidFill>
                  <a:srgbClr val="002060"/>
                </a:solidFill>
                <a:latin typeface="+mn-lt"/>
              </a:rPr>
              <a:t>Как железная река!</a:t>
            </a:r>
            <a:br>
              <a:rPr lang="ru-RU" sz="2800" b="1" dirty="0" smtClean="0">
                <a:solidFill>
                  <a:srgbClr val="002060"/>
                </a:solidFill>
                <a:latin typeface="+mn-lt"/>
              </a:rPr>
            </a:br>
            <a:r>
              <a:rPr lang="ru-RU" sz="2800" b="1" dirty="0" smtClean="0">
                <a:solidFill>
                  <a:srgbClr val="002060"/>
                </a:solidFill>
                <a:latin typeface="+mn-lt"/>
              </a:rPr>
              <a:t>Чтоб тебя не раздавили,</a:t>
            </a:r>
            <a:br>
              <a:rPr lang="ru-RU" sz="2800" b="1" dirty="0" smtClean="0">
                <a:solidFill>
                  <a:srgbClr val="002060"/>
                </a:solidFill>
                <a:latin typeface="+mn-lt"/>
              </a:rPr>
            </a:br>
            <a:r>
              <a:rPr lang="ru-RU" sz="2800" b="1" dirty="0" smtClean="0">
                <a:solidFill>
                  <a:srgbClr val="002060"/>
                </a:solidFill>
                <a:latin typeface="+mn-lt"/>
              </a:rPr>
              <a:t>Словно хрупкого жучка, –</a:t>
            </a:r>
            <a:br>
              <a:rPr lang="ru-RU" sz="2800" b="1" dirty="0" smtClean="0">
                <a:solidFill>
                  <a:srgbClr val="002060"/>
                </a:solidFill>
                <a:latin typeface="+mn-lt"/>
              </a:rPr>
            </a:br>
            <a:r>
              <a:rPr lang="ru-RU" sz="2800" b="1" dirty="0" smtClean="0">
                <a:solidFill>
                  <a:srgbClr val="002060"/>
                </a:solidFill>
                <a:latin typeface="+mn-lt"/>
              </a:rPr>
              <a:t>Под дорогой, словно грот,</a:t>
            </a:r>
            <a:br>
              <a:rPr lang="ru-RU" sz="2800" b="1" dirty="0" smtClean="0">
                <a:solidFill>
                  <a:srgbClr val="002060"/>
                </a:solidFill>
                <a:latin typeface="+mn-lt"/>
              </a:rPr>
            </a:br>
            <a:r>
              <a:rPr lang="ru-RU" sz="2800" b="1" dirty="0" smtClean="0">
                <a:solidFill>
                  <a:srgbClr val="002060"/>
                </a:solidFill>
                <a:latin typeface="+mn-lt"/>
              </a:rPr>
              <a:t>Есть…</a:t>
            </a:r>
            <a:endParaRPr lang="ru-RU" sz="2800" b="1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7" y="3717032"/>
            <a:ext cx="3320885" cy="2490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4795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4763"/>
            <a:ext cx="9169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24744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Церемония награждения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780928"/>
            <a:ext cx="4049842" cy="29867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770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920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404664"/>
            <a:ext cx="6696744" cy="4464496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Вопросы первой команде:</a:t>
            </a:r>
          </a:p>
          <a:p>
            <a:endParaRPr lang="ru-RU" dirty="0" smtClean="0">
              <a:solidFill>
                <a:srgbClr val="C00000"/>
              </a:solidFill>
            </a:endParaRPr>
          </a:p>
          <a:p>
            <a:r>
              <a:rPr lang="ru-RU" sz="3400" b="1" dirty="0" smtClean="0">
                <a:solidFill>
                  <a:srgbClr val="002060"/>
                </a:solidFill>
              </a:rPr>
              <a:t>1.Как называют людей идущих по улице?</a:t>
            </a:r>
          </a:p>
          <a:p>
            <a:endParaRPr lang="ru-RU" sz="3400" b="1" dirty="0">
              <a:solidFill>
                <a:srgbClr val="002060"/>
              </a:solidFill>
            </a:endParaRPr>
          </a:p>
          <a:p>
            <a:r>
              <a:rPr lang="ru-RU" sz="3400" b="1" dirty="0" smtClean="0">
                <a:solidFill>
                  <a:srgbClr val="002060"/>
                </a:solidFill>
              </a:rPr>
              <a:t>2. На какие части, делится улица?</a:t>
            </a:r>
          </a:p>
          <a:p>
            <a:endParaRPr lang="ru-RU" sz="3400" b="1" dirty="0">
              <a:solidFill>
                <a:srgbClr val="002060"/>
              </a:solidFill>
            </a:endParaRPr>
          </a:p>
          <a:p>
            <a:r>
              <a:rPr lang="ru-RU" sz="3400" b="1" dirty="0" smtClean="0">
                <a:solidFill>
                  <a:srgbClr val="002060"/>
                </a:solidFill>
              </a:rPr>
              <a:t>3. Какие сигналы светофора вы знаете и что они означают?</a:t>
            </a:r>
          </a:p>
          <a:p>
            <a:endParaRPr lang="ru-RU" sz="3400" b="1" dirty="0">
              <a:solidFill>
                <a:srgbClr val="002060"/>
              </a:solidFill>
            </a:endParaRPr>
          </a:p>
          <a:p>
            <a:r>
              <a:rPr lang="ru-RU" sz="3400" b="1" dirty="0" smtClean="0">
                <a:solidFill>
                  <a:srgbClr val="002060"/>
                </a:solidFill>
              </a:rPr>
              <a:t>4. Что такое перекресток?</a:t>
            </a:r>
          </a:p>
          <a:p>
            <a:endParaRPr lang="ru-RU" sz="3400" b="1" dirty="0">
              <a:solidFill>
                <a:srgbClr val="002060"/>
              </a:solidFill>
            </a:endParaRPr>
          </a:p>
          <a:p>
            <a:r>
              <a:rPr lang="ru-RU" sz="3400" b="1" dirty="0" smtClean="0">
                <a:solidFill>
                  <a:srgbClr val="002060"/>
                </a:solidFill>
              </a:rPr>
              <a:t>5. Что делает регулировщик?</a:t>
            </a:r>
          </a:p>
          <a:p>
            <a:endParaRPr lang="ru-RU" dirty="0">
              <a:solidFill>
                <a:srgbClr val="002060"/>
              </a:solidFill>
            </a:endParaRPr>
          </a:p>
          <a:p>
            <a:endParaRPr lang="ru-RU" dirty="0" smtClean="0">
              <a:solidFill>
                <a:srgbClr val="C00000"/>
              </a:solidFill>
            </a:endParaRPr>
          </a:p>
          <a:p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047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920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260648"/>
            <a:ext cx="6048672" cy="648072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Вопросы второй команде</a:t>
            </a:r>
            <a:endParaRPr lang="ru-RU" sz="2800" dirty="0">
              <a:solidFill>
                <a:srgbClr val="C0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1052736"/>
            <a:ext cx="7056784" cy="4896544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</a:rPr>
              <a:t>Где должны ходить пешеходы?</a:t>
            </a:r>
          </a:p>
          <a:p>
            <a:pPr marL="457200" indent="-457200">
              <a:buAutoNum type="arabicPeriod"/>
            </a:pPr>
            <a:endParaRPr lang="ru-RU" sz="2400" b="1" dirty="0">
              <a:solidFill>
                <a:srgbClr val="002060"/>
              </a:solidFill>
            </a:endParaRPr>
          </a:p>
          <a:p>
            <a:pPr marL="457200" indent="-457200"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</a:rPr>
              <a:t>Как называется место где пассажиры ожидают транспорт?</a:t>
            </a:r>
          </a:p>
          <a:p>
            <a:pPr marL="457200" indent="-457200"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</a:rPr>
              <a:t>Где на проезжей части можно переждать поток машин?</a:t>
            </a:r>
          </a:p>
          <a:p>
            <a:pPr marL="457200" indent="-457200"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</a:rPr>
              <a:t>Где можно кататься на велосипеде?</a:t>
            </a:r>
          </a:p>
          <a:p>
            <a:pPr marL="457200" indent="-457200">
              <a:buAutoNum type="arabicPeriod"/>
            </a:pPr>
            <a:endParaRPr lang="ru-RU" sz="2400" b="1" dirty="0" smtClean="0">
              <a:solidFill>
                <a:srgbClr val="002060"/>
              </a:solidFill>
            </a:endParaRPr>
          </a:p>
          <a:p>
            <a:pPr marL="457200" indent="-457200"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</a:rPr>
              <a:t>Как обозначаются пешеходные переходы на улицах города?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7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920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8401" y="220486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7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7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задание </a:t>
            </a:r>
            <a:br>
              <a:rPr lang="ru-RU" sz="7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«Назови дорожный знак»</a:t>
            </a:r>
            <a:br>
              <a:rPr lang="ru-RU" sz="7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7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1192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920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260648"/>
            <a:ext cx="7772400" cy="1470025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для первой команды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2924944"/>
            <a:ext cx="6400800" cy="1752600"/>
          </a:xfrm>
        </p:spPr>
        <p:txBody>
          <a:bodyPr/>
          <a:lstStyle/>
          <a:p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75"/>
          <a:stretch/>
        </p:blipFill>
        <p:spPr bwMode="auto">
          <a:xfrm>
            <a:off x="2771800" y="1844823"/>
            <a:ext cx="3528392" cy="2988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974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920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908720"/>
            <a:ext cx="7772400" cy="1470025"/>
          </a:xfrm>
        </p:spPr>
        <p:txBody>
          <a:bodyPr>
            <a:normAutofit/>
          </a:bodyPr>
          <a:lstStyle/>
          <a:p>
            <a:endParaRPr lang="ru-RU" sz="7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2924944"/>
            <a:ext cx="6400800" cy="1752600"/>
          </a:xfrm>
        </p:spPr>
        <p:txBody>
          <a:bodyPr/>
          <a:lstStyle/>
          <a:p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696390"/>
            <a:ext cx="3511033" cy="2864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9418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920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908720"/>
            <a:ext cx="7772400" cy="1470025"/>
          </a:xfrm>
        </p:spPr>
        <p:txBody>
          <a:bodyPr>
            <a:normAutofit/>
          </a:bodyPr>
          <a:lstStyle/>
          <a:p>
            <a:endParaRPr lang="ru-RU" sz="7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2924944"/>
            <a:ext cx="6400800" cy="1752600"/>
          </a:xfrm>
        </p:spPr>
        <p:txBody>
          <a:bodyPr/>
          <a:lstStyle/>
          <a:p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412776"/>
            <a:ext cx="3769771" cy="3231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310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303</Words>
  <Application>Microsoft Office PowerPoint</Application>
  <PresentationFormat>Экран (4:3)</PresentationFormat>
  <Paragraphs>59</Paragraphs>
  <Slides>32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КВН по ПДД</vt:lpstr>
      <vt:lpstr>Правила игры:</vt:lpstr>
      <vt:lpstr>1 задание «Разминка» </vt:lpstr>
      <vt:lpstr>Презентация PowerPoint</vt:lpstr>
      <vt:lpstr>Вопросы второй команде</vt:lpstr>
      <vt:lpstr>2 задание  «Назови дорожный знак» </vt:lpstr>
      <vt:lpstr>Задание для первой команды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Задание для второй команды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Задание 3  для капитанов  команд</vt:lpstr>
      <vt:lpstr>«Музыкальная пауза»</vt:lpstr>
      <vt:lpstr>Задание 4 «Литературная викторина»</vt:lpstr>
      <vt:lpstr>Задание 5  «Назовите правила для пешеходов»</vt:lpstr>
      <vt:lpstr>Задание 6 «Отгадай загадку»</vt:lpstr>
      <vt:lpstr>Загадки для первой команды</vt:lpstr>
      <vt:lpstr>Несется и стрекочет Ворчит скороговоркой Трамваю не угнаться за этой тараторкой.</vt:lpstr>
      <vt:lpstr>Этот конь не ест овса вместо ног – два колеса сядь верхом и мчись на нем только лучше правь рулем.</vt:lpstr>
      <vt:lpstr>Маленькие домики По улице бегут Мальчиков и девочек Домики везут.</vt:lpstr>
      <vt:lpstr>Дом по улице идет На работу всех везет, Не на курьих тонких ножках  А в резиновых сапожках.</vt:lpstr>
      <vt:lpstr>Загадки для второй команды</vt:lpstr>
      <vt:lpstr>Опоясал каменный ремень Сотни городов и деревень.</vt:lpstr>
      <vt:lpstr>Не летает, не жужжит Жук по улице бежит И горят в глазах жука Два блестящих огонька</vt:lpstr>
      <vt:lpstr>Здесь не катится автобус. Здесь трамваи не пройдут. Здесь спокойно пешеходы Вдоль по улице идут. Для машин и для трамвая Путь-дорога есть другая.</vt:lpstr>
      <vt:lpstr>Грозно мчат автомобили, Как железная река! Чтоб тебя не раздавили, Словно хрупкого жучка, – Под дорогой, словно грот, Есть…</vt:lpstr>
      <vt:lpstr>Церемония награждения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Мария</dc:creator>
  <cp:lastModifiedBy>Мария</cp:lastModifiedBy>
  <cp:revision>10</cp:revision>
  <dcterms:created xsi:type="dcterms:W3CDTF">2023-01-24T06:10:48Z</dcterms:created>
  <dcterms:modified xsi:type="dcterms:W3CDTF">2023-01-24T09:54:38Z</dcterms:modified>
</cp:coreProperties>
</file>