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71" r:id="rId3"/>
    <p:sldId id="266" r:id="rId4"/>
    <p:sldId id="267" r:id="rId5"/>
    <p:sldId id="285" r:id="rId6"/>
    <p:sldId id="277" r:id="rId7"/>
    <p:sldId id="278" r:id="rId8"/>
    <p:sldId id="283" r:id="rId9"/>
    <p:sldId id="282" r:id="rId10"/>
    <p:sldId id="281" r:id="rId11"/>
    <p:sldId id="280" r:id="rId12"/>
    <p:sldId id="279" r:id="rId13"/>
    <p:sldId id="284" r:id="rId14"/>
    <p:sldId id="257" r:id="rId15"/>
    <p:sldId id="259" r:id="rId16"/>
    <p:sldId id="260" r:id="rId17"/>
    <p:sldId id="287" r:id="rId18"/>
    <p:sldId id="292" r:id="rId19"/>
    <p:sldId id="29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8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9104E-6578-4E40-9B4E-FD6F7694DE71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968D-BAA6-42B1-A968-B2040965C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9104E-6578-4E40-9B4E-FD6F7694DE71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968D-BAA6-42B1-A968-B2040965C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9104E-6578-4E40-9B4E-FD6F7694DE71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968D-BAA6-42B1-A968-B2040965C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9104E-6578-4E40-9B4E-FD6F7694DE71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968D-BAA6-42B1-A968-B2040965C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9104E-6578-4E40-9B4E-FD6F7694DE71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968D-BAA6-42B1-A968-B2040965C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9104E-6578-4E40-9B4E-FD6F7694DE71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968D-BAA6-42B1-A968-B2040965C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9104E-6578-4E40-9B4E-FD6F7694DE71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968D-BAA6-42B1-A968-B2040965C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9104E-6578-4E40-9B4E-FD6F7694DE71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968D-BAA6-42B1-A968-B2040965C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9104E-6578-4E40-9B4E-FD6F7694DE71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968D-BAA6-42B1-A968-B2040965C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9104E-6578-4E40-9B4E-FD6F7694DE71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968D-BAA6-42B1-A968-B2040965C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9104E-6578-4E40-9B4E-FD6F7694DE71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88968D-BAA6-42B1-A968-B2040965C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9104E-6578-4E40-9B4E-FD6F7694DE71}" type="datetimeFigureOut">
              <a:rPr lang="ru-RU" smtClean="0"/>
              <a:pPr/>
              <a:t>22.04.2018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88968D-BAA6-42B1-A968-B2040965C9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8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аша\Downloads\geografiya-1-1024x76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1142984"/>
            <a:ext cx="5357850" cy="1143008"/>
          </a:xfrm>
        </p:spPr>
        <p:txBody>
          <a:bodyPr>
            <a:normAutofit fontScale="90000"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« Весёлая география»</a:t>
            </a:r>
            <a:endParaRPr lang="ru-RU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Будь внимателен!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197229"/>
          </a:xfrm>
        </p:spPr>
        <p:txBody>
          <a:bodyPr/>
          <a:lstStyle/>
          <a:p>
            <a:pPr>
              <a:buNone/>
            </a:pPr>
            <a:r>
              <a:rPr lang="ru-RU" sz="4400" dirty="0" smtClean="0">
                <a:solidFill>
                  <a:srgbClr val="00B050"/>
                </a:solidFill>
              </a:rPr>
              <a:t>   Называют словом ЮГ. </a:t>
            </a:r>
          </a:p>
          <a:p>
            <a:pPr>
              <a:buNone/>
            </a:pPr>
            <a:r>
              <a:rPr lang="ru-RU" sz="4400" dirty="0" smtClean="0">
                <a:solidFill>
                  <a:srgbClr val="00B050"/>
                </a:solidFill>
              </a:rPr>
              <a:t>   Край снегов, морозов, вьюг!</a:t>
            </a:r>
          </a:p>
        </p:txBody>
      </p:sp>
      <p:pic>
        <p:nvPicPr>
          <p:cNvPr id="4" name="Picture 2" descr="C:\Users\паша\Downloads\0025-017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86000" cy="2746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Будь внимателен!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000372"/>
            <a:ext cx="8229600" cy="3125791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4400" dirty="0" smtClean="0">
                <a:solidFill>
                  <a:srgbClr val="00B050"/>
                </a:solidFill>
              </a:rPr>
              <a:t>Знает каждый капитан: </a:t>
            </a:r>
          </a:p>
          <a:p>
            <a:pPr>
              <a:buNone/>
            </a:pPr>
            <a:r>
              <a:rPr lang="ru-RU" sz="4400" dirty="0" smtClean="0">
                <a:solidFill>
                  <a:srgbClr val="00B050"/>
                </a:solidFill>
              </a:rPr>
              <a:t>   Волга — это океан!</a:t>
            </a:r>
            <a:endParaRPr lang="ru-RU" sz="4400" dirty="0">
              <a:solidFill>
                <a:srgbClr val="00B050"/>
              </a:solidFill>
            </a:endParaRPr>
          </a:p>
        </p:txBody>
      </p:sp>
      <p:pic>
        <p:nvPicPr>
          <p:cNvPr id="4" name="Picture 2" descr="C:\Users\паша\Downloads\0025-017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86000" cy="2746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Будь внимателен!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34010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4400" dirty="0" smtClean="0">
                <a:solidFill>
                  <a:srgbClr val="00B050"/>
                </a:solidFill>
              </a:rPr>
              <a:t> Солнце и небо багряного цвета. </a:t>
            </a:r>
          </a:p>
          <a:p>
            <a:pPr>
              <a:buNone/>
            </a:pPr>
            <a:r>
              <a:rPr lang="ru-RU" sz="4400" dirty="0" smtClean="0">
                <a:solidFill>
                  <a:srgbClr val="00B050"/>
                </a:solidFill>
              </a:rPr>
              <a:t>  Ночь начинается после рассвета!</a:t>
            </a:r>
            <a:endParaRPr lang="ru-RU" sz="4400" dirty="0">
              <a:solidFill>
                <a:srgbClr val="00B050"/>
              </a:solidFill>
            </a:endParaRPr>
          </a:p>
        </p:txBody>
      </p:sp>
      <p:pic>
        <p:nvPicPr>
          <p:cNvPr id="4" name="Picture 2" descr="C:\Users\паша\Downloads\0025-017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86000" cy="2746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Будь внимателен!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340105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solidFill>
                  <a:srgbClr val="00B050"/>
                </a:solidFill>
              </a:rPr>
              <a:t>  Слышу подсказку Вити-дружка, </a:t>
            </a:r>
            <a:br>
              <a:rPr lang="ru-RU" sz="4400" dirty="0" smtClean="0">
                <a:solidFill>
                  <a:srgbClr val="00B050"/>
                </a:solidFill>
              </a:rPr>
            </a:br>
            <a:r>
              <a:rPr lang="ru-RU" sz="4400" dirty="0" smtClean="0">
                <a:solidFill>
                  <a:srgbClr val="00B050"/>
                </a:solidFill>
              </a:rPr>
              <a:t>Что Эверест — большая река!</a:t>
            </a:r>
            <a:endParaRPr lang="ru-RU" sz="4400" dirty="0">
              <a:solidFill>
                <a:srgbClr val="00B050"/>
              </a:solidFill>
            </a:endParaRPr>
          </a:p>
        </p:txBody>
      </p:sp>
      <p:pic>
        <p:nvPicPr>
          <p:cNvPr id="4" name="Picture 2" descr="C:\Users\паша\Downloads\0025-017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86000" cy="2746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Users\паша\Downloads\img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паша\Downloads\009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-214338"/>
            <a:ext cx="9143999" cy="7072338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6643734" cy="785794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Конкурс капитанов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Picture 2" descr="C:\Users\паша\Downloads\clipart-of-a-world-earth-globe-mascot-cartoon-character-pointing-up-to--7851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642918"/>
            <a:ext cx="1158353" cy="1196965"/>
          </a:xfrm>
          <a:prstGeom prst="rect">
            <a:avLst/>
          </a:prstGeom>
          <a:noFill/>
        </p:spPr>
      </p:pic>
      <p:pic>
        <p:nvPicPr>
          <p:cNvPr id="6" name="Picture 2" descr="C:\Users\паша\Downloads\clipart-of-a-world-earth-globe-mascot-cartoon-character-pointing-up-to--7851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9322" y="2428868"/>
            <a:ext cx="1158353" cy="1196965"/>
          </a:xfrm>
          <a:prstGeom prst="rect">
            <a:avLst/>
          </a:prstGeom>
          <a:noFill/>
        </p:spPr>
      </p:pic>
      <p:pic>
        <p:nvPicPr>
          <p:cNvPr id="7" name="Picture 2" descr="C:\Users\паша\Downloads\clipart-of-a-world-earth-globe-mascot-cartoon-character-pointing-up-to--78516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57884" y="4143380"/>
            <a:ext cx="1158353" cy="11969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428604"/>
            <a:ext cx="6929486" cy="78581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На  карте полушарий показать следующие объекты: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285720" y="1285860"/>
            <a:ext cx="4357718" cy="4840303"/>
          </a:xfrm>
        </p:spPr>
        <p:txBody>
          <a:bodyPr>
            <a:normAutofit fontScale="85000" lnSpcReduction="20000"/>
          </a:bodyPr>
          <a:lstStyle/>
          <a:p>
            <a:pPr lvl="0">
              <a:buNone/>
            </a:pPr>
            <a:r>
              <a:rPr lang="ru-RU" dirty="0" smtClean="0">
                <a:solidFill>
                  <a:srgbClr val="00B050"/>
                </a:solidFill>
              </a:rPr>
              <a:t>   1- команда</a:t>
            </a:r>
          </a:p>
          <a:p>
            <a:pPr lvl="0">
              <a:buNone/>
            </a:pPr>
            <a:r>
              <a:rPr lang="ru-RU" dirty="0" smtClean="0">
                <a:solidFill>
                  <a:srgbClr val="00B050"/>
                </a:solidFill>
              </a:rPr>
              <a:t>  1.  Берингов пролив;</a:t>
            </a:r>
          </a:p>
          <a:p>
            <a:pPr lvl="0">
              <a:buNone/>
            </a:pPr>
            <a:r>
              <a:rPr lang="ru-RU" dirty="0" smtClean="0">
                <a:solidFill>
                  <a:srgbClr val="00B050"/>
                </a:solidFill>
              </a:rPr>
              <a:t>  2. п-ов Камчатка,</a:t>
            </a:r>
          </a:p>
          <a:p>
            <a:pPr lvl="0">
              <a:buNone/>
            </a:pPr>
            <a:r>
              <a:rPr lang="ru-RU" dirty="0" smtClean="0">
                <a:solidFill>
                  <a:srgbClr val="00B050"/>
                </a:solidFill>
              </a:rPr>
              <a:t>  3. Мексиканский залив,</a:t>
            </a:r>
          </a:p>
          <a:p>
            <a:pPr lvl="0">
              <a:buNone/>
            </a:pPr>
            <a:r>
              <a:rPr lang="ru-RU" dirty="0" smtClean="0">
                <a:solidFill>
                  <a:srgbClr val="00B050"/>
                </a:solidFill>
              </a:rPr>
              <a:t>  4. Гималаи,</a:t>
            </a:r>
          </a:p>
          <a:p>
            <a:pPr lvl="0">
              <a:buNone/>
            </a:pPr>
            <a:r>
              <a:rPr lang="ru-RU" dirty="0" smtClean="0">
                <a:solidFill>
                  <a:srgbClr val="00B050"/>
                </a:solidFill>
              </a:rPr>
              <a:t>  5. Пиренеи, </a:t>
            </a:r>
          </a:p>
          <a:p>
            <a:pPr lvl="0">
              <a:buNone/>
            </a:pPr>
            <a:r>
              <a:rPr lang="ru-RU" dirty="0" smtClean="0">
                <a:solidFill>
                  <a:srgbClr val="00B050"/>
                </a:solidFill>
              </a:rPr>
              <a:t>  6. Амазонская низменность;</a:t>
            </a:r>
          </a:p>
          <a:p>
            <a:pPr lvl="0">
              <a:buNone/>
            </a:pPr>
            <a:r>
              <a:rPr lang="ru-RU" dirty="0" smtClean="0">
                <a:solidFill>
                  <a:srgbClr val="00B050"/>
                </a:solidFill>
              </a:rPr>
              <a:t>  7. гора Джомолунгма; </a:t>
            </a:r>
          </a:p>
          <a:p>
            <a:pPr lvl="0">
              <a:buNone/>
            </a:pPr>
            <a:r>
              <a:rPr lang="ru-RU" dirty="0" smtClean="0">
                <a:solidFill>
                  <a:srgbClr val="00B050"/>
                </a:solidFill>
              </a:rPr>
              <a:t>  8. Валдайская возвышенность; </a:t>
            </a:r>
          </a:p>
          <a:p>
            <a:pPr lvl="0">
              <a:buNone/>
            </a:pPr>
            <a:r>
              <a:rPr lang="ru-RU" dirty="0" smtClean="0">
                <a:solidFill>
                  <a:srgbClr val="00B050"/>
                </a:solidFill>
              </a:rPr>
              <a:t>  9. Анды.</a:t>
            </a:r>
          </a:p>
          <a:p>
            <a:pPr lvl="0"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1285860"/>
            <a:ext cx="435771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None/>
            </a:pPr>
            <a:r>
              <a:rPr lang="ru-RU" sz="2800" dirty="0" smtClean="0">
                <a:solidFill>
                  <a:srgbClr val="00B050"/>
                </a:solidFill>
              </a:rPr>
              <a:t>2-команда</a:t>
            </a:r>
          </a:p>
          <a:p>
            <a:pPr lvl="0">
              <a:buNone/>
            </a:pPr>
            <a:r>
              <a:rPr lang="ru-RU" sz="2800" dirty="0" smtClean="0">
                <a:solidFill>
                  <a:srgbClr val="00B050"/>
                </a:solidFill>
              </a:rPr>
              <a:t>1.Гибралтарский пролив</a:t>
            </a:r>
          </a:p>
          <a:p>
            <a:pPr lvl="0">
              <a:buNone/>
            </a:pPr>
            <a:r>
              <a:rPr lang="ru-RU" sz="2800" dirty="0" smtClean="0">
                <a:solidFill>
                  <a:srgbClr val="00B050"/>
                </a:solidFill>
              </a:rPr>
              <a:t> 2.  остров Сахалин</a:t>
            </a:r>
          </a:p>
          <a:p>
            <a:pPr lvl="0">
              <a:buNone/>
            </a:pPr>
            <a:r>
              <a:rPr lang="ru-RU" sz="2800" dirty="0" smtClean="0">
                <a:solidFill>
                  <a:srgbClr val="00B050"/>
                </a:solidFill>
              </a:rPr>
              <a:t> 3.  Бискайский залив</a:t>
            </a:r>
          </a:p>
          <a:p>
            <a:pPr lvl="0">
              <a:buNone/>
            </a:pPr>
            <a:r>
              <a:rPr lang="ru-RU" sz="2800" dirty="0" smtClean="0">
                <a:solidFill>
                  <a:srgbClr val="00B050"/>
                </a:solidFill>
              </a:rPr>
              <a:t> 4.  Аравийское море </a:t>
            </a:r>
          </a:p>
          <a:p>
            <a:pPr lvl="0">
              <a:buNone/>
            </a:pPr>
            <a:r>
              <a:rPr lang="ru-RU" sz="2800" dirty="0" smtClean="0">
                <a:solidFill>
                  <a:srgbClr val="00B050"/>
                </a:solidFill>
              </a:rPr>
              <a:t> 5.  Альпы</a:t>
            </a:r>
          </a:p>
          <a:p>
            <a:pPr lvl="0">
              <a:buNone/>
            </a:pPr>
            <a:r>
              <a:rPr lang="ru-RU" sz="2800" dirty="0" smtClean="0">
                <a:solidFill>
                  <a:srgbClr val="00B050"/>
                </a:solidFill>
              </a:rPr>
              <a:t> 6. Кордильеры</a:t>
            </a:r>
          </a:p>
          <a:p>
            <a:pPr lvl="0">
              <a:buNone/>
            </a:pPr>
            <a:r>
              <a:rPr lang="ru-RU" sz="2800" dirty="0" smtClean="0">
                <a:solidFill>
                  <a:srgbClr val="00B050"/>
                </a:solidFill>
              </a:rPr>
              <a:t> 7.   п-ов Индокитай</a:t>
            </a:r>
          </a:p>
          <a:p>
            <a:pPr lvl="0">
              <a:buNone/>
            </a:pPr>
            <a:r>
              <a:rPr lang="ru-RU" sz="2800" dirty="0" smtClean="0">
                <a:solidFill>
                  <a:srgbClr val="00B050"/>
                </a:solidFill>
              </a:rPr>
              <a:t>  8. </a:t>
            </a:r>
            <a:r>
              <a:rPr lang="ru-RU" sz="2800" dirty="0" err="1" smtClean="0">
                <a:solidFill>
                  <a:srgbClr val="00B050"/>
                </a:solidFill>
              </a:rPr>
              <a:t>влк</a:t>
            </a:r>
            <a:r>
              <a:rPr lang="ru-RU" sz="2800" dirty="0" smtClean="0">
                <a:solidFill>
                  <a:srgbClr val="00B050"/>
                </a:solidFill>
              </a:rPr>
              <a:t>. Килиманджаро</a:t>
            </a:r>
          </a:p>
          <a:p>
            <a:pPr lvl="0">
              <a:buNone/>
            </a:pPr>
            <a:r>
              <a:rPr lang="ru-RU" sz="2800" dirty="0" smtClean="0">
                <a:solidFill>
                  <a:srgbClr val="00B050"/>
                </a:solidFill>
              </a:rPr>
              <a:t>  9. Уральские горы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178595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Расположите объекты </a:t>
            </a:r>
            <a:r>
              <a:rPr lang="ru-RU" sz="3600" b="1" dirty="0" smtClean="0">
                <a:solidFill>
                  <a:srgbClr val="FF0000"/>
                </a:solidFill>
              </a:rPr>
              <a:t>с </a:t>
            </a:r>
            <a:r>
              <a:rPr lang="ru-RU" sz="3600" b="1" dirty="0" smtClean="0">
                <a:solidFill>
                  <a:srgbClr val="00B050"/>
                </a:solidFill>
              </a:rPr>
              <a:t>запада на восток</a:t>
            </a:r>
            <a:r>
              <a:rPr lang="ru-RU" sz="3600" b="1" dirty="0" smtClean="0">
                <a:solidFill>
                  <a:srgbClr val="FF0000"/>
                </a:solidFill>
              </a:rPr>
              <a:t>, </a:t>
            </a:r>
            <a:r>
              <a:rPr lang="ru-RU" sz="3600" dirty="0" smtClean="0">
                <a:solidFill>
                  <a:srgbClr val="FF0000"/>
                </a:solidFill>
              </a:rPr>
              <a:t>используя физическую карту России: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1600200"/>
            <a:ext cx="4686304" cy="5114948"/>
          </a:xfrm>
        </p:spPr>
        <p:txBody>
          <a:bodyPr>
            <a:normAutofit fontScale="92500" lnSpcReduction="10000"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- Озеро Байкал 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- Карское море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 - Полуостров Камчатка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 - Кольский полуостров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-  Берингово море 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 - Приволжская возвышенность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-  Берингов пролив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-  Вулкан Ключевская Сопка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1714488"/>
          <a:ext cx="3025775" cy="3252787"/>
        </p:xfrm>
        <a:graphic>
          <a:graphicData uri="http://schemas.openxmlformats.org/presentationml/2006/ole">
            <p:oleObj spid="_x0000_s2050" name="Clip" r:id="rId3" imgW="3025440" imgH="3252600" progId="">
              <p:embed/>
            </p:oleObj>
          </a:graphicData>
        </a:graphic>
      </p:graphicFrame>
      <p:pic>
        <p:nvPicPr>
          <p:cNvPr id="5" name="Picture 5" descr="глобус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85984" y="3643314"/>
            <a:ext cx="1547812" cy="1871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аша\Downloads\geografiya-1-1024x76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785794"/>
            <a:ext cx="5357850" cy="85725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«Черный ящик»</a:t>
            </a:r>
            <a:endParaRPr lang="ru-RU" i="1" dirty="0">
              <a:solidFill>
                <a:srgbClr val="00B05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71604" y="1571612"/>
            <a:ext cx="4572000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90488" algn="l"/>
                <a:tab pos="269875" algn="l"/>
              </a:tabLst>
            </a:pP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Что в древнем Египте делали из фиников, в древней Руси –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клёнового сиропа</a:t>
            </a:r>
            <a:r>
              <a:rPr lang="ru-RU" sz="320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сахара,  </a:t>
            </a:r>
            <a:r>
              <a:rPr lang="ru-RU" sz="3200" err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патоки</a:t>
            </a:r>
            <a:r>
              <a:rPr lang="ru-RU" sz="320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мёда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а в Европе из засахаренных фруктов?</a:t>
            </a:r>
            <a:endParaRPr lang="ru-RU" sz="3200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C:\Users\паша\Downloads\11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rgbClr val="FFFF00"/>
                </a:solidFill>
              </a:rPr>
              <a:t>Хорошего дня!</a:t>
            </a:r>
            <a:endParaRPr lang="ru-RU" sz="4800" b="1" i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аша\Downloads\geografiya-1-1024x76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1142984"/>
            <a:ext cx="5857916" cy="392909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Цель</a:t>
            </a:r>
            <a:r>
              <a:rPr lang="ru-RU" dirty="0">
                <a:solidFill>
                  <a:srgbClr val="FF0000"/>
                </a:solidFill>
              </a:rPr>
              <a:t>: проверить географические  знания учащихся по темам: «План и карта», «Литосфера», «Гидросфера»</a:t>
            </a:r>
            <a:r>
              <a:rPr lang="ru-RU" dirty="0"/>
              <a:t/>
            </a:r>
            <a:br>
              <a:rPr lang="ru-RU" dirty="0"/>
            </a:br>
            <a:endParaRPr lang="ru-RU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паша\Downloads\geografiya-1-1024x76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1142984"/>
            <a:ext cx="5357850" cy="4643470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Задачи</a:t>
            </a:r>
            <a:r>
              <a:rPr lang="ru-RU" sz="3200" dirty="0">
                <a:solidFill>
                  <a:srgbClr val="FF0000"/>
                </a:solidFill>
              </a:rPr>
              <a:t>: </a:t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- Развитие </a:t>
            </a:r>
            <a:r>
              <a:rPr lang="ru-RU" sz="3200" dirty="0">
                <a:solidFill>
                  <a:srgbClr val="FF0000"/>
                </a:solidFill>
              </a:rPr>
              <a:t>познавательного интереса к изучению географии.</a:t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- Развивать </a:t>
            </a:r>
            <a:r>
              <a:rPr lang="ru-RU" sz="3200" dirty="0">
                <a:solidFill>
                  <a:srgbClr val="FF0000"/>
                </a:solidFill>
              </a:rPr>
              <a:t>у школьников, чувства товарищества и взаимопомощи.</a:t>
            </a:r>
            <a:br>
              <a:rPr lang="ru-RU" sz="3200" dirty="0">
                <a:solidFill>
                  <a:srgbClr val="FF0000"/>
                </a:solidFill>
              </a:rPr>
            </a:br>
            <a:r>
              <a:rPr lang="ru-RU" sz="3200" dirty="0" smtClean="0">
                <a:solidFill>
                  <a:srgbClr val="FF0000"/>
                </a:solidFill>
              </a:rPr>
              <a:t>- Определить </a:t>
            </a:r>
            <a:r>
              <a:rPr lang="ru-RU" sz="3200" dirty="0">
                <a:solidFill>
                  <a:srgbClr val="FF0000"/>
                </a:solidFill>
              </a:rPr>
              <a:t>наиболее сложные элементы тем</a:t>
            </a:r>
            <a:r>
              <a:rPr lang="ru-RU" sz="3200" dirty="0"/>
              <a:t>.</a:t>
            </a:r>
            <a:br>
              <a:rPr lang="ru-RU" sz="3200" dirty="0"/>
            </a:br>
            <a:endParaRPr lang="ru-RU" sz="32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3042" y="214290"/>
            <a:ext cx="5357850" cy="71438"/>
          </a:xfrm>
        </p:spPr>
        <p:txBody>
          <a:bodyPr>
            <a:normAutofit fontScale="90000"/>
          </a:bodyPr>
          <a:lstStyle/>
          <a:p>
            <a:pPr lvl="0"/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sz="3600" b="1" dirty="0"/>
              <a:t>Определить координаты точки.  Назвать  город.</a:t>
            </a:r>
            <a:endParaRPr lang="ru-RU" sz="3600" i="1" dirty="0">
              <a:solidFill>
                <a:srgbClr val="FF0000"/>
              </a:solidFill>
            </a:endParaRPr>
          </a:p>
        </p:txBody>
      </p:sp>
      <p:sp>
        <p:nvSpPr>
          <p:cNvPr id="17409" name="Прямая соединительная линия 20"/>
          <p:cNvSpPr>
            <a:spLocks noGrp="1" noChangeShapeType="1"/>
          </p:cNvSpPr>
          <p:nvPr>
            <p:ph idx="1"/>
          </p:nvPr>
        </p:nvSpPr>
        <p:spPr bwMode="auto">
          <a:xfrm flipV="1">
            <a:off x="5546412" y="1857364"/>
            <a:ext cx="45719" cy="3643338"/>
          </a:xfrm>
          <a:prstGeom prst="line">
            <a:avLst/>
          </a:prstGeom>
          <a:noFill/>
          <a:ln w="38100" algn="ctr">
            <a:solidFill>
              <a:srgbClr val="000000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7410" name="Прямая соединительная линия 20"/>
          <p:cNvSpPr>
            <a:spLocks noChangeShapeType="1"/>
          </p:cNvSpPr>
          <p:nvPr/>
        </p:nvSpPr>
        <p:spPr bwMode="auto">
          <a:xfrm flipV="1">
            <a:off x="2928926" y="2071678"/>
            <a:ext cx="71438" cy="3643336"/>
          </a:xfrm>
          <a:prstGeom prst="line">
            <a:avLst/>
          </a:prstGeom>
          <a:noFill/>
          <a:ln w="38100" algn="ctr">
            <a:solidFill>
              <a:srgbClr val="000000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1" name="Прямая соединительная линия 17"/>
          <p:cNvSpPr>
            <a:spLocks noChangeShapeType="1"/>
          </p:cNvSpPr>
          <p:nvPr/>
        </p:nvSpPr>
        <p:spPr bwMode="auto">
          <a:xfrm>
            <a:off x="2571736" y="2448867"/>
            <a:ext cx="3571900" cy="51438"/>
          </a:xfrm>
          <a:prstGeom prst="line">
            <a:avLst/>
          </a:prstGeom>
          <a:noFill/>
          <a:ln w="38100" algn="ctr">
            <a:solidFill>
              <a:srgbClr val="000000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2" name="Прямая соединительная линия 17"/>
          <p:cNvSpPr>
            <a:spLocks noChangeShapeType="1"/>
          </p:cNvSpPr>
          <p:nvPr/>
        </p:nvSpPr>
        <p:spPr bwMode="auto">
          <a:xfrm>
            <a:off x="2428860" y="4581532"/>
            <a:ext cx="3786214" cy="61913"/>
          </a:xfrm>
          <a:prstGeom prst="line">
            <a:avLst/>
          </a:prstGeom>
          <a:noFill/>
          <a:ln w="38100" algn="ctr">
            <a:solidFill>
              <a:srgbClr val="000000"/>
            </a:solidFill>
            <a:round/>
            <a:headEnd/>
            <a:tailEnd/>
          </a:ln>
          <a:effectLst>
            <a:outerShdw dist="23000" dir="5400000" rotWithShape="0">
              <a:srgbClr val="000000">
                <a:alpha val="34999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3" name="Овал 18"/>
          <p:cNvSpPr>
            <a:spLocks noChangeArrowheads="1"/>
          </p:cNvSpPr>
          <p:nvPr/>
        </p:nvSpPr>
        <p:spPr bwMode="auto">
          <a:xfrm flipH="1" flipV="1">
            <a:off x="5000627" y="4429132"/>
            <a:ext cx="71437" cy="45719"/>
          </a:xfrm>
          <a:prstGeom prst="ellipse">
            <a:avLst/>
          </a:prstGeom>
          <a:solidFill>
            <a:srgbClr val="000000"/>
          </a:solidFill>
          <a:ln w="25400" algn="ctr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7414" name="Прямоугольник 22"/>
          <p:cNvSpPr>
            <a:spLocks noChangeArrowheads="1"/>
          </p:cNvSpPr>
          <p:nvPr/>
        </p:nvSpPr>
        <p:spPr bwMode="auto">
          <a:xfrm>
            <a:off x="5357818" y="5429264"/>
            <a:ext cx="495300" cy="342900"/>
          </a:xfrm>
          <a:prstGeom prst="rect">
            <a:avLst/>
          </a:prstGeom>
          <a:solidFill>
            <a:srgbClr val="FFFFFF"/>
          </a:solidFill>
          <a:ln w="25400" algn="ctr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70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5" name="Прямоугольник 19"/>
          <p:cNvSpPr>
            <a:spLocks noChangeArrowheads="1"/>
          </p:cNvSpPr>
          <p:nvPr/>
        </p:nvSpPr>
        <p:spPr bwMode="auto">
          <a:xfrm>
            <a:off x="6143636" y="2000240"/>
            <a:ext cx="476250" cy="781050"/>
          </a:xfrm>
          <a:prstGeom prst="rect">
            <a:avLst/>
          </a:prstGeom>
          <a:solidFill>
            <a:srgbClr val="FFFFFF"/>
          </a:solidFill>
          <a:ln w="25400" algn="ctr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1400" dirty="0">
                <a:latin typeface="Calibri" pitchFamily="34" charset="0"/>
                <a:cs typeface="Arial" pitchFamily="34" charset="0"/>
              </a:rPr>
              <a:t>5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0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6" name="Прямоугольник 19"/>
          <p:cNvSpPr>
            <a:spLocks noChangeArrowheads="1"/>
          </p:cNvSpPr>
          <p:nvPr/>
        </p:nvSpPr>
        <p:spPr bwMode="auto">
          <a:xfrm>
            <a:off x="2643174" y="5143512"/>
            <a:ext cx="476250" cy="642942"/>
          </a:xfrm>
          <a:prstGeom prst="rect">
            <a:avLst/>
          </a:prstGeom>
          <a:solidFill>
            <a:srgbClr val="FFFFFF"/>
          </a:solidFill>
          <a:ln w="25400" algn="ctr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lang="ru-RU" sz="1400" b="1" dirty="0">
                <a:latin typeface="Calibri" pitchFamily="34" charset="0"/>
                <a:cs typeface="Arial" pitchFamily="34" charset="0"/>
              </a:rPr>
              <a:t>8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0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7417" name="Прямоугольник 19"/>
          <p:cNvSpPr>
            <a:spLocks noChangeArrowheads="1"/>
          </p:cNvSpPr>
          <p:nvPr/>
        </p:nvSpPr>
        <p:spPr bwMode="auto">
          <a:xfrm>
            <a:off x="6215074" y="4143380"/>
            <a:ext cx="476250" cy="781050"/>
          </a:xfrm>
          <a:prstGeom prst="rect">
            <a:avLst/>
          </a:prstGeom>
          <a:solidFill>
            <a:srgbClr val="FFFFFF"/>
          </a:solidFill>
          <a:ln w="25400" algn="ctr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cs typeface="Arial" pitchFamily="34" charset="0"/>
              </a:rPr>
              <a:t>40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://900igr.net/datas/geografija/Teplovye-pojasa-Zemli/0007-007-Otgadajte-krossvor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274638"/>
            <a:ext cx="661513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Будь внимателен!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786058"/>
            <a:ext cx="8229600" cy="3340105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4400" dirty="0" smtClean="0">
                <a:solidFill>
                  <a:srgbClr val="00B050"/>
                </a:solidFill>
              </a:rPr>
              <a:t>В России — язык русский, </a:t>
            </a:r>
            <a:br>
              <a:rPr lang="ru-RU" sz="4400" dirty="0" smtClean="0">
                <a:solidFill>
                  <a:srgbClr val="00B050"/>
                </a:solidFill>
              </a:rPr>
            </a:br>
            <a:r>
              <a:rPr lang="ru-RU" sz="4400" dirty="0" smtClean="0">
                <a:solidFill>
                  <a:srgbClr val="00B050"/>
                </a:solidFill>
              </a:rPr>
              <a:t>Во Франции — французский, </a:t>
            </a:r>
            <a:br>
              <a:rPr lang="ru-RU" sz="4400" dirty="0" smtClean="0">
                <a:solidFill>
                  <a:srgbClr val="00B050"/>
                </a:solidFill>
              </a:rPr>
            </a:br>
            <a:r>
              <a:rPr lang="ru-RU" sz="4400" dirty="0" smtClean="0">
                <a:solidFill>
                  <a:srgbClr val="00B050"/>
                </a:solidFill>
              </a:rPr>
              <a:t>В Германии — немецкий, </a:t>
            </a:r>
            <a:br>
              <a:rPr lang="ru-RU" sz="4400" dirty="0" smtClean="0">
                <a:solidFill>
                  <a:srgbClr val="00B050"/>
                </a:solidFill>
              </a:rPr>
            </a:br>
            <a:r>
              <a:rPr lang="ru-RU" sz="4400" dirty="0" smtClean="0">
                <a:solidFill>
                  <a:srgbClr val="00B050"/>
                </a:solidFill>
              </a:rPr>
              <a:t>А в Греции — грецкий!</a:t>
            </a:r>
            <a:endParaRPr lang="ru-RU" sz="4400" dirty="0">
              <a:solidFill>
                <a:srgbClr val="00B050"/>
              </a:solidFill>
            </a:endParaRPr>
          </a:p>
        </p:txBody>
      </p:sp>
      <p:pic>
        <p:nvPicPr>
          <p:cNvPr id="4" name="Picture 2" descr="C:\Users\паша\Downloads\0025-017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2286000" cy="2746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Будь внимателен!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496"/>
            <a:ext cx="8229600" cy="3268667"/>
          </a:xfrm>
        </p:spPr>
        <p:txBody>
          <a:bodyPr/>
          <a:lstStyle/>
          <a:p>
            <a:pPr>
              <a:buNone/>
            </a:pPr>
            <a:r>
              <a:rPr lang="ru-RU" sz="4400" dirty="0" smtClean="0">
                <a:solidFill>
                  <a:srgbClr val="00B050"/>
                </a:solidFill>
              </a:rPr>
              <a:t>   Солнце за день устаёт, </a:t>
            </a:r>
            <a:br>
              <a:rPr lang="ru-RU" sz="4400" dirty="0" smtClean="0">
                <a:solidFill>
                  <a:srgbClr val="00B050"/>
                </a:solidFill>
              </a:rPr>
            </a:br>
            <a:r>
              <a:rPr lang="ru-RU" sz="4400" dirty="0" smtClean="0">
                <a:solidFill>
                  <a:srgbClr val="00B050"/>
                </a:solidFill>
              </a:rPr>
              <a:t>На ночь спать оно идёт </a:t>
            </a:r>
            <a:br>
              <a:rPr lang="ru-RU" sz="4400" dirty="0" smtClean="0">
                <a:solidFill>
                  <a:srgbClr val="00B050"/>
                </a:solidFill>
              </a:rPr>
            </a:br>
            <a:r>
              <a:rPr lang="ru-RU" sz="4400" dirty="0" smtClean="0">
                <a:solidFill>
                  <a:srgbClr val="00B050"/>
                </a:solidFill>
              </a:rPr>
              <a:t>На полянку, за лесок, </a:t>
            </a:r>
            <a:br>
              <a:rPr lang="ru-RU" sz="4400" dirty="0" smtClean="0">
                <a:solidFill>
                  <a:srgbClr val="00B050"/>
                </a:solidFill>
              </a:rPr>
            </a:br>
            <a:r>
              <a:rPr lang="ru-RU" sz="4400" dirty="0" smtClean="0">
                <a:solidFill>
                  <a:srgbClr val="00B050"/>
                </a:solidFill>
              </a:rPr>
              <a:t>Ровно-ровно на восток!</a:t>
            </a:r>
            <a:endParaRPr lang="ru-RU" sz="4400" dirty="0">
              <a:solidFill>
                <a:srgbClr val="00B050"/>
              </a:solidFill>
            </a:endParaRPr>
          </a:p>
        </p:txBody>
      </p:sp>
      <p:pic>
        <p:nvPicPr>
          <p:cNvPr id="4" name="Picture 2" descr="C:\Users\паша\Downloads\0025-017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86000" cy="2746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Будь внимателен!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57562"/>
            <a:ext cx="8229600" cy="2768601"/>
          </a:xfrm>
        </p:spPr>
        <p:txBody>
          <a:bodyPr/>
          <a:lstStyle/>
          <a:p>
            <a:pPr algn="ctr">
              <a:buNone/>
            </a:pPr>
            <a:r>
              <a:rPr lang="ru-RU" sz="4400" dirty="0" smtClean="0">
                <a:solidFill>
                  <a:srgbClr val="00B050"/>
                </a:solidFill>
              </a:rPr>
              <a:t>Каждый с детства твёрдо знает: </a:t>
            </a:r>
            <a:br>
              <a:rPr lang="ru-RU" sz="4400" dirty="0" smtClean="0">
                <a:solidFill>
                  <a:srgbClr val="00B050"/>
                </a:solidFill>
              </a:rPr>
            </a:br>
            <a:r>
              <a:rPr lang="ru-RU" sz="4400" dirty="0" smtClean="0">
                <a:solidFill>
                  <a:srgbClr val="00B050"/>
                </a:solidFill>
              </a:rPr>
              <a:t>Ангара в Байкал впадает!</a:t>
            </a:r>
            <a:endParaRPr lang="ru-RU" sz="4400" dirty="0">
              <a:solidFill>
                <a:srgbClr val="00B050"/>
              </a:solidFill>
            </a:endParaRPr>
          </a:p>
        </p:txBody>
      </p:sp>
      <p:pic>
        <p:nvPicPr>
          <p:cNvPr id="4" name="Picture 2" descr="C:\Users\паша\Downloads\0025-017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86000" cy="2746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Будь внимателен!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197229"/>
          </a:xfrm>
        </p:spPr>
        <p:txBody>
          <a:bodyPr/>
          <a:lstStyle/>
          <a:p>
            <a:pPr>
              <a:buNone/>
            </a:pPr>
            <a:r>
              <a:rPr lang="ru-RU" sz="4400" dirty="0" smtClean="0">
                <a:solidFill>
                  <a:srgbClr val="00B050"/>
                </a:solidFill>
              </a:rPr>
              <a:t> Шесть океанов на планете, </a:t>
            </a:r>
          </a:p>
          <a:p>
            <a:pPr>
              <a:buNone/>
            </a:pPr>
            <a:r>
              <a:rPr lang="ru-RU" sz="4400" dirty="0" smtClean="0">
                <a:solidFill>
                  <a:srgbClr val="00B050"/>
                </a:solidFill>
              </a:rPr>
              <a:t>согласны с этим все ли, дети?</a:t>
            </a:r>
            <a:endParaRPr lang="ru-RU" sz="4400" dirty="0">
              <a:solidFill>
                <a:srgbClr val="00B050"/>
              </a:solidFill>
            </a:endParaRPr>
          </a:p>
        </p:txBody>
      </p:sp>
      <p:pic>
        <p:nvPicPr>
          <p:cNvPr id="4" name="Picture 2" descr="C:\Users\паша\Downloads\0025-017-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2286000" cy="2746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298</Words>
  <Application>Microsoft Office PowerPoint</Application>
  <PresentationFormat>Экран (4:3)</PresentationFormat>
  <Paragraphs>63</Paragraphs>
  <Slides>19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Clip</vt:lpstr>
      <vt:lpstr>« Весёлая география»</vt:lpstr>
      <vt:lpstr>Цель: проверить географические  знания учащихся по темам: «План и карта», «Литосфера», «Гидросфера» </vt:lpstr>
      <vt:lpstr>Задачи:  - Развитие познавательного интереса к изучению географии. - Развивать у школьников, чувства товарищества и взаимопомощи. - Определить наиболее сложные элементы тем. </vt:lpstr>
      <vt:lpstr>  Определить координаты точки.  Назвать  город.</vt:lpstr>
      <vt:lpstr>Слайд 5</vt:lpstr>
      <vt:lpstr>Будь внимателен!</vt:lpstr>
      <vt:lpstr>Будь внимателен!</vt:lpstr>
      <vt:lpstr>Будь внимателен!</vt:lpstr>
      <vt:lpstr>Будь внимателен!</vt:lpstr>
      <vt:lpstr>Будь внимателен!</vt:lpstr>
      <vt:lpstr>Будь внимателен!</vt:lpstr>
      <vt:lpstr>Будь внимателен!</vt:lpstr>
      <vt:lpstr>Будь внимателен!</vt:lpstr>
      <vt:lpstr>Слайд 14</vt:lpstr>
      <vt:lpstr>Конкурс капитанов</vt:lpstr>
      <vt:lpstr>На  карте полушарий показать следующие объекты: </vt:lpstr>
      <vt:lpstr>Расположите объекты с запада на восток, используя физическую карту России: </vt:lpstr>
      <vt:lpstr>«Черный ящик»</vt:lpstr>
      <vt:lpstr>Хорошего дня!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 Весёлая география»</dc:title>
  <dc:creator>Катя</dc:creator>
  <cp:lastModifiedBy>Катя</cp:lastModifiedBy>
  <cp:revision>7</cp:revision>
  <dcterms:created xsi:type="dcterms:W3CDTF">2018-04-22T07:32:43Z</dcterms:created>
  <dcterms:modified xsi:type="dcterms:W3CDTF">2018-04-22T17:10:05Z</dcterms:modified>
</cp:coreProperties>
</file>