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10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7D3FD9E-C4A2-4BB7-8074-459474DEC737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32A05D-0554-4ACD-9336-1B793D1B1A6B}" type="slidenum">
              <a:rPr lang="ru-RU"/>
              <a:t/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3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693603" y="403412"/>
            <a:ext cx="755996" cy="749479"/>
          </a:xfrm>
          <a:prstGeom prst="rect">
            <a:avLst/>
          </a:prstGeom>
        </p:spPr>
      </p:pic>
      <p:sp>
        <p:nvSpPr>
          <p:cNvPr id="5" name="TextBox 5" hidden="0"/>
          <p:cNvSpPr txBox="1"/>
          <p:nvPr isPhoto="0" userDrawn="0"/>
        </p:nvSpPr>
        <p:spPr bwMode="auto">
          <a:xfrm>
            <a:off x="3047999" y="1349659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/>
              <a:t>Министерство образования Московской области, </a:t>
            </a:r>
            <a:br>
              <a:rPr lang="ru-RU" sz="2000"/>
            </a:br>
            <a:r>
              <a:rPr lang="ru-RU" sz="2000"/>
              <a:t>Государственное автономное профессиональное </a:t>
            </a:r>
            <a:br>
              <a:rPr lang="ru-RU" sz="2000"/>
            </a:br>
            <a:r>
              <a:rPr lang="ru-RU" sz="2000"/>
              <a:t>образовательное учреждение Московской области «Подмосковный колледж «Энергия»</a:t>
            </a:r>
            <a:endParaRPr/>
          </a:p>
        </p:txBody>
      </p:sp>
      <p:sp>
        <p:nvSpPr>
          <p:cNvPr id="6" name="TextBox 7" hidden="0"/>
          <p:cNvSpPr txBox="1"/>
          <p:nvPr isPhoto="0" userDrawn="0"/>
        </p:nvSpPr>
        <p:spPr bwMode="auto">
          <a:xfrm>
            <a:off x="3047998" y="3059667"/>
            <a:ext cx="6096503" cy="1005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/>
              <a:t>Учебная презентация</a:t>
            </a:r>
            <a:r>
              <a:rPr lang="ru-RU" sz="2000"/>
              <a:t> по дисциплине</a:t>
            </a:r>
            <a:endParaRPr/>
          </a:p>
          <a:p>
            <a:pPr algn="ctr">
              <a:defRPr/>
            </a:pPr>
            <a:r>
              <a:rPr lang="ru-RU" sz="2000"/>
              <a:t>«Криминалистика» на тему: </a:t>
            </a:r>
            <a:r>
              <a:rPr lang="en-US" sz="2000"/>
              <a:t>“</a:t>
            </a:r>
            <a:r>
              <a:rPr lang="ru-RU" sz="2000"/>
              <a:t>Криминалистическое исследование оружия</a:t>
            </a:r>
            <a:r>
              <a:rPr lang="en-US" sz="2000"/>
              <a:t>”</a:t>
            </a:r>
            <a:endParaRPr lang="ru-RU" sz="2000"/>
          </a:p>
        </p:txBody>
      </p:sp>
      <p:sp>
        <p:nvSpPr>
          <p:cNvPr id="7" name="TextBox 9" hidden="0"/>
          <p:cNvSpPr txBox="1"/>
          <p:nvPr isPhoto="0" userDrawn="0"/>
        </p:nvSpPr>
        <p:spPr bwMode="auto">
          <a:xfrm>
            <a:off x="8956431" y="5080932"/>
            <a:ext cx="3165888" cy="731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1400"/>
              <a:t>Выполнила: </a:t>
            </a:r>
            <a:r>
              <a:rPr lang="ru-RU" sz="1400"/>
              <a:t>Иванченко Софья Олеговна ПД420К, 3 курс</a:t>
            </a:r>
            <a:br>
              <a:rPr lang="ru-RU" sz="1400"/>
            </a:br>
            <a:r>
              <a:rPr lang="ru-RU" sz="1400"/>
              <a:t>Руководитель:: Лебедев А.В</a:t>
            </a:r>
            <a:endParaRPr/>
          </a:p>
        </p:txBody>
      </p:sp>
      <p:sp>
        <p:nvSpPr>
          <p:cNvPr id="8" name="TextBox 11" hidden="0"/>
          <p:cNvSpPr txBox="1"/>
          <p:nvPr isPhoto="0" userDrawn="0"/>
        </p:nvSpPr>
        <p:spPr bwMode="auto">
          <a:xfrm>
            <a:off x="3012395" y="6396335"/>
            <a:ext cx="6118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/>
              <a:t>СП ЦСП «Энергия» </a:t>
            </a:r>
            <a:endParaRPr/>
          </a:p>
          <a:p>
            <a:pPr algn="ctr">
              <a:defRPr/>
            </a:pPr>
            <a:r>
              <a:rPr lang="ru-RU" sz="1400"/>
              <a:t>2022г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4320988" y="259976"/>
            <a:ext cx="3523130" cy="815789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4" hidden="0"/>
          <p:cNvSpPr txBox="1"/>
          <p:nvPr isPhoto="0" userDrawn="0"/>
        </p:nvSpPr>
        <p:spPr bwMode="auto">
          <a:xfrm>
            <a:off x="4110315" y="343398"/>
            <a:ext cx="3971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Объект судебно-баллистической экспертизы</a:t>
            </a:r>
            <a:endParaRPr/>
          </a:p>
        </p:txBody>
      </p:sp>
      <p:pic>
        <p:nvPicPr>
          <p:cNvPr id="7" name="Рисунок 5" hidden="0"/>
          <p:cNvPicPr>
            <a:picLocks noChangeAspect="1"/>
          </p:cNvPicPr>
          <p:nvPr isPhoto="0" userDrawn="0"/>
        </p:nvPicPr>
        <p:blipFill>
          <a:blip r:embed="rId3"/>
          <a:srcRect l="0" t="19477" r="0" b="0"/>
          <a:stretch/>
        </p:blipFill>
        <p:spPr bwMode="auto">
          <a:xfrm>
            <a:off x="703727" y="1397295"/>
            <a:ext cx="10784541" cy="5191600"/>
          </a:xfrm>
          <a:prstGeom prst="rect">
            <a:avLst/>
          </a:prstGeom>
        </p:spPr>
      </p:pic>
      <p:sp>
        <p:nvSpPr>
          <p:cNvPr id="8" name="TextBox 7" hidden="0"/>
          <p:cNvSpPr txBox="1"/>
          <p:nvPr isPhoto="0" userDrawn="0"/>
        </p:nvSpPr>
        <p:spPr bwMode="auto">
          <a:xfrm>
            <a:off x="5453978" y="7495"/>
            <a:ext cx="18019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sp>
        <p:nvSpPr>
          <p:cNvPr id="9" name="Знак ''минус'' 9" hidden="0"/>
          <p:cNvSpPr/>
          <p:nvPr isPhoto="0" userDrawn="0"/>
        </p:nvSpPr>
        <p:spPr bwMode="auto">
          <a:xfrm>
            <a:off x="1079766" y="2752153"/>
            <a:ext cx="369651" cy="291830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Знак ''минус'' 10" hidden="0"/>
          <p:cNvSpPr/>
          <p:nvPr isPhoto="0" userDrawn="0"/>
        </p:nvSpPr>
        <p:spPr bwMode="auto">
          <a:xfrm>
            <a:off x="1079769" y="3283085"/>
            <a:ext cx="369651" cy="291830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Знак ''минус'' 11" hidden="0"/>
          <p:cNvSpPr/>
          <p:nvPr isPhoto="0" userDrawn="0"/>
        </p:nvSpPr>
        <p:spPr bwMode="auto">
          <a:xfrm>
            <a:off x="1079768" y="3759659"/>
            <a:ext cx="369651" cy="291830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2" name="Знак ''минус'' 12" hidden="0"/>
          <p:cNvSpPr/>
          <p:nvPr isPhoto="0" userDrawn="0"/>
        </p:nvSpPr>
        <p:spPr bwMode="auto">
          <a:xfrm>
            <a:off x="1079768" y="4756826"/>
            <a:ext cx="369651" cy="291830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Знак ''минус'' 13" hidden="0"/>
          <p:cNvSpPr/>
          <p:nvPr isPhoto="0" userDrawn="0"/>
        </p:nvSpPr>
        <p:spPr bwMode="auto">
          <a:xfrm>
            <a:off x="1079767" y="5238482"/>
            <a:ext cx="369651" cy="291830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79809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3935506" y="200670"/>
            <a:ext cx="4016188" cy="7709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3" hidden="0"/>
          <p:cNvSpPr txBox="1"/>
          <p:nvPr isPhoto="0" userDrawn="0"/>
        </p:nvSpPr>
        <p:spPr bwMode="auto">
          <a:xfrm>
            <a:off x="4594412" y="293764"/>
            <a:ext cx="269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u="sng"/>
              <a:t>  </a:t>
            </a:r>
            <a:r>
              <a:rPr lang="ru-RU" u="sng"/>
              <a:t>Криминалистическое </a:t>
            </a:r>
            <a:r>
              <a:rPr lang="ru-RU" u="sng"/>
              <a:t>взрывоведение</a:t>
            </a:r>
            <a:endParaRPr lang="ru-RU" sz="1600" u="sng"/>
          </a:p>
        </p:txBody>
      </p:sp>
      <p:sp>
        <p:nvSpPr>
          <p:cNvPr id="7" name="TextBox 5" hidden="0"/>
          <p:cNvSpPr txBox="1"/>
          <p:nvPr isPhoto="0" userDrawn="0"/>
        </p:nvSpPr>
        <p:spPr bwMode="auto">
          <a:xfrm>
            <a:off x="396239" y="1404406"/>
            <a:ext cx="11668366" cy="118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  Криминалистическое </a:t>
            </a:r>
            <a:r>
              <a:rPr lang="ru-RU"/>
              <a:t>взрывоведение</a:t>
            </a:r>
            <a:r>
              <a:rPr lang="ru-RU"/>
              <a:t> - это раздел криминалистического </a:t>
            </a:r>
            <a:r>
              <a:rPr lang="ru-RU"/>
              <a:t>оруживедения</a:t>
            </a:r>
            <a:r>
              <a:rPr lang="ru-RU"/>
              <a:t>, в котором изучаются закономерности взрыва и образования его следов, конструктивные особенности взрывных устройств (ВУ) и их технические данные, а также закономерности собирания, исследования и использования этих следов и объектов в целях раскрытия, расследования и предупреждения преступлений</a:t>
            </a:r>
            <a:endParaRPr/>
          </a:p>
        </p:txBody>
      </p:sp>
      <p:pic>
        <p:nvPicPr>
          <p:cNvPr id="8" name="Рисунок 6" hidden="0"/>
          <p:cNvPicPr>
            <a:picLocks noChangeAspect="1"/>
          </p:cNvPicPr>
          <p:nvPr isPhoto="0" userDrawn="0"/>
        </p:nvPicPr>
        <p:blipFill>
          <a:blip r:embed="rId3"/>
          <a:srcRect l="0" t="0" r="0" b="11108"/>
          <a:stretch/>
        </p:blipFill>
        <p:spPr bwMode="auto">
          <a:xfrm>
            <a:off x="127429" y="3347772"/>
            <a:ext cx="5548339" cy="3430542"/>
          </a:xfrm>
          <a:prstGeom prst="rect">
            <a:avLst/>
          </a:prstGeom>
        </p:spPr>
      </p:pic>
      <p:pic>
        <p:nvPicPr>
          <p:cNvPr id="9" name="Рисунок 7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730571" y="3347771"/>
            <a:ext cx="5334000" cy="3430543"/>
          </a:xfrm>
          <a:prstGeom prst="rect">
            <a:avLst/>
          </a:prstGeom>
        </p:spPr>
      </p:pic>
      <p:sp>
        <p:nvSpPr>
          <p:cNvPr id="10" name="TextBox 9" hidden="0"/>
          <p:cNvSpPr txBox="1"/>
          <p:nvPr isPhoto="0" userDrawn="0"/>
        </p:nvSpPr>
        <p:spPr bwMode="auto">
          <a:xfrm>
            <a:off x="5372186" y="-33010"/>
            <a:ext cx="18019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-17548"/>
            <a:ext cx="12192000" cy="6857999"/>
          </a:xfrm>
          <a:prstGeom prst="rect">
            <a:avLst/>
          </a:prstGeom>
        </p:spPr>
      </p:pic>
      <p:sp>
        <p:nvSpPr>
          <p:cNvPr id="5" name="TextBox 2" hidden="0"/>
          <p:cNvSpPr txBox="1"/>
          <p:nvPr isPhoto="0" userDrawn="0"/>
        </p:nvSpPr>
        <p:spPr bwMode="auto">
          <a:xfrm>
            <a:off x="4231339" y="162956"/>
            <a:ext cx="3729388" cy="91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Объекты криминалистического </a:t>
            </a:r>
            <a:r>
              <a:rPr lang="ru-RU" u="sng"/>
              <a:t>взрывоведения</a:t>
            </a:r>
            <a:r>
              <a:rPr lang="ru-RU" u="sng"/>
              <a:t> и общие положения</a:t>
            </a:r>
            <a:endParaRPr/>
          </a:p>
        </p:txBody>
      </p:sp>
      <p:sp>
        <p:nvSpPr>
          <p:cNvPr id="6" name="Прямоугольник 3" hidden="0"/>
          <p:cNvSpPr/>
          <p:nvPr isPhoto="0" userDrawn="0"/>
        </p:nvSpPr>
        <p:spPr bwMode="auto">
          <a:xfrm>
            <a:off x="3971364" y="206188"/>
            <a:ext cx="4249270" cy="9233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4" hidden="0"/>
          <p:cNvPicPr>
            <a:picLocks noChangeAspect="1"/>
          </p:cNvPicPr>
          <p:nvPr isPhoto="0" userDrawn="0"/>
        </p:nvPicPr>
        <p:blipFill>
          <a:blip r:embed="rId3"/>
          <a:srcRect l="0" t="29474" r="0" b="0"/>
          <a:stretch/>
        </p:blipFill>
        <p:spPr bwMode="auto">
          <a:xfrm>
            <a:off x="242045" y="1966351"/>
            <a:ext cx="5853953" cy="2530849"/>
          </a:xfrm>
          <a:prstGeom prst="rect">
            <a:avLst/>
          </a:prstGeom>
        </p:spPr>
      </p:pic>
      <p:pic>
        <p:nvPicPr>
          <p:cNvPr id="8" name="Рисунок 5" hidden="0"/>
          <p:cNvPicPr>
            <a:picLocks noChangeAspect="1"/>
          </p:cNvPicPr>
          <p:nvPr isPhoto="0" userDrawn="0"/>
        </p:nvPicPr>
        <p:blipFill>
          <a:blip r:embed="rId4"/>
          <a:srcRect l="0" t="22731" r="0" b="0"/>
          <a:stretch/>
        </p:blipFill>
        <p:spPr bwMode="auto">
          <a:xfrm>
            <a:off x="6648170" y="2163574"/>
            <a:ext cx="5457825" cy="1870544"/>
          </a:xfrm>
          <a:prstGeom prst="rect">
            <a:avLst/>
          </a:prstGeom>
        </p:spPr>
      </p:pic>
      <p:sp>
        <p:nvSpPr>
          <p:cNvPr id="9" name="TextBox 6" hidden="0"/>
          <p:cNvSpPr txBox="1"/>
          <p:nvPr isPhoto="0" userDrawn="0"/>
        </p:nvSpPr>
        <p:spPr bwMode="auto">
          <a:xfrm flipH="1">
            <a:off x="1840481" y="1491580"/>
            <a:ext cx="253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Объекты</a:t>
            </a:r>
            <a:endParaRPr/>
          </a:p>
        </p:txBody>
      </p:sp>
      <p:sp>
        <p:nvSpPr>
          <p:cNvPr id="10" name="TextBox 7" hidden="0"/>
          <p:cNvSpPr txBox="1"/>
          <p:nvPr isPhoto="0" userDrawn="0"/>
        </p:nvSpPr>
        <p:spPr bwMode="auto">
          <a:xfrm>
            <a:off x="8610599" y="1458108"/>
            <a:ext cx="1532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/>
              <a:t>Общие положения</a:t>
            </a:r>
            <a:endParaRPr/>
          </a:p>
        </p:txBody>
      </p:sp>
      <p:sp>
        <p:nvSpPr>
          <p:cNvPr id="11" name="TextBox 9" hidden="0"/>
          <p:cNvSpPr txBox="1"/>
          <p:nvPr isPhoto="0" userDrawn="0"/>
        </p:nvSpPr>
        <p:spPr bwMode="auto">
          <a:xfrm>
            <a:off x="5485701" y="-72754"/>
            <a:ext cx="197223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094" y="0"/>
            <a:ext cx="12179809" cy="6858000"/>
          </a:xfrm>
          <a:prstGeom prst="rect">
            <a:avLst/>
          </a:prstGeom>
        </p:spPr>
      </p:pic>
      <p:sp>
        <p:nvSpPr>
          <p:cNvPr id="5" name="TextBox 2" hidden="0"/>
          <p:cNvSpPr txBox="1"/>
          <p:nvPr isPhoto="0" userDrawn="0"/>
        </p:nvSpPr>
        <p:spPr bwMode="auto">
          <a:xfrm>
            <a:off x="4056528" y="331695"/>
            <a:ext cx="4078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ВУ Наиболее часто встречаемые в следственной практике </a:t>
            </a:r>
            <a:endParaRPr/>
          </a:p>
        </p:txBody>
      </p:sp>
      <p:sp>
        <p:nvSpPr>
          <p:cNvPr id="6" name="Прямоугольник 3" hidden="0"/>
          <p:cNvSpPr/>
          <p:nvPr isPhoto="0" userDrawn="0"/>
        </p:nvSpPr>
        <p:spPr bwMode="auto">
          <a:xfrm>
            <a:off x="4329953" y="188259"/>
            <a:ext cx="3594847" cy="9144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4" hidden="0"/>
          <p:cNvPicPr>
            <a:picLocks noChangeAspect="1"/>
          </p:cNvPicPr>
          <p:nvPr isPhoto="0" userDrawn="0"/>
        </p:nvPicPr>
        <p:blipFill>
          <a:blip r:embed="rId3"/>
          <a:srcRect l="11308" t="44980" r="47778" b="40379"/>
          <a:stretch/>
        </p:blipFill>
        <p:spPr bwMode="auto">
          <a:xfrm>
            <a:off x="582706" y="2070848"/>
            <a:ext cx="2805952" cy="753036"/>
          </a:xfrm>
          <a:prstGeom prst="rect">
            <a:avLst/>
          </a:prstGeom>
        </p:spPr>
      </p:pic>
      <p:pic>
        <p:nvPicPr>
          <p:cNvPr id="8" name="Рисунок 5" hidden="0"/>
          <p:cNvPicPr>
            <a:picLocks noChangeAspect="1"/>
          </p:cNvPicPr>
          <p:nvPr isPhoto="0" userDrawn="0"/>
        </p:nvPicPr>
        <p:blipFill>
          <a:blip r:embed="rId3"/>
          <a:srcRect l="16143" t="63053" r="50914" b="3938"/>
          <a:stretch/>
        </p:blipFill>
        <p:spPr bwMode="auto">
          <a:xfrm>
            <a:off x="582706" y="2962835"/>
            <a:ext cx="2805952" cy="1697691"/>
          </a:xfrm>
          <a:prstGeom prst="rect">
            <a:avLst/>
          </a:prstGeom>
        </p:spPr>
      </p:pic>
      <p:sp>
        <p:nvSpPr>
          <p:cNvPr id="9" name="TextBox 6" hidden="0"/>
          <p:cNvSpPr txBox="1"/>
          <p:nvPr isPhoto="0" userDrawn="0"/>
        </p:nvSpPr>
        <p:spPr bwMode="auto">
          <a:xfrm>
            <a:off x="1030941" y="1408462"/>
            <a:ext cx="1909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/>
              <a:t>Гранатометные выстрелы</a:t>
            </a:r>
            <a:endParaRPr/>
          </a:p>
        </p:txBody>
      </p:sp>
      <p:pic>
        <p:nvPicPr>
          <p:cNvPr id="10" name="Рисунок 8" hidden="0"/>
          <p:cNvPicPr>
            <a:picLocks noChangeAspect="1"/>
          </p:cNvPicPr>
          <p:nvPr isPhoto="0" userDrawn="0"/>
        </p:nvPicPr>
        <p:blipFill>
          <a:blip r:embed="rId4"/>
          <a:srcRect l="51373" t="39869" r="18235" b="28888"/>
          <a:stretch/>
        </p:blipFill>
        <p:spPr bwMode="auto">
          <a:xfrm>
            <a:off x="4177553" y="2070848"/>
            <a:ext cx="2779059" cy="2142565"/>
          </a:xfrm>
          <a:prstGeom prst="rect">
            <a:avLst/>
          </a:prstGeom>
        </p:spPr>
      </p:pic>
      <p:sp>
        <p:nvSpPr>
          <p:cNvPr id="11" name="TextBox 9" hidden="0"/>
          <p:cNvSpPr txBox="1"/>
          <p:nvPr isPhoto="0" userDrawn="0"/>
        </p:nvSpPr>
        <p:spPr bwMode="auto">
          <a:xfrm>
            <a:off x="4611965" y="1167544"/>
            <a:ext cx="2070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/>
              <a:t>Самодельные взрывные устройства</a:t>
            </a:r>
            <a:endParaRPr/>
          </a:p>
        </p:txBody>
      </p:sp>
      <p:pic>
        <p:nvPicPr>
          <p:cNvPr id="12" name="Рисунок 10" hidden="0"/>
          <p:cNvPicPr>
            <a:picLocks noChangeAspect="1"/>
          </p:cNvPicPr>
          <p:nvPr isPhoto="0" userDrawn="0"/>
        </p:nvPicPr>
        <p:blipFill>
          <a:blip r:embed="rId5"/>
          <a:srcRect l="58726" t="46928" r="1959" b="16078"/>
          <a:stretch/>
        </p:blipFill>
        <p:spPr bwMode="auto">
          <a:xfrm>
            <a:off x="7745506" y="2063951"/>
            <a:ext cx="3594847" cy="2537013"/>
          </a:xfrm>
          <a:prstGeom prst="rect">
            <a:avLst/>
          </a:prstGeom>
        </p:spPr>
      </p:pic>
      <p:sp>
        <p:nvSpPr>
          <p:cNvPr id="13" name="TextBox 11" hidden="0"/>
          <p:cNvSpPr txBox="1"/>
          <p:nvPr isPhoto="0" userDrawn="0"/>
        </p:nvSpPr>
        <p:spPr bwMode="auto">
          <a:xfrm>
            <a:off x="8452165" y="1408461"/>
            <a:ext cx="2070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/>
              <a:t>Артиллерийские выстрелы</a:t>
            </a:r>
            <a:endParaRPr/>
          </a:p>
        </p:txBody>
      </p:sp>
      <p:pic>
        <p:nvPicPr>
          <p:cNvPr id="14" name="Рисунок 12" hidden="0"/>
          <p:cNvPicPr>
            <a:picLocks noChangeAspect="1"/>
          </p:cNvPicPr>
          <p:nvPr isPhoto="0" userDrawn="0"/>
        </p:nvPicPr>
        <p:blipFill>
          <a:blip r:embed="rId6"/>
          <a:srcRect l="42353" t="46929" r="45098" b="17254"/>
          <a:stretch/>
        </p:blipFill>
        <p:spPr bwMode="auto">
          <a:xfrm>
            <a:off x="4056528" y="4660526"/>
            <a:ext cx="1340223" cy="2075677"/>
          </a:xfrm>
          <a:prstGeom prst="rect">
            <a:avLst/>
          </a:prstGeom>
        </p:spPr>
      </p:pic>
      <p:pic>
        <p:nvPicPr>
          <p:cNvPr id="15" name="Рисунок 13" hidden="0"/>
          <p:cNvPicPr>
            <a:picLocks noChangeAspect="1"/>
          </p:cNvPicPr>
          <p:nvPr isPhoto="0" userDrawn="0"/>
        </p:nvPicPr>
        <p:blipFill>
          <a:blip r:embed="rId6"/>
          <a:srcRect l="87972" t="33333" r="3430" b="12025"/>
          <a:stretch/>
        </p:blipFill>
        <p:spPr bwMode="auto">
          <a:xfrm rot="5400000">
            <a:off x="7070101" y="4386608"/>
            <a:ext cx="786027" cy="3747247"/>
          </a:xfrm>
          <a:prstGeom prst="rect">
            <a:avLst/>
          </a:prstGeom>
        </p:spPr>
      </p:pic>
      <p:sp>
        <p:nvSpPr>
          <p:cNvPr id="16" name="TextBox 14" hidden="0"/>
          <p:cNvSpPr txBox="1"/>
          <p:nvPr isPhoto="0" userDrawn="0"/>
        </p:nvSpPr>
        <p:spPr bwMode="auto">
          <a:xfrm>
            <a:off x="5472949" y="5168006"/>
            <a:ext cx="2070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Ручные гранаты</a:t>
            </a:r>
            <a:endParaRPr/>
          </a:p>
        </p:txBody>
      </p:sp>
      <p:sp>
        <p:nvSpPr>
          <p:cNvPr id="17" name="TextBox 16" hidden="0"/>
          <p:cNvSpPr txBox="1"/>
          <p:nvPr isPhoto="0" userDrawn="0"/>
        </p:nvSpPr>
        <p:spPr bwMode="auto">
          <a:xfrm>
            <a:off x="5396751" y="-36675"/>
            <a:ext cx="190948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-10425"/>
            <a:ext cx="12179809" cy="6858000"/>
          </a:xfrm>
          <a:prstGeom prst="rect">
            <a:avLst/>
          </a:prstGeom>
        </p:spPr>
      </p:pic>
      <p:sp>
        <p:nvSpPr>
          <p:cNvPr id="5" name="TextBox 5" hidden="0"/>
          <p:cNvSpPr txBox="1"/>
          <p:nvPr isPhoto="0" userDrawn="0"/>
        </p:nvSpPr>
        <p:spPr bwMode="auto">
          <a:xfrm>
            <a:off x="4069975" y="320659"/>
            <a:ext cx="405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Криминалистическая исследование холодного оружия</a:t>
            </a:r>
            <a:endParaRPr/>
          </a:p>
        </p:txBody>
      </p:sp>
      <p:sp>
        <p:nvSpPr>
          <p:cNvPr id="6" name="Прямоугольник 7" hidden="0"/>
          <p:cNvSpPr/>
          <p:nvPr isPhoto="0" userDrawn="0"/>
        </p:nvSpPr>
        <p:spPr bwMode="auto">
          <a:xfrm>
            <a:off x="4320988" y="152400"/>
            <a:ext cx="3702424" cy="9233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9" hidden="0"/>
          <p:cNvSpPr txBox="1"/>
          <p:nvPr isPhoto="0" userDrawn="0"/>
        </p:nvSpPr>
        <p:spPr bwMode="auto">
          <a:xfrm>
            <a:off x="629919" y="1467169"/>
            <a:ext cx="11277635" cy="146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  Криминалистическое исследование холодного оружия и следов его применения – это раздел (подотрасль) криминалистического </a:t>
            </a:r>
            <a:r>
              <a:rPr lang="ru-RU"/>
              <a:t>оруживедения</a:t>
            </a:r>
            <a:r>
              <a:rPr lang="ru-RU"/>
              <a:t>, в котором изучается холодное оружие, заменяющие и напоминающие его объекты, а также закономерности образования следов их применения, разрабатываются средства и приемы собирания и исследования этих объектов в качестве вещественных доказательств при раскрытии, расследовании и предупреждении преступлений.</a:t>
            </a:r>
            <a:endParaRPr/>
          </a:p>
        </p:txBody>
      </p:sp>
      <p:pic>
        <p:nvPicPr>
          <p:cNvPr id="8" name="Рисунок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0683" y="3631018"/>
            <a:ext cx="5143500" cy="3197455"/>
          </a:xfrm>
          <a:prstGeom prst="rect">
            <a:avLst/>
          </a:prstGeom>
        </p:spPr>
      </p:pic>
      <p:pic>
        <p:nvPicPr>
          <p:cNvPr id="9" name="Рисунок 13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7198467" y="3553240"/>
            <a:ext cx="4912849" cy="3275233"/>
          </a:xfrm>
          <a:prstGeom prst="rect">
            <a:avLst/>
          </a:prstGeom>
        </p:spPr>
      </p:pic>
      <p:sp>
        <p:nvSpPr>
          <p:cNvPr id="10" name="TextBox 15" hidden="0"/>
          <p:cNvSpPr txBox="1"/>
          <p:nvPr isPhoto="0" userDrawn="0"/>
        </p:nvSpPr>
        <p:spPr bwMode="auto">
          <a:xfrm>
            <a:off x="5630783" y="-61653"/>
            <a:ext cx="179701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TextBox 2" hidden="0"/>
          <p:cNvSpPr txBox="1"/>
          <p:nvPr isPhoto="0" userDrawn="0"/>
        </p:nvSpPr>
        <p:spPr bwMode="auto">
          <a:xfrm>
            <a:off x="4791635" y="268940"/>
            <a:ext cx="2608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Классификация холодного оружия</a:t>
            </a:r>
            <a:endParaRPr/>
          </a:p>
        </p:txBody>
      </p:sp>
      <p:sp>
        <p:nvSpPr>
          <p:cNvPr id="6" name="Прямоугольник 3" hidden="0"/>
          <p:cNvSpPr/>
          <p:nvPr isPhoto="0" userDrawn="0"/>
        </p:nvSpPr>
        <p:spPr bwMode="auto">
          <a:xfrm>
            <a:off x="4684059" y="233082"/>
            <a:ext cx="2823882" cy="73510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5" hidden="0"/>
          <p:cNvPicPr>
            <a:picLocks noChangeAspect="1"/>
          </p:cNvPicPr>
          <p:nvPr isPhoto="0" userDrawn="0"/>
        </p:nvPicPr>
        <p:blipFill>
          <a:blip r:embed="rId3"/>
          <a:srcRect l="1494" t="10377" r="1492" b="2328"/>
          <a:stretch/>
        </p:blipFill>
        <p:spPr bwMode="auto">
          <a:xfrm>
            <a:off x="89648" y="1192304"/>
            <a:ext cx="6006352" cy="4473389"/>
          </a:xfrm>
          <a:prstGeom prst="rect">
            <a:avLst/>
          </a:prstGeom>
        </p:spPr>
      </p:pic>
      <p:pic>
        <p:nvPicPr>
          <p:cNvPr id="8" name="Рисунок 6" hidden="0"/>
          <p:cNvPicPr>
            <a:picLocks noChangeAspect="1"/>
          </p:cNvPicPr>
          <p:nvPr isPhoto="0" userDrawn="0"/>
        </p:nvPicPr>
        <p:blipFill>
          <a:blip r:embed="rId4"/>
          <a:srcRect l="4419" t="50000" r="3450" b="0"/>
          <a:stretch/>
        </p:blipFill>
        <p:spPr bwMode="auto">
          <a:xfrm>
            <a:off x="6275294" y="1173079"/>
            <a:ext cx="5827058" cy="4511842"/>
          </a:xfrm>
          <a:prstGeom prst="rect">
            <a:avLst/>
          </a:prstGeom>
        </p:spPr>
      </p:pic>
      <p:sp>
        <p:nvSpPr>
          <p:cNvPr id="9" name="TextBox 8" hidden="0"/>
          <p:cNvSpPr txBox="1"/>
          <p:nvPr isPhoto="0" userDrawn="0"/>
        </p:nvSpPr>
        <p:spPr bwMode="auto">
          <a:xfrm>
            <a:off x="5491426" y="-19228"/>
            <a:ext cx="2016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094" y="0"/>
            <a:ext cx="12179809" cy="6858000"/>
          </a:xfrm>
          <a:prstGeom prst="rect">
            <a:avLst/>
          </a:prstGeom>
        </p:spPr>
      </p:pic>
      <p:pic>
        <p:nvPicPr>
          <p:cNvPr id="5" name="Рисунок 2" hidden="0"/>
          <p:cNvPicPr>
            <a:picLocks noChangeAspect="1"/>
          </p:cNvPicPr>
          <p:nvPr isPhoto="0" userDrawn="0"/>
        </p:nvPicPr>
        <p:blipFill>
          <a:blip r:embed="rId3"/>
          <a:srcRect l="0" t="7821" r="11176" b="1"/>
          <a:stretch/>
        </p:blipFill>
        <p:spPr bwMode="auto">
          <a:xfrm>
            <a:off x="507999" y="1514959"/>
            <a:ext cx="11186159" cy="5173084"/>
          </a:xfrm>
          <a:prstGeom prst="rect">
            <a:avLst/>
          </a:prstGeom>
        </p:spPr>
      </p:pic>
      <p:sp>
        <p:nvSpPr>
          <p:cNvPr id="6" name="TextBox 4" hidden="0"/>
          <p:cNvSpPr txBox="1"/>
          <p:nvPr isPhoto="0" userDrawn="0"/>
        </p:nvSpPr>
        <p:spPr bwMode="auto">
          <a:xfrm>
            <a:off x="4410635" y="105390"/>
            <a:ext cx="3567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Исследования криминалистического холодного оружия</a:t>
            </a:r>
            <a:endParaRPr/>
          </a:p>
        </p:txBody>
      </p:sp>
      <p:sp>
        <p:nvSpPr>
          <p:cNvPr id="7" name="Прямоугольник 5" hidden="0"/>
          <p:cNvSpPr/>
          <p:nvPr isPhoto="0" userDrawn="0"/>
        </p:nvSpPr>
        <p:spPr bwMode="auto">
          <a:xfrm>
            <a:off x="4240306" y="169956"/>
            <a:ext cx="3908612" cy="899707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 hidden="0"/>
          <p:cNvSpPr txBox="1"/>
          <p:nvPr isPhoto="0" userDrawn="0"/>
        </p:nvSpPr>
        <p:spPr bwMode="auto">
          <a:xfrm>
            <a:off x="5682576" y="-25415"/>
            <a:ext cx="21396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sp>
        <p:nvSpPr>
          <p:cNvPr id="9" name="Знак ''минус'' 6" hidden="0"/>
          <p:cNvSpPr/>
          <p:nvPr isPhoto="0" userDrawn="0"/>
        </p:nvSpPr>
        <p:spPr bwMode="auto">
          <a:xfrm>
            <a:off x="497841" y="1514960"/>
            <a:ext cx="335280" cy="227332"/>
          </a:xfrm>
          <a:prstGeom prst="mathMinus">
            <a:avLst>
              <a:gd name="adj1" fmla="val 23520"/>
            </a:avLst>
          </a:prstGeom>
          <a:solidFill>
            <a:schemeClr val="tx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094" y="0"/>
            <a:ext cx="12179809" cy="6858000"/>
          </a:xfrm>
          <a:prstGeom prst="rect">
            <a:avLst/>
          </a:prstGeom>
        </p:spPr>
      </p:pic>
      <p:sp>
        <p:nvSpPr>
          <p:cNvPr id="5" name="TextBox 5" hidden="0"/>
          <p:cNvSpPr txBox="1"/>
          <p:nvPr isPhoto="0" userDrawn="0"/>
        </p:nvSpPr>
        <p:spPr bwMode="auto">
          <a:xfrm>
            <a:off x="4701986" y="335817"/>
            <a:ext cx="278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Заключение</a:t>
            </a:r>
            <a:endParaRPr/>
          </a:p>
        </p:txBody>
      </p:sp>
      <p:sp>
        <p:nvSpPr>
          <p:cNvPr id="6" name="Прямоугольник 6" hidden="0"/>
          <p:cNvSpPr/>
          <p:nvPr isPhoto="0" userDrawn="0"/>
        </p:nvSpPr>
        <p:spPr bwMode="auto">
          <a:xfrm>
            <a:off x="5011269" y="143435"/>
            <a:ext cx="2169458" cy="68131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8" hidden="0"/>
          <p:cNvSpPr txBox="1"/>
          <p:nvPr isPhoto="0" userDrawn="0"/>
        </p:nvSpPr>
        <p:spPr bwMode="auto">
          <a:xfrm>
            <a:off x="5398991" y="-66459"/>
            <a:ext cx="19363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sp>
        <p:nvSpPr>
          <p:cNvPr id="8" name="TextBox 3" hidden="0"/>
          <p:cNvSpPr txBox="1"/>
          <p:nvPr isPhoto="0" userDrawn="0"/>
        </p:nvSpPr>
        <p:spPr bwMode="auto">
          <a:xfrm>
            <a:off x="0" y="808023"/>
            <a:ext cx="12181139" cy="5577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        Оружие – это самое опасное, что придумал человек, но иногда оно спасает многим жизнь, но и у многих забирает ее. </a:t>
            </a:r>
            <a:r>
              <a:rPr lang="ru-RU"/>
              <a:t>Путем  изучения криминалистического изучения оружия можно получить много данных для определения расстояния и направления выстрела, относительного положения оружия и поврежденной преграды, места выстрела, а в ряде случаев – системы использованного оружия. Поэтому все поврежденные преграды должны быть подвергнуты тщательному осмотру на месте их обнаружения, желательно с участием криминалиста, полученные данные зафиксировать, а сами вещественные доказательства надлежащим образом изъять и в необходимых случаях направить на экспертизу.</a:t>
            </a:r>
            <a:endParaRPr/>
          </a:p>
          <a:p>
            <a:pPr algn="just">
              <a:defRPr/>
            </a:pPr>
            <a:r>
              <a:rPr lang="ru-RU"/>
              <a:t>           В новом Уголовном кодексе, действующем с 1 января 1997 г., преступным операциям с оружием посвящено несколько статей. Это статья 222 "Незаконное приобретение, передача, сбыт, хранение, перевозка или ношение оружия, боеприпасов, взрывчатых веществ и взрывных устройств", статья 223 "Незаконное изготовление оружия", статья 224 "Небрежное хранение оружия", статья 225 "Ненадлежащее использование обязанностей по охране оружия, боеприпасов, взрывчатых веществ и взрывных устройств", статья 226 "Хищение либо вымогательство оружия, боеприпасов, взрывчатых веществ и взрывных устройств".</a:t>
            </a:r>
            <a:endParaRPr/>
          </a:p>
          <a:p>
            <a:pPr algn="just">
              <a:defRPr/>
            </a:pPr>
            <a:r>
              <a:rPr lang="ru-RU"/>
              <a:t>Расследование любого из приведенных преступлений требуют знания того, что составляет содержание такого раздела криминалистической техники, именуемый в криминалистике криминалистическим </a:t>
            </a:r>
            <a:r>
              <a:rPr lang="ru-RU"/>
              <a:t>оружиеведением</a:t>
            </a:r>
            <a:r>
              <a:rPr lang="ru-RU"/>
              <a:t>. Знания возможностей такой экспертизы, призванной решать в процессе расследования и раскрытия преступлений технические вопросы, связанные с огнестрельным оружием, холодным оружием, боеприпасами, взрывчатыми веществами и взрывными устройствами. Раздел криминалистического </a:t>
            </a:r>
            <a:r>
              <a:rPr lang="ru-RU"/>
              <a:t>оржиеведения</a:t>
            </a:r>
            <a:r>
              <a:rPr lang="ru-RU"/>
              <a:t>, помогает решить вопросы квалификации преступления, помогает определить место время и способ его совершения, что является весьма весомым при раскрытии и расследовании преступления.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710474" y="427856"/>
            <a:ext cx="762083" cy="755937"/>
          </a:xfrm>
          <a:prstGeom prst="rect">
            <a:avLst/>
          </a:prstGeom>
        </p:spPr>
      </p:pic>
      <p:sp>
        <p:nvSpPr>
          <p:cNvPr id="5" name="TextBox 5" hidden="0"/>
          <p:cNvSpPr txBox="1"/>
          <p:nvPr isPhoto="0" userDrawn="0"/>
        </p:nvSpPr>
        <p:spPr bwMode="auto">
          <a:xfrm>
            <a:off x="3047998" y="1373012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/>
              <a:t>Министерство образования Московской области, </a:t>
            </a:r>
            <a:br>
              <a:rPr lang="ru-RU" sz="2000"/>
            </a:br>
            <a:r>
              <a:rPr lang="ru-RU" sz="2000"/>
              <a:t>Государственное автономное профессиональное </a:t>
            </a:r>
            <a:br>
              <a:rPr lang="ru-RU" sz="2000"/>
            </a:br>
            <a:r>
              <a:rPr lang="ru-RU" sz="2000"/>
              <a:t>образовательное учреждение Московской области «Подмосковный колледж «Энергия»</a:t>
            </a:r>
            <a:endParaRPr/>
          </a:p>
        </p:txBody>
      </p:sp>
      <p:sp>
        <p:nvSpPr>
          <p:cNvPr id="6" name="TextBox 9" hidden="0"/>
          <p:cNvSpPr txBox="1"/>
          <p:nvPr isPhoto="0" userDrawn="0"/>
        </p:nvSpPr>
        <p:spPr bwMode="auto">
          <a:xfrm>
            <a:off x="3047997" y="3056373"/>
            <a:ext cx="6096503" cy="1005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/>
              <a:t>Учебная презентация</a:t>
            </a:r>
            <a:r>
              <a:rPr lang="ru-RU" sz="2000"/>
              <a:t> по дисциплине</a:t>
            </a:r>
            <a:endParaRPr/>
          </a:p>
          <a:p>
            <a:pPr algn="ctr">
              <a:defRPr/>
            </a:pPr>
            <a:r>
              <a:rPr lang="ru-RU" sz="2000"/>
              <a:t>«Криминалистика» на тему: </a:t>
            </a:r>
            <a:r>
              <a:rPr lang="en-US" sz="2000"/>
              <a:t>“</a:t>
            </a:r>
            <a:r>
              <a:rPr lang="ru-RU" sz="2000"/>
              <a:t>Криминалистическое исследование оружия</a:t>
            </a:r>
            <a:r>
              <a:rPr lang="en-US" sz="2000"/>
              <a:t>”</a:t>
            </a:r>
            <a:endParaRPr lang="ru-RU" sz="2000"/>
          </a:p>
        </p:txBody>
      </p:sp>
      <p:sp>
        <p:nvSpPr>
          <p:cNvPr id="7" name="TextBox 13" hidden="0"/>
          <p:cNvSpPr txBox="1"/>
          <p:nvPr isPhoto="0" userDrawn="0"/>
        </p:nvSpPr>
        <p:spPr bwMode="auto">
          <a:xfrm>
            <a:off x="3039033" y="6441612"/>
            <a:ext cx="6105215" cy="45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/>
              <a:t>СП ЦСП «СЭнергия» </a:t>
            </a:r>
            <a:endParaRPr/>
          </a:p>
          <a:p>
            <a:pPr algn="ctr">
              <a:defRPr/>
            </a:pPr>
            <a:r>
              <a:rPr lang="ru-RU" sz="1200"/>
              <a:t>2022г</a:t>
            </a:r>
            <a:endParaRPr/>
          </a:p>
        </p:txBody>
      </p:sp>
      <p:sp>
        <p:nvSpPr>
          <p:cNvPr id="8" name="TextBox 1" hidden="0"/>
          <p:cNvSpPr txBox="1"/>
          <p:nvPr isPhoto="0" userDrawn="0"/>
        </p:nvSpPr>
        <p:spPr bwMode="auto">
          <a:xfrm>
            <a:off x="8807937" y="5111412"/>
            <a:ext cx="3264878" cy="7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ru-RU" sz="1400"/>
              <a:t>Выполнила: </a:t>
            </a:r>
            <a:r>
              <a:rPr lang="ru-RU" sz="1400"/>
              <a:t> Иванченко Софья Олеговна ПД420К, 3 курс</a:t>
            </a:r>
            <a:br>
              <a:rPr lang="ru-RU" sz="1400"/>
            </a:br>
            <a:r>
              <a:rPr lang="ru-RU" sz="1400"/>
              <a:t>Руководитель</a:t>
            </a:r>
            <a:r>
              <a:rPr lang="ru-RU" sz="1400"/>
              <a:t>: Лебедев А.В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449" y="0"/>
            <a:ext cx="12173101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4554071" y="286871"/>
            <a:ext cx="3146611" cy="995082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3" hidden="0"/>
          <p:cNvSpPr txBox="1"/>
          <p:nvPr isPhoto="0" userDrawn="0"/>
        </p:nvSpPr>
        <p:spPr bwMode="auto">
          <a:xfrm>
            <a:off x="4786668" y="599746"/>
            <a:ext cx="259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Введение</a:t>
            </a:r>
            <a:endParaRPr/>
          </a:p>
        </p:txBody>
      </p:sp>
      <p:sp>
        <p:nvSpPr>
          <p:cNvPr id="7" name="TextBox 5" hidden="0"/>
          <p:cNvSpPr txBox="1"/>
          <p:nvPr isPhoto="0" userDrawn="0"/>
        </p:nvSpPr>
        <p:spPr bwMode="auto">
          <a:xfrm>
            <a:off x="345440" y="1761652"/>
            <a:ext cx="117532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/>
              <a:t>       История применения огнестрельного оружия начинается с XIV века, когда оно было впервые использовано в сражении при </a:t>
            </a:r>
            <a:r>
              <a:rPr lang="ru-RU" sz="1600"/>
              <a:t>Креси</a:t>
            </a:r>
            <a:r>
              <a:rPr lang="ru-RU" sz="1600"/>
              <a:t> (1346 г.). Поначалу оно предназначалось исключительно для ведения боевых действий. Позднее появилось охотничье, спортивное и сигнальное оружие. В последнее время огнестрельный принцип стал использоваться в различных орудиях труда. Несмотря на определённые ограничения, некоторая часть населения получает доступ к огнестрельному оружию, что создаёт предпосылки для его использования в противоправных целях. Обладая большой мощностью, ручное огнестрельное оружие представляет огромную опасность для жизни и здоровья людей. Огнестрельные повреждения практически любой локализации способны повлечь за собой смертельный исход. Применения многозарядного автоматического оружия нередко к гибели людей в короткий промежуток времени. Всё это создаёт несомненную общественную опасность происшествий, связанных с применением ручного огнестрельного оружия, и служит поводом для проведения, предусмотренного законом расследования.</a:t>
            </a:r>
            <a:endParaRPr/>
          </a:p>
        </p:txBody>
      </p:sp>
      <p:sp>
        <p:nvSpPr>
          <p:cNvPr id="8" name="TextBox 7" hidden="0"/>
          <p:cNvSpPr txBox="1"/>
          <p:nvPr isPhoto="0" userDrawn="0"/>
        </p:nvSpPr>
        <p:spPr bwMode="auto">
          <a:xfrm>
            <a:off x="5566596" y="-9706"/>
            <a:ext cx="18198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pic>
        <p:nvPicPr>
          <p:cNvPr id="9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26356" y="4708417"/>
            <a:ext cx="4616530" cy="2044954"/>
          </a:xfrm>
          <a:prstGeom prst="rect">
            <a:avLst/>
          </a:prstGeom>
        </p:spPr>
      </p:pic>
      <p:pic>
        <p:nvPicPr>
          <p:cNvPr id="10" name="Рисунок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7482159" y="4686497"/>
            <a:ext cx="4616530" cy="2100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1673"/>
            <a:ext cx="12192000" cy="68546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5" name="TextBox 2" hidden="0"/>
          <p:cNvSpPr txBox="1"/>
          <p:nvPr isPhoto="0" userDrawn="0"/>
        </p:nvSpPr>
        <p:spPr bwMode="auto">
          <a:xfrm>
            <a:off x="5051606" y="546846"/>
            <a:ext cx="208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Актуальность темы</a:t>
            </a:r>
            <a:endParaRPr/>
          </a:p>
        </p:txBody>
      </p:sp>
      <p:sp>
        <p:nvSpPr>
          <p:cNvPr id="6" name="Прямоугольник 4" hidden="0"/>
          <p:cNvSpPr/>
          <p:nvPr isPhoto="0" userDrawn="0"/>
        </p:nvSpPr>
        <p:spPr bwMode="auto">
          <a:xfrm>
            <a:off x="4298572" y="369759"/>
            <a:ext cx="3594847" cy="860612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highlight>
                <a:srgbClr val="FFFF00"/>
              </a:highlight>
            </a:endParaRPr>
          </a:p>
        </p:txBody>
      </p:sp>
      <p:sp>
        <p:nvSpPr>
          <p:cNvPr id="7" name="TextBox 7" hidden="0"/>
          <p:cNvSpPr txBox="1"/>
          <p:nvPr isPhoto="0" userDrawn="0"/>
        </p:nvSpPr>
        <p:spPr bwMode="auto">
          <a:xfrm>
            <a:off x="447039" y="1832135"/>
            <a:ext cx="11572275" cy="2865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Актуальность темы обусловлена, тем, что преступления, совершаемые с использованием оружия, обладают повышенной общественной опасностью. Зачастую, определение вида оружия и его характеристик влияет на квалификацию общественно опасного деяния.</a:t>
            </a:r>
            <a:endParaRPr/>
          </a:p>
          <a:p>
            <a:pPr algn="ctr">
              <a:defRPr/>
            </a:pPr>
            <a:endParaRPr lang="ru-RU"/>
          </a:p>
          <a:p>
            <a:pPr algn="ctr">
              <a:defRPr/>
            </a:pPr>
            <a:r>
              <a:rPr lang="ru-RU" u="sng"/>
              <a:t>Цель работы</a:t>
            </a:r>
            <a:endParaRPr/>
          </a:p>
          <a:p>
            <a:pPr algn="ctr">
              <a:defRPr/>
            </a:pPr>
            <a:endParaRPr lang="ru-RU"/>
          </a:p>
          <a:p>
            <a:pPr algn="ctr">
              <a:defRPr/>
            </a:pPr>
            <a:endParaRPr lang="ru-RU"/>
          </a:p>
          <a:p>
            <a:pPr algn="ctr">
              <a:defRPr/>
            </a:pPr>
            <a:endParaRPr lang="ru-RU"/>
          </a:p>
          <a:p>
            <a:pPr algn="just">
              <a:defRPr/>
            </a:pPr>
            <a:r>
              <a:rPr lang="ru-RU"/>
              <a:t>    Цель работы: всестороннее исследование такого раздела криминалистической техники, как </a:t>
            </a:r>
            <a:r>
              <a:rPr lang="ru-RU"/>
              <a:t>оруживедение</a:t>
            </a:r>
            <a:r>
              <a:rPr lang="ru-RU"/>
              <a:t>, определение сущности криминалистического исследования</a:t>
            </a:r>
            <a:r>
              <a:rPr lang="ru-RU" sz="2000"/>
              <a:t>.</a:t>
            </a:r>
            <a:endParaRPr/>
          </a:p>
        </p:txBody>
      </p:sp>
      <p:sp>
        <p:nvSpPr>
          <p:cNvPr id="8" name="Прямоугольник 8" hidden="0"/>
          <p:cNvSpPr/>
          <p:nvPr isPhoto="0" userDrawn="0"/>
        </p:nvSpPr>
        <p:spPr bwMode="auto">
          <a:xfrm>
            <a:off x="4298573" y="2752163"/>
            <a:ext cx="3594847" cy="797861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10" hidden="0"/>
          <p:cNvSpPr txBox="1"/>
          <p:nvPr isPhoto="0" userDrawn="0"/>
        </p:nvSpPr>
        <p:spPr bwMode="auto">
          <a:xfrm>
            <a:off x="5469475" y="54911"/>
            <a:ext cx="26087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extBox 3" hidden="0"/>
          <p:cNvSpPr txBox="1"/>
          <p:nvPr isPhoto="0" userDrawn="0"/>
        </p:nvSpPr>
        <p:spPr bwMode="auto">
          <a:xfrm>
            <a:off x="233678" y="302753"/>
            <a:ext cx="11724674" cy="2712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sz="1600" u="sng"/>
          </a:p>
          <a:p>
            <a:pPr algn="ctr">
              <a:defRPr/>
            </a:pPr>
            <a:r>
              <a:rPr lang="ru-RU" u="sng"/>
              <a:t>Криминалистическое исследование оружия</a:t>
            </a:r>
            <a:endParaRPr/>
          </a:p>
          <a:p>
            <a:pPr algn="ctr">
              <a:defRPr/>
            </a:pPr>
            <a:endParaRPr lang="ru-RU" sz="1600"/>
          </a:p>
          <a:p>
            <a:pPr algn="ctr">
              <a:defRPr/>
            </a:pPr>
            <a:endParaRPr lang="ru-RU" sz="1600"/>
          </a:p>
          <a:p>
            <a:pPr algn="ctr">
              <a:defRPr/>
            </a:pPr>
            <a:endParaRPr lang="ru-RU" sz="1600"/>
          </a:p>
          <a:p>
            <a:pPr algn="just">
              <a:defRPr/>
            </a:pPr>
            <a:r>
              <a:rPr lang="ru-RU"/>
              <a:t>       Криминалистическое исследование холодного оружия и следов его применения — это раздел криминалистического </a:t>
            </a:r>
            <a:r>
              <a:rPr lang="ru-RU"/>
              <a:t>оруживедения</a:t>
            </a:r>
            <a:r>
              <a:rPr lang="ru-RU"/>
              <a:t>, в котором изучается холодное оружие, заменяющие и напоминающие его объекты, а также закономерности образования следов их применения; разрабатываются средства и приемы собирания и исследования этих объектов в качестве вещественных доказательств при раскрытии, расследовании и предупреждении преступлений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5493478" y="20572"/>
            <a:ext cx="206188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sp>
        <p:nvSpPr>
          <p:cNvPr id="7" name="Прямоугольник 6" hidden="0"/>
          <p:cNvSpPr/>
          <p:nvPr isPhoto="0" userDrawn="0"/>
        </p:nvSpPr>
        <p:spPr bwMode="auto">
          <a:xfrm>
            <a:off x="3760693" y="322523"/>
            <a:ext cx="4670612" cy="878541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15375" y="3354834"/>
            <a:ext cx="4518212" cy="3388659"/>
          </a:xfrm>
          <a:prstGeom prst="rect">
            <a:avLst/>
          </a:prstGeom>
        </p:spPr>
      </p:pic>
      <p:pic>
        <p:nvPicPr>
          <p:cNvPr id="9" name="Рисунок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781895" y="3428999"/>
            <a:ext cx="4894730" cy="3388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73101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4069976" y="215153"/>
            <a:ext cx="3810000" cy="950259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3" hidden="0"/>
          <p:cNvSpPr txBox="1"/>
          <p:nvPr isPhoto="0" userDrawn="0"/>
        </p:nvSpPr>
        <p:spPr bwMode="auto">
          <a:xfrm>
            <a:off x="4715434" y="336339"/>
            <a:ext cx="2519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Классификация</a:t>
            </a:r>
            <a:r>
              <a:rPr lang="ru-RU" sz="2000" u="sng"/>
              <a:t> оружия</a:t>
            </a:r>
            <a:endParaRPr/>
          </a:p>
        </p:txBody>
      </p:sp>
      <p:sp>
        <p:nvSpPr>
          <p:cNvPr id="7" name="TextBox 5" hidden="0"/>
          <p:cNvSpPr txBox="1"/>
          <p:nvPr isPhoto="0" userDrawn="0"/>
        </p:nvSpPr>
        <p:spPr bwMode="auto">
          <a:xfrm>
            <a:off x="266465" y="1165410"/>
            <a:ext cx="11834165" cy="3657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 Существует большое разнообразие оружия, но тем не менее его можно дифференцировать. Каждый вид оружия подлежит изучению отдельным разделом криминалистического </a:t>
            </a:r>
            <a:r>
              <a:rPr lang="ru-RU"/>
              <a:t>оружведения</a:t>
            </a:r>
            <a:r>
              <a:rPr lang="ru-RU"/>
              <a:t>.</a:t>
            </a:r>
            <a:endParaRPr/>
          </a:p>
          <a:p>
            <a:pPr algn="just">
              <a:defRPr/>
            </a:pPr>
            <a:endParaRPr lang="ru-RU"/>
          </a:p>
          <a:p>
            <a:pPr algn="just">
              <a:defRPr/>
            </a:pPr>
            <a:r>
              <a:rPr lang="ru-RU"/>
              <a:t>     Система криминалистического </a:t>
            </a:r>
            <a:r>
              <a:rPr lang="ru-RU"/>
              <a:t>оруживедения</a:t>
            </a:r>
            <a:r>
              <a:rPr lang="ru-RU"/>
              <a:t> состоит:</a:t>
            </a:r>
            <a:endParaRPr/>
          </a:p>
          <a:p>
            <a:pPr algn="just">
              <a:defRPr/>
            </a:pPr>
            <a:endParaRPr lang="ru-RU"/>
          </a:p>
          <a:p>
            <a:pPr algn="just">
              <a:defRPr/>
            </a:pPr>
            <a:r>
              <a:rPr lang="ru-RU"/>
              <a:t>1) Криминалистическая баллистика (ручное огнестрельное оружие, части огнестрельного оружия, боеприпасы, выстрелянные пули, стрелянные гильзы, следы применения).</a:t>
            </a:r>
            <a:endParaRPr/>
          </a:p>
          <a:p>
            <a:pPr algn="just">
              <a:defRPr/>
            </a:pPr>
            <a:endParaRPr lang="ru-RU"/>
          </a:p>
          <a:p>
            <a:pPr algn="just">
              <a:defRPr/>
            </a:pPr>
            <a:r>
              <a:rPr lang="ru-RU"/>
              <a:t>2) Криминалистическое </a:t>
            </a:r>
            <a:r>
              <a:rPr lang="ru-RU"/>
              <a:t>взрывоведение</a:t>
            </a:r>
            <a:r>
              <a:rPr lang="ru-RU"/>
              <a:t> (взрывные устройства, порох и другие взрывчатые вещества, средства взрывания, следы взрыва, поврежденные преграды).</a:t>
            </a:r>
            <a:endParaRPr/>
          </a:p>
          <a:p>
            <a:pPr algn="just">
              <a:defRPr/>
            </a:pPr>
            <a:endParaRPr lang="ru-RU"/>
          </a:p>
          <a:p>
            <a:pPr algn="just">
              <a:defRPr/>
            </a:pPr>
            <a:r>
              <a:rPr lang="ru-RU"/>
              <a:t>3) Криминалистическое исследование холодного оружия (холодное оружие, следы, оставленные холодным оружием).</a:t>
            </a:r>
            <a:endParaRPr/>
          </a:p>
        </p:txBody>
      </p:sp>
      <p:sp>
        <p:nvSpPr>
          <p:cNvPr id="8" name="TextBox 8" hidden="0"/>
          <p:cNvSpPr txBox="1"/>
          <p:nvPr isPhoto="0" userDrawn="0"/>
        </p:nvSpPr>
        <p:spPr bwMode="auto">
          <a:xfrm>
            <a:off x="5358419" y="-32664"/>
            <a:ext cx="20080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pic>
        <p:nvPicPr>
          <p:cNvPr id="9" name="Рисунок 1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914400" y="4898772"/>
            <a:ext cx="3070698" cy="1919186"/>
          </a:xfrm>
          <a:prstGeom prst="rect">
            <a:avLst/>
          </a:prstGeom>
        </p:spPr>
      </p:pic>
      <p:pic>
        <p:nvPicPr>
          <p:cNvPr id="10" name="Рисунок 1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899498" y="4858730"/>
            <a:ext cx="2934886" cy="1959228"/>
          </a:xfrm>
          <a:prstGeom prst="rect">
            <a:avLst/>
          </a:prstGeom>
        </p:spPr>
      </p:pic>
      <p:pic>
        <p:nvPicPr>
          <p:cNvPr id="11" name="Рисунок 13" hidden="0"/>
          <p:cNvPicPr>
            <a:picLocks noChangeAspect="1"/>
          </p:cNvPicPr>
          <p:nvPr isPhoto="0" userDrawn="0"/>
        </p:nvPicPr>
        <p:blipFill>
          <a:blip r:embed="rId5"/>
          <a:srcRect l="1244" t="3012" r="599" b="3012"/>
          <a:stretch/>
        </p:blipFill>
        <p:spPr bwMode="auto">
          <a:xfrm>
            <a:off x="8618130" y="4880129"/>
            <a:ext cx="3025879" cy="1937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873657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4464424" y="277906"/>
            <a:ext cx="3693458" cy="959224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3" hidden="0"/>
          <p:cNvSpPr txBox="1"/>
          <p:nvPr isPhoto="0" userDrawn="0"/>
        </p:nvSpPr>
        <p:spPr bwMode="auto">
          <a:xfrm>
            <a:off x="4885935" y="406587"/>
            <a:ext cx="3101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Криминалистическая баллистика</a:t>
            </a:r>
            <a:r>
              <a:rPr lang="en-US" u="sng"/>
              <a:t> </a:t>
            </a:r>
            <a:r>
              <a:rPr lang="ru-RU" u="sng"/>
              <a:t> и ее система</a:t>
            </a:r>
            <a:endParaRPr/>
          </a:p>
        </p:txBody>
      </p:sp>
      <p:sp>
        <p:nvSpPr>
          <p:cNvPr id="7" name="TextBox 5" hidden="0"/>
          <p:cNvSpPr txBox="1"/>
          <p:nvPr isPhoto="0" userDrawn="0"/>
        </p:nvSpPr>
        <p:spPr bwMode="auto">
          <a:xfrm>
            <a:off x="76669" y="1698237"/>
            <a:ext cx="127203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/>
              <a:t>      Криминалистическая баллистика - отрасль криминалистического оружие-ведения, изучающая методами естественно-технических наук с помощью специально разработанных приемов и методик огнестрельное оружие, явления и следы, сопутствующие его действию, боеприпасы и их компоненты в целях расследования преступлений, совершенных с применением огнестрельного оружия.</a:t>
            </a:r>
            <a:endParaRPr/>
          </a:p>
        </p:txBody>
      </p:sp>
      <p:pic>
        <p:nvPicPr>
          <p:cNvPr id="8" name="Рисунок 14" hidden="0"/>
          <p:cNvPicPr>
            <a:picLocks noChangeAspect="1"/>
          </p:cNvPicPr>
          <p:nvPr isPhoto="0" userDrawn="0"/>
        </p:nvPicPr>
        <p:blipFill>
          <a:blip r:embed="rId3"/>
          <a:srcRect l="0" t="22946" r="0" b="2620"/>
          <a:stretch/>
        </p:blipFill>
        <p:spPr bwMode="auto">
          <a:xfrm>
            <a:off x="3043517" y="3176472"/>
            <a:ext cx="6104964" cy="3403622"/>
          </a:xfrm>
          <a:prstGeom prst="rect">
            <a:avLst/>
          </a:prstGeom>
        </p:spPr>
      </p:pic>
      <p:sp>
        <p:nvSpPr>
          <p:cNvPr id="9" name="TextBox 16" hidden="0"/>
          <p:cNvSpPr txBox="1"/>
          <p:nvPr isPhoto="0" userDrawn="0"/>
        </p:nvSpPr>
        <p:spPr bwMode="auto">
          <a:xfrm>
            <a:off x="5808549" y="16296"/>
            <a:ext cx="179742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3" hidden="0"/>
          <p:cNvSpPr txBox="1"/>
          <p:nvPr isPhoto="0" userDrawn="0"/>
        </p:nvSpPr>
        <p:spPr bwMode="auto">
          <a:xfrm>
            <a:off x="3993776" y="394482"/>
            <a:ext cx="42044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u="sng"/>
              <a:t>Наиболее распространенными объектами судебно-баллистического исследования являются: </a:t>
            </a:r>
            <a:endParaRPr/>
          </a:p>
        </p:txBody>
      </p:sp>
      <p:sp>
        <p:nvSpPr>
          <p:cNvPr id="6" name="Прямоугольник 4" hidden="0"/>
          <p:cNvSpPr/>
          <p:nvPr isPhoto="0" userDrawn="0"/>
        </p:nvSpPr>
        <p:spPr bwMode="auto">
          <a:xfrm>
            <a:off x="4087905" y="304800"/>
            <a:ext cx="3998259" cy="1013012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 hidden="0"/>
          <p:cNvSpPr txBox="1"/>
          <p:nvPr isPhoto="0" userDrawn="0"/>
        </p:nvSpPr>
        <p:spPr bwMode="auto">
          <a:xfrm>
            <a:off x="516138" y="1779452"/>
            <a:ext cx="36934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/>
              <a:t>1) Ручное огнестрельное оружие, его отдельные части и принадлежности;</a:t>
            </a:r>
            <a:endParaRPr/>
          </a:p>
        </p:txBody>
      </p:sp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376392" y="2506361"/>
            <a:ext cx="5710642" cy="3809873"/>
          </a:xfrm>
          <a:prstGeom prst="rect">
            <a:avLst/>
          </a:prstGeom>
        </p:spPr>
      </p:pic>
      <p:pic>
        <p:nvPicPr>
          <p:cNvPr id="9" name="Рисунок 8" hidden="0"/>
          <p:cNvPicPr>
            <a:picLocks noChangeAspect="1"/>
          </p:cNvPicPr>
          <p:nvPr isPhoto="0" userDrawn="0"/>
        </p:nvPicPr>
        <p:blipFill>
          <a:blip r:embed="rId4"/>
          <a:srcRect l="0" t="4134" r="0" b="0"/>
          <a:stretch/>
        </p:blipFill>
        <p:spPr bwMode="auto">
          <a:xfrm>
            <a:off x="6690723" y="2071840"/>
            <a:ext cx="5259230" cy="4732851"/>
          </a:xfrm>
          <a:prstGeom prst="rect">
            <a:avLst/>
          </a:prstGeom>
        </p:spPr>
      </p:pic>
      <p:sp>
        <p:nvSpPr>
          <p:cNvPr id="10" name="TextBox 10" hidden="0"/>
          <p:cNvSpPr txBox="1"/>
          <p:nvPr isPhoto="0" userDrawn="0"/>
        </p:nvSpPr>
        <p:spPr bwMode="auto">
          <a:xfrm>
            <a:off x="6768351" y="1317812"/>
            <a:ext cx="54236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/>
              <a:t>2) Боеприпасы к ручному огнестрельному оружию, как снаряженные ,так и их части (пули ,дробь, картечь, прокладки, порох и т.д.)</a:t>
            </a:r>
            <a:endParaRPr/>
          </a:p>
        </p:txBody>
      </p:sp>
      <p:sp>
        <p:nvSpPr>
          <p:cNvPr id="11" name="TextBox 12" hidden="0"/>
          <p:cNvSpPr txBox="1"/>
          <p:nvPr isPhoto="0" userDrawn="0"/>
        </p:nvSpPr>
        <p:spPr bwMode="auto">
          <a:xfrm>
            <a:off x="5602359" y="43190"/>
            <a:ext cx="178397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2" hidden="0"/>
          <p:cNvPicPr>
            <a:picLocks noChangeAspect="1"/>
          </p:cNvPicPr>
          <p:nvPr isPhoto="0" userDrawn="0"/>
        </p:nvPicPr>
        <p:blipFill>
          <a:blip r:embed="rId3"/>
          <a:srcRect l="103" t="17337" r="13254" b="11140"/>
          <a:stretch/>
        </p:blipFill>
        <p:spPr bwMode="auto">
          <a:xfrm>
            <a:off x="118953" y="1619278"/>
            <a:ext cx="6417990" cy="3909582"/>
          </a:xfrm>
          <a:prstGeom prst="rect">
            <a:avLst/>
          </a:prstGeom>
        </p:spPr>
      </p:pic>
      <p:sp>
        <p:nvSpPr>
          <p:cNvPr id="6" name="TextBox 3" hidden="0"/>
          <p:cNvSpPr txBox="1"/>
          <p:nvPr isPhoto="0" userDrawn="0"/>
        </p:nvSpPr>
        <p:spPr bwMode="auto">
          <a:xfrm>
            <a:off x="384236" y="762159"/>
            <a:ext cx="4141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600"/>
              <a:t> 3) Следы на оружии, боеприпасах и других объектах (преградах), возникающие при выстреле;</a:t>
            </a:r>
            <a:endParaRPr/>
          </a:p>
        </p:txBody>
      </p:sp>
      <p:pic>
        <p:nvPicPr>
          <p:cNvPr id="7" name="Рисунок 4" hidden="0"/>
          <p:cNvPicPr>
            <a:picLocks noChangeAspect="1"/>
          </p:cNvPicPr>
          <p:nvPr isPhoto="0" userDrawn="0"/>
        </p:nvPicPr>
        <p:blipFill>
          <a:blip r:embed="rId4"/>
          <a:srcRect l="0" t="5371" r="0" b="0"/>
          <a:stretch/>
        </p:blipFill>
        <p:spPr bwMode="auto">
          <a:xfrm>
            <a:off x="6936497" y="1446585"/>
            <a:ext cx="5136550" cy="4254968"/>
          </a:xfrm>
          <a:prstGeom prst="rect">
            <a:avLst/>
          </a:prstGeom>
        </p:spPr>
      </p:pic>
      <p:sp>
        <p:nvSpPr>
          <p:cNvPr id="8" name="TextBox 5" hidden="0"/>
          <p:cNvSpPr txBox="1"/>
          <p:nvPr isPhoto="0" userDrawn="0"/>
        </p:nvSpPr>
        <p:spPr bwMode="auto">
          <a:xfrm>
            <a:off x="7496677" y="538401"/>
            <a:ext cx="4016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600"/>
              <a:t>4) Средства и инструменты, используемые для снаряжения патронов и приготовления снарядов (пуль, дроби, картечи);</a:t>
            </a:r>
            <a:endParaRPr/>
          </a:p>
        </p:txBody>
      </p:sp>
      <p:sp>
        <p:nvSpPr>
          <p:cNvPr id="9" name="TextBox 7" hidden="0"/>
          <p:cNvSpPr txBox="1"/>
          <p:nvPr isPhoto="0" userDrawn="0"/>
        </p:nvSpPr>
        <p:spPr bwMode="auto">
          <a:xfrm>
            <a:off x="5757523" y="0"/>
            <a:ext cx="173915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143" y="0"/>
            <a:ext cx="12173713" cy="6858000"/>
          </a:xfrm>
          <a:prstGeom prst="rect">
            <a:avLst/>
          </a:prstGeom>
        </p:spPr>
      </p:pic>
      <p:sp>
        <p:nvSpPr>
          <p:cNvPr id="5" name="Прямоугольник 2" hidden="0"/>
          <p:cNvSpPr/>
          <p:nvPr isPhoto="0" userDrawn="0"/>
        </p:nvSpPr>
        <p:spPr bwMode="auto">
          <a:xfrm>
            <a:off x="4141694" y="206188"/>
            <a:ext cx="3935506" cy="869576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3" hidden="0"/>
          <p:cNvSpPr txBox="1"/>
          <p:nvPr isPhoto="0" userDrawn="0"/>
        </p:nvSpPr>
        <p:spPr bwMode="auto">
          <a:xfrm>
            <a:off x="4009271" y="313584"/>
            <a:ext cx="4294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u="sng"/>
              <a:t>Задачи и понятия криминалистической баллистики</a:t>
            </a:r>
            <a:endParaRPr/>
          </a:p>
        </p:txBody>
      </p:sp>
      <p:pic>
        <p:nvPicPr>
          <p:cNvPr id="7" name="Рисунок 5" hidden="0"/>
          <p:cNvPicPr>
            <a:picLocks noChangeAspect="1"/>
          </p:cNvPicPr>
          <p:nvPr isPhoto="0" userDrawn="0"/>
        </p:nvPicPr>
        <p:blipFill>
          <a:blip r:embed="rId3"/>
          <a:srcRect l="2941" t="24196" r="2233" b="19804"/>
          <a:stretch/>
        </p:blipFill>
        <p:spPr bwMode="auto">
          <a:xfrm>
            <a:off x="150791" y="3966883"/>
            <a:ext cx="6337869" cy="2807220"/>
          </a:xfrm>
          <a:prstGeom prst="rect">
            <a:avLst/>
          </a:prstGeom>
        </p:spPr>
      </p:pic>
      <p:sp>
        <p:nvSpPr>
          <p:cNvPr id="8" name="TextBox 6" hidden="0"/>
          <p:cNvSpPr txBox="1"/>
          <p:nvPr isPhoto="0" userDrawn="0"/>
        </p:nvSpPr>
        <p:spPr bwMode="auto">
          <a:xfrm>
            <a:off x="1510731" y="3562547"/>
            <a:ext cx="3935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/>
              <a:t>Понятие баллистической экспертизы</a:t>
            </a:r>
            <a:endParaRPr/>
          </a:p>
        </p:txBody>
      </p:sp>
      <p:pic>
        <p:nvPicPr>
          <p:cNvPr id="9" name="Рисунок 7" hidden="0"/>
          <p:cNvPicPr>
            <a:picLocks noChangeAspect="1"/>
          </p:cNvPicPr>
          <p:nvPr isPhoto="0" userDrawn="0"/>
        </p:nvPicPr>
        <p:blipFill>
          <a:blip r:embed="rId4"/>
          <a:srcRect l="0" t="29019" r="0" b="31242"/>
          <a:stretch/>
        </p:blipFill>
        <p:spPr bwMode="auto">
          <a:xfrm>
            <a:off x="6750067" y="3966883"/>
            <a:ext cx="5335966" cy="2807220"/>
          </a:xfrm>
          <a:prstGeom prst="rect">
            <a:avLst/>
          </a:prstGeom>
        </p:spPr>
      </p:pic>
      <p:sp>
        <p:nvSpPr>
          <p:cNvPr id="10" name="TextBox 8" hidden="0"/>
          <p:cNvSpPr txBox="1"/>
          <p:nvPr isPhoto="0" userDrawn="0"/>
        </p:nvSpPr>
        <p:spPr bwMode="auto">
          <a:xfrm>
            <a:off x="7377954" y="3562547"/>
            <a:ext cx="527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Вопросы судебно-баллистической экспертизы</a:t>
            </a:r>
            <a:endParaRPr lang="ru-RU" sz="1400"/>
          </a:p>
        </p:txBody>
      </p:sp>
      <p:pic>
        <p:nvPicPr>
          <p:cNvPr id="11" name="Рисунок 9" hidden="0"/>
          <p:cNvPicPr>
            <a:picLocks noChangeAspect="1"/>
          </p:cNvPicPr>
          <p:nvPr isPhoto="0" userDrawn="0"/>
        </p:nvPicPr>
        <p:blipFill>
          <a:blip r:embed="rId5"/>
          <a:srcRect l="0" t="23772" r="0" b="0"/>
          <a:stretch/>
        </p:blipFill>
        <p:spPr bwMode="auto">
          <a:xfrm>
            <a:off x="3270243" y="1873624"/>
            <a:ext cx="5772150" cy="1546521"/>
          </a:xfrm>
          <a:prstGeom prst="rect">
            <a:avLst/>
          </a:prstGeom>
        </p:spPr>
      </p:pic>
      <p:sp>
        <p:nvSpPr>
          <p:cNvPr id="12" name="TextBox 10" hidden="0"/>
          <p:cNvSpPr txBox="1"/>
          <p:nvPr isPhoto="0" userDrawn="0"/>
        </p:nvSpPr>
        <p:spPr bwMode="auto">
          <a:xfrm>
            <a:off x="4134777" y="1251483"/>
            <a:ext cx="4043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Задачи криминалистической баллистик</a:t>
            </a:r>
            <a:endParaRPr/>
          </a:p>
        </p:txBody>
      </p:sp>
      <p:sp>
        <p:nvSpPr>
          <p:cNvPr id="13" name="TextBox 12" hidden="0"/>
          <p:cNvSpPr txBox="1"/>
          <p:nvPr isPhoto="0" userDrawn="0"/>
        </p:nvSpPr>
        <p:spPr bwMode="auto">
          <a:xfrm>
            <a:off x="5554238" y="-31923"/>
            <a:ext cx="18688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/>
              <a:t>СП ЦСП «Энергия» </a:t>
            </a:r>
            <a:endParaRPr/>
          </a:p>
        </p:txBody>
      </p:sp>
      <p:sp>
        <p:nvSpPr>
          <p:cNvPr id="14" name="Знак ''минус'' 4" hidden="0"/>
          <p:cNvSpPr/>
          <p:nvPr isPhoto="0" userDrawn="0"/>
        </p:nvSpPr>
        <p:spPr bwMode="auto">
          <a:xfrm>
            <a:off x="105967" y="4157363"/>
            <a:ext cx="267498" cy="243191"/>
          </a:xfrm>
          <a:prstGeom prst="mathMinus">
            <a:avLst>
              <a:gd name="adj1" fmla="val 2352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ONLYOFFICE/6.3.1.56</Application>
  <DocSecurity>0</DocSecurity>
  <PresentationFormat>Широкоэкранный</PresentationFormat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almira1607@outlook.com</dc:creator>
  <cp:keywords/>
  <dc:description/>
  <dc:identifier/>
  <dc:language/>
  <cp:lastModifiedBy/>
  <cp:revision>9</cp:revision>
  <dcterms:created xsi:type="dcterms:W3CDTF">2022-10-08T14:59:13Z</dcterms:created>
  <dcterms:modified xsi:type="dcterms:W3CDTF">2023-02-06T07:28:58Z</dcterms:modified>
  <cp:category/>
  <cp:contentStatus/>
  <cp:version/>
</cp:coreProperties>
</file>