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58" r:id="rId3"/>
    <p:sldId id="259" r:id="rId4"/>
    <p:sldId id="293" r:id="rId5"/>
    <p:sldId id="260" r:id="rId6"/>
    <p:sldId id="273" r:id="rId7"/>
    <p:sldId id="274" r:id="rId8"/>
    <p:sldId id="278" r:id="rId9"/>
    <p:sldId id="289" r:id="rId10"/>
    <p:sldId id="290" r:id="rId11"/>
    <p:sldId id="291" r:id="rId12"/>
    <p:sldId id="292" r:id="rId13"/>
    <p:sldId id="261" r:id="rId14"/>
    <p:sldId id="272" r:id="rId15"/>
    <p:sldId id="268" r:id="rId16"/>
    <p:sldId id="270" r:id="rId17"/>
    <p:sldId id="29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65" autoAdjust="0"/>
    <p:restoredTop sz="94660"/>
  </p:normalViewPr>
  <p:slideViewPr>
    <p:cSldViewPr>
      <p:cViewPr varScale="1">
        <p:scale>
          <a:sx n="104" d="100"/>
          <a:sy n="104" d="100"/>
        </p:scale>
        <p:origin x="-1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B05F4-B43D-4DFC-8F8F-4194777C0D2B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BAD389-92D1-4FBC-A754-D8242D47EC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3966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>
            <a:extLst>
              <a:ext uri="{FF2B5EF4-FFF2-40B4-BE49-F238E27FC236}">
                <a16:creationId xmlns:a16="http://schemas.microsoft.com/office/drawing/2014/main" xmlns="" id="{15071F01-71F7-47EA-8207-D530AE545CFC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eaLnBrk="1"/>
            <a:fld id="{1360B1CB-0FD3-4DE3-82B4-AE3317C1B28F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  <a:cs typeface="Tahoma" panose="020B0604030504040204" pitchFamily="34" charset="0"/>
              </a:rPr>
              <a:pPr eaLnBrk="1"/>
              <a:t>7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  <a:cs typeface="Tahoma" panose="020B0604030504040204" pitchFamily="34" charset="0"/>
            </a:endParaRPr>
          </a:p>
        </p:txBody>
      </p:sp>
      <p:sp>
        <p:nvSpPr>
          <p:cNvPr id="40963" name="Rectangle 1">
            <a:extLst>
              <a:ext uri="{FF2B5EF4-FFF2-40B4-BE49-F238E27FC236}">
                <a16:creationId xmlns:a16="http://schemas.microsoft.com/office/drawing/2014/main" xmlns="" id="{44745F33-F5D2-4DAA-9DC9-0877598D43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812800"/>
            <a:ext cx="5343525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Rectangle 2">
            <a:extLst>
              <a:ext uri="{FF2B5EF4-FFF2-40B4-BE49-F238E27FC236}">
                <a16:creationId xmlns:a16="http://schemas.microsoft.com/office/drawing/2014/main" xmlns="" id="{E59CCE41-D8F1-4D2F-A463-3571FA0604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28473839"/>
      </p:ext>
    </p:extLst>
  </p:cSld>
  <p:clrMapOvr>
    <a:masterClrMapping/>
  </p:clrMapOvr>
  <p:transition spd="med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12859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7231822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68854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278004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43646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7148789"/>
      </p:ext>
    </p:extLst>
  </p:cSld>
  <p:clrMapOvr>
    <a:masterClrMapping/>
  </p:clrMapOvr>
  <p:transition spd="med">
    <p:cover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8239196"/>
      </p:ext>
    </p:extLst>
  </p:cSld>
  <p:clrMapOvr>
    <a:masterClrMapping/>
  </p:clrMapOvr>
  <p:transition spd="med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43249420"/>
      </p:ext>
    </p:extLst>
  </p:cSld>
  <p:clrMapOvr>
    <a:masterClrMapping/>
  </p:clrMapOvr>
  <p:transition spd="med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7967263"/>
      </p:ext>
    </p:extLst>
  </p:cSld>
  <p:clrMapOvr>
    <a:masterClrMapping/>
  </p:clrMapOvr>
  <p:transition spd="med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07086320"/>
      </p:ext>
    </p:extLst>
  </p:cSld>
  <p:clrMapOvr>
    <a:masterClrMapping/>
  </p:clrMapOvr>
  <p:transition spd="med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6908673"/>
      </p:ext>
    </p:extLst>
  </p:cSld>
  <p:clrMapOvr>
    <a:masterClrMapping/>
  </p:clrMapOvr>
  <p:transition spd="med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76219671"/>
      </p:ext>
    </p:extLst>
  </p:cSld>
  <p:clrMapOvr>
    <a:masterClrMapping/>
  </p:clrMapOvr>
  <p:transition spd="med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6641077"/>
      </p:ext>
    </p:extLst>
  </p:cSld>
  <p:clrMapOvr>
    <a:masterClrMapping/>
  </p:clrMapOvr>
  <p:transition spd="med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99533516"/>
      </p:ext>
    </p:extLst>
  </p:cSld>
  <p:clrMapOvr>
    <a:masterClrMapping/>
  </p:clrMapOvr>
  <p:transition spd="med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17261493"/>
      </p:ext>
    </p:extLst>
  </p:cSld>
  <p:clrMapOvr>
    <a:masterClrMapping/>
  </p:clrMapOvr>
  <p:transition spd="med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71070-9551-4B4D-AC0B-172F878A4911}" type="datetimeFigureOut">
              <a:rPr lang="ru-RU" smtClean="0"/>
              <a:pPr/>
              <a:t>17.10.2019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D7242B8-4B3D-4EEE-AEB5-985566F9A8F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02640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ransition spd="med">
    <p:cover/>
  </p:transition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\Desktop\&#1055;&#1072;&#1087;&#1082;&#1072;%20MARGO%20-%20&#1085;&#1077;%20&#1091;&#1076;&#1072;&#1083;&#1103;&#1090;&#1100;!!!\&#1050;&#1086;&#1085;&#1082;&#1091;&#1088;&#1089;\Dino-MC-47-Klub-Minus(muzofon.com).mp3" TargetMode="Externa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4857760"/>
            <a:ext cx="3024336" cy="3693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algn="ctr"/>
            <a:r>
              <a:rPr lang="ru-RU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                         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99992" y="620688"/>
            <a:ext cx="4320480" cy="3693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  «</a:t>
            </a:r>
            <a:r>
              <a:rPr lang="ru-RU" b="1" i="1" u="sng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Моя профессия - моё будущее»</a:t>
            </a:r>
            <a:endParaRPr lang="ru-RU" b="1" i="1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 descr="C:\Users\1\Desktop\1246194358_earth_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08733">
            <a:off x="5123487" y="1388898"/>
            <a:ext cx="2383441" cy="1601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3" descr="C:\Users\1\Desktop\fe6fffaad0fa7a75a36a8c4158c18d5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91152">
            <a:off x="6416946" y="2897682"/>
            <a:ext cx="1871284" cy="1871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4572000" y="5013176"/>
            <a:ext cx="4104456" cy="64633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algn="ctr"/>
            <a:r>
              <a:rPr lang="ru-RU" b="1" i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 «Специалист по земельно-имущественным отношениям»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Dino-MC-47-Klub-Minu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00392" y="5949280"/>
            <a:ext cx="304800" cy="304800"/>
          </a:xfrm>
          <a:prstGeom prst="rect">
            <a:avLst/>
          </a:prstGeom>
        </p:spPr>
      </p:pic>
      <p:pic>
        <p:nvPicPr>
          <p:cNvPr id="1026" name="Picture 2" descr="Картинки по запросу гапоу со нтск">
            <a:extLst>
              <a:ext uri="{FF2B5EF4-FFF2-40B4-BE49-F238E27FC236}">
                <a16:creationId xmlns:a16="http://schemas.microsoft.com/office/drawing/2014/main" xmlns="" id="{F44C549F-3DB3-4B47-96BC-1510AE0C2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2430" y="990020"/>
            <a:ext cx="2471257" cy="158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3B76C23D-3A7A-4F00-8D44-8F520711DEE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4379" y="3429000"/>
            <a:ext cx="2705100" cy="1524000"/>
          </a:xfrm>
          <a:prstGeom prst="rect">
            <a:avLst/>
          </a:prstGeom>
        </p:spPr>
      </p:pic>
    </p:spTree>
  </p:cSld>
  <p:clrMapOvr>
    <a:masterClrMapping/>
  </p:clrMapOvr>
  <p:transition spd="slow" advClick="0" advTm="20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44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5" grpId="0"/>
      <p:bldP spid="7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>
            <a:extLst>
              <a:ext uri="{FF2B5EF4-FFF2-40B4-BE49-F238E27FC236}">
                <a16:creationId xmlns:a16="http://schemas.microsoft.com/office/drawing/2014/main" xmlns="" id="{C00A926E-66EC-4B9C-B375-9954B73CF6E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/>
              <a:t>Геодезист</a:t>
            </a:r>
          </a:p>
        </p:txBody>
      </p:sp>
      <p:sp>
        <p:nvSpPr>
          <p:cNvPr id="44035" name="Rectangle 3">
            <a:extLst>
              <a:ext uri="{FF2B5EF4-FFF2-40B4-BE49-F238E27FC236}">
                <a16:creationId xmlns:a16="http://schemas.microsoft.com/office/drawing/2014/main" xmlns="" id="{B05BBCB6-FA06-4D4A-9EDB-F1610120516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28368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 dirty="0">
                <a:effectLst/>
              </a:rPr>
              <a:t>Геодезист занимается формированием теоретической базы путем измерения территории и вычисления координат местности.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effectLst/>
              </a:rPr>
              <a:t>Геодезист создает топографические планы и карты.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effectLst/>
              </a:rPr>
              <a:t>Особенно трудоемкая работа у геодезистов в области строительства. Они сопровождают строительные работы с момента отвода участка до сдачи объекта в эксплуатацию.</a:t>
            </a:r>
          </a:p>
        </p:txBody>
      </p:sp>
      <p:pic>
        <p:nvPicPr>
          <p:cNvPr id="44036" name="Picture 4" descr="Похожее изображение">
            <a:extLst>
              <a:ext uri="{FF2B5EF4-FFF2-40B4-BE49-F238E27FC236}">
                <a16:creationId xmlns:a16="http://schemas.microsoft.com/office/drawing/2014/main" xmlns="" id="{8C6382C8-EF16-4A95-82CF-D6A3B8289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292600"/>
            <a:ext cx="3313112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xmlns="" id="{C4A2C9C2-4956-451B-BE5D-E1A189BE287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3568" y="259909"/>
            <a:ext cx="6347713" cy="13208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r>
              <a:rPr lang="ru-RU" altLang="ru-RU" sz="4000" i="1" dirty="0"/>
              <a:t>Специалист по учету недвижимости</a:t>
            </a:r>
            <a:r>
              <a:rPr lang="ru-RU" altLang="ru-RU" sz="4000" i="1" dirty="0">
                <a:effectLst/>
              </a:rPr>
              <a:t> </a:t>
            </a:r>
          </a:p>
        </p:txBody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xmlns="" id="{B868D49D-96CD-48CC-9FCE-A58E3B68550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31242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sz="2400" dirty="0">
                <a:effectLst/>
              </a:rPr>
              <a:t>Выявляет существование или прекращение существования недвижимого имущества. 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effectLst/>
              </a:rPr>
              <a:t>Вносит эти сведения в государственный кадастр недвижимости. 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effectLst/>
              </a:rPr>
              <a:t>Подготавливает документы, которые необходимы для кадастрового учёта. </a:t>
            </a:r>
          </a:p>
          <a:p>
            <a:pPr>
              <a:lnSpc>
                <a:spcPct val="80000"/>
              </a:lnSpc>
            </a:pPr>
            <a:r>
              <a:rPr lang="ru-RU" altLang="ru-RU" sz="2400" dirty="0">
                <a:effectLst/>
              </a:rPr>
              <a:t>Применяет знания основ Конституции, Гражданского, Земельного, Лесного, Водного кодексов, а также Жилищного и Градостроительного законов.</a:t>
            </a:r>
            <a:r>
              <a:rPr lang="ru-RU" altLang="ru-RU" sz="2800" dirty="0">
                <a:effectLst/>
              </a:rPr>
              <a:t> </a:t>
            </a:r>
          </a:p>
        </p:txBody>
      </p:sp>
      <p:sp>
        <p:nvSpPr>
          <p:cNvPr id="45061" name="AutoShape 5" descr="Картинки по запросу бухгалтер">
            <a:extLst>
              <a:ext uri="{FF2B5EF4-FFF2-40B4-BE49-F238E27FC236}">
                <a16:creationId xmlns:a16="http://schemas.microsoft.com/office/drawing/2014/main" xmlns="" id="{EFCBF01F-C77A-4FA1-8E51-1F06E7AFE28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5063" name="Picture 7" descr="Картинки по запросу бухгалтер">
            <a:extLst>
              <a:ext uri="{FF2B5EF4-FFF2-40B4-BE49-F238E27FC236}">
                <a16:creationId xmlns:a16="http://schemas.microsoft.com/office/drawing/2014/main" xmlns="" id="{CE28FBF1-76DF-4CC1-AD14-DC6F4339A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724400"/>
            <a:ext cx="3455987" cy="180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xmlns="" id="{F586A92E-CFA7-4755-888B-DF8242A788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3568" y="332656"/>
            <a:ext cx="3538736" cy="9937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dirty="0"/>
              <a:t>Оценщик</a:t>
            </a:r>
          </a:p>
        </p:txBody>
      </p:sp>
      <p:sp>
        <p:nvSpPr>
          <p:cNvPr id="46083" name="Rectangle 3">
            <a:extLst>
              <a:ext uri="{FF2B5EF4-FFF2-40B4-BE49-F238E27FC236}">
                <a16:creationId xmlns:a16="http://schemas.microsoft.com/office/drawing/2014/main" xmlns="" id="{9F5C881D-0746-48D8-B45D-0C54D711A2F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949021"/>
            <a:ext cx="8229600" cy="3744912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2000" dirty="0">
              <a:effectLst/>
            </a:endParaRPr>
          </a:p>
          <a:p>
            <a:pPr>
              <a:lnSpc>
                <a:spcPct val="80000"/>
              </a:lnSpc>
            </a:pPr>
            <a:r>
              <a:rPr lang="ru-RU" altLang="ru-RU" sz="2000" dirty="0">
                <a:effectLst/>
              </a:rPr>
              <a:t>Основные должностные обязанности оценщика – это сбор информации для оценки имущества, самостоятельная оценка имущества, взаимодействие с клиентом, консультативная поддержка клиента, подготовка отчетов по результатам оценки.</a:t>
            </a:r>
          </a:p>
          <a:p>
            <a:pPr>
              <a:lnSpc>
                <a:spcPct val="80000"/>
              </a:lnSpc>
            </a:pPr>
            <a:r>
              <a:rPr lang="ru-RU" altLang="ru-RU" sz="2000" dirty="0">
                <a:effectLst/>
              </a:rPr>
              <a:t>Перед тем, как стать оценщиком, придется 1-2 года набираться опыта в качестве помощника. Однако не стоит думать, что на этом обучение закончилось — чтобы оценщик мог работать эффективно и точно, ему необходимо постоянно повышать свою квалификацию. </a:t>
            </a:r>
          </a:p>
          <a:p>
            <a:pPr>
              <a:lnSpc>
                <a:spcPct val="80000"/>
              </a:lnSpc>
            </a:pPr>
            <a:r>
              <a:rPr lang="ru-RU" altLang="ru-RU" sz="2000" dirty="0">
                <a:effectLst/>
              </a:rPr>
              <a:t>Положительная сторона профессии – можно работать  в удобное для себя время, но, конечно же предварительно согласовав всё со своими клиентами. При желании можно работать даже без офиса. </a:t>
            </a:r>
          </a:p>
          <a:p>
            <a:pPr>
              <a:lnSpc>
                <a:spcPct val="80000"/>
              </a:lnSpc>
            </a:pPr>
            <a:endParaRPr lang="ru-RU" altLang="ru-RU" sz="2000" dirty="0">
              <a:effectLst/>
            </a:endParaRPr>
          </a:p>
        </p:txBody>
      </p:sp>
      <p:pic>
        <p:nvPicPr>
          <p:cNvPr id="46085" name="Picture 5" descr="Картинки по запросу Оценщик">
            <a:extLst>
              <a:ext uri="{FF2B5EF4-FFF2-40B4-BE49-F238E27FC236}">
                <a16:creationId xmlns:a16="http://schemas.microsoft.com/office/drawing/2014/main" xmlns="" id="{3281C28A-61FD-422F-B034-2F578465A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652963"/>
            <a:ext cx="2339975" cy="210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2334742" cy="3693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  </a:t>
            </a:r>
            <a:r>
              <a:rPr lang="ru-RU" b="1" i="1" u="sng" dirty="0">
                <a:ln w="11430"/>
                <a:latin typeface="Arial" pitchFamily="34" charset="0"/>
              </a:rPr>
              <a:t>Место обучения: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556792"/>
            <a:ext cx="3888432" cy="20313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    В ГАПОУ СО «Нижнетагильский строительный техникум» прием на специальность «Земельно-имущественные отношения» проводится с </a:t>
            </a:r>
            <a:r>
              <a:rPr lang="ru-RU" b="1" i="1" dirty="0" smtClean="0">
                <a:ln w="11430"/>
                <a:latin typeface="Arial" pitchFamily="34" charset="0"/>
              </a:rPr>
              <a:t>2005 </a:t>
            </a:r>
            <a:r>
              <a:rPr lang="ru-RU" b="1" i="1" dirty="0">
                <a:ln w="11430"/>
                <a:latin typeface="Arial" pitchFamily="34" charset="0"/>
              </a:rPr>
              <a:t>года.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628800"/>
            <a:ext cx="4104456" cy="424731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    </a:t>
            </a:r>
            <a:r>
              <a:rPr lang="ru-RU" b="1" i="1" u="sng" dirty="0">
                <a:ln w="11430"/>
                <a:latin typeface="Arial" pitchFamily="34" charset="0"/>
              </a:rPr>
              <a:t>Нормативный срок освоения </a:t>
            </a:r>
          </a:p>
          <a:p>
            <a:r>
              <a:rPr lang="ru-RU" b="1" i="1" u="sng" dirty="0">
                <a:ln w="11430"/>
                <a:latin typeface="Arial" pitchFamily="34" charset="0"/>
              </a:rPr>
              <a:t>программы, при очной форме получения образования:</a:t>
            </a:r>
          </a:p>
          <a:p>
            <a:r>
              <a:rPr lang="ru-RU" b="1" i="1" u="sng" dirty="0">
                <a:ln w="11430"/>
                <a:latin typeface="Arial" pitchFamily="34" charset="0"/>
              </a:rPr>
              <a:t>   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ln w="11430"/>
                <a:latin typeface="Arial" pitchFamily="34" charset="0"/>
              </a:rPr>
              <a:t>   на базе среднего (полного) общего образования - 1 год 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10 месяцев.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>
                <a:ln w="11430"/>
                <a:latin typeface="Arial" pitchFamily="34" charset="0"/>
              </a:rPr>
              <a:t>на базе основного общего образования - 2 года 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10 месяцев.</a:t>
            </a:r>
          </a:p>
          <a:p>
            <a:endParaRPr lang="ru-RU" b="1" i="1" dirty="0">
              <a:ln w="11430"/>
              <a:latin typeface="Arial" pitchFamily="34" charset="0"/>
            </a:endParaRPr>
          </a:p>
          <a:p>
            <a:endParaRPr lang="ru-RU" b="1" i="1" dirty="0">
              <a:ln w="11430"/>
              <a:latin typeface="Arial" pitchFamily="34" charset="0"/>
            </a:endParaRPr>
          </a:p>
          <a:p>
            <a:endParaRPr lang="ru-RU" b="1" i="1" dirty="0">
              <a:ln w="11430"/>
              <a:latin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b="1" i="1" dirty="0">
              <a:ln w="11430"/>
              <a:latin typeface="Arial" pitchFamily="34" charset="0"/>
            </a:endParaRPr>
          </a:p>
          <a:p>
            <a:endParaRPr lang="ru-RU" b="1" i="1" dirty="0">
              <a:ln w="11430"/>
              <a:latin typeface="Arial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CC126C6-B712-4711-A6F4-93CA6D076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3844793"/>
            <a:ext cx="2813658" cy="2031324"/>
          </a:xfrm>
          <a:prstGeom prst="rect">
            <a:avLst/>
          </a:prstGeom>
        </p:spPr>
      </p:pic>
    </p:spTree>
  </p:cSld>
  <p:clrMapOvr>
    <a:masterClrMapping/>
  </p:clrMapOvr>
  <p:transition spd="med" advClick="0" advTm="25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340768"/>
            <a:ext cx="3960440" cy="64633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- «Уральском государственном агарном университете»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356992"/>
            <a:ext cx="3960440" cy="64633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- «Уральском государственном экономическом университете»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5445224"/>
            <a:ext cx="3202159" cy="3693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и в других учреждениях…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620688"/>
            <a:ext cx="3962175" cy="3693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>
            <a:spAutoFit/>
          </a:bodyPr>
          <a:lstStyle/>
          <a:p>
            <a:r>
              <a:rPr lang="ru-RU" b="1" i="1" u="sng" dirty="0">
                <a:ln w="11430"/>
                <a:latin typeface="Arial" pitchFamily="34" charset="0"/>
              </a:rPr>
              <a:t>Продолжить обучение можно в: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6915AF16-6762-4189-A492-4B22E8C5F4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004816"/>
            <a:ext cx="1820553" cy="1288887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8D886BEA-B846-45FC-8562-7F467AC09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16827"/>
            <a:ext cx="3737211" cy="629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0A7D0FEB-2DB9-445A-8341-8502968BF276}"/>
              </a:ext>
            </a:extLst>
          </p:cNvPr>
          <p:cNvSpPr/>
          <p:nvPr/>
        </p:nvSpPr>
        <p:spPr>
          <a:xfrm>
            <a:off x="4716016" y="1314804"/>
            <a:ext cx="3960440" cy="92333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- «Уральском государственном лесотехническом университете»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5E7E3C8C-1786-4244-BF21-482EB67FB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19835" y="2261115"/>
            <a:ext cx="3152565" cy="72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6139EA37-ACAF-4660-89DD-338E2283D3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1279" y="4289149"/>
            <a:ext cx="1209675" cy="1323975"/>
          </a:xfrm>
          <a:prstGeom prst="rect">
            <a:avLst/>
          </a:prstGeom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C5B4C1E6-22EB-4BB7-9B93-EEFC4AB83325}"/>
              </a:ext>
            </a:extLst>
          </p:cNvPr>
          <p:cNvSpPr/>
          <p:nvPr/>
        </p:nvSpPr>
        <p:spPr>
          <a:xfrm>
            <a:off x="4852801" y="3374969"/>
            <a:ext cx="3960440" cy="64633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- «Уральском государственном горный университете»</a:t>
            </a:r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10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1716367" cy="3693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>
            <a:spAutoFit/>
          </a:bodyPr>
          <a:lstStyle/>
          <a:p>
            <a:r>
              <a:rPr lang="ru-RU" b="1" i="1" u="sng" dirty="0">
                <a:ln w="11430"/>
                <a:latin typeface="Arial" pitchFamily="34" charset="0"/>
                <a:cs typeface="Arial" pitchFamily="34" charset="0"/>
              </a:rPr>
              <a:t>Заключение:</a:t>
            </a:r>
            <a:r>
              <a:rPr lang="ru-RU" b="1" i="1" u="sng" dirty="0">
                <a:latin typeface="Arial" pitchFamily="34" charset="0"/>
                <a:cs typeface="Arial" pitchFamily="34" charset="0"/>
              </a:rPr>
              <a:t> </a:t>
            </a:r>
            <a:endParaRPr lang="ru-RU" b="1" i="1" u="sng" dirty="0">
              <a:ln w="11430"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>
            <a:spLocks noChangeAspect="1"/>
          </p:cNvSpPr>
          <p:nvPr/>
        </p:nvSpPr>
        <p:spPr>
          <a:xfrm>
            <a:off x="611560" y="1052736"/>
            <a:ext cx="3960440" cy="175432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   Сегодня найти работу в этой перспективной и активно развивающейся сфере, не имея соответствующего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образования и опыта работы,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невозможно.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620688"/>
            <a:ext cx="3960440" cy="286232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Если квартиру еще можно оценить самостоятельно, то объективно определить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стоимость производственной линии на какой-нибудь фабрике,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или, скажем, ущерб 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причиненный в автомобильной аварии без профессиональной помощи оценщика весьма проблематично. 	  </a:t>
            </a:r>
          </a:p>
        </p:txBody>
      </p:sp>
      <p:pic>
        <p:nvPicPr>
          <p:cNvPr id="2050" name="Picture 2" descr="C:\Users\1\Desktop\hjfzjxhxabcuhzdzydepveyz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44806">
            <a:off x="5441417" y="3817463"/>
            <a:ext cx="2797268" cy="1864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1\Desktop\1821922цукц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345323">
            <a:off x="1107891" y="3088104"/>
            <a:ext cx="2917448" cy="2109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1716367" cy="3693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none">
            <a:spAutoFit/>
          </a:bodyPr>
          <a:lstStyle/>
          <a:p>
            <a:r>
              <a:rPr lang="ru-RU" b="1" i="1" u="sng" dirty="0">
                <a:ln w="11430"/>
                <a:latin typeface="Arial" pitchFamily="34" charset="0"/>
                <a:cs typeface="Arial" pitchFamily="34" charset="0"/>
              </a:rPr>
              <a:t>Заключение:</a:t>
            </a:r>
            <a:r>
              <a:rPr lang="ru-RU" b="1" i="1" u="sng" dirty="0">
                <a:latin typeface="Arial" pitchFamily="34" charset="0"/>
                <a:cs typeface="Arial" pitchFamily="34" charset="0"/>
              </a:rPr>
              <a:t> </a:t>
            </a:r>
            <a:endParaRPr lang="ru-RU" b="1" i="1" u="sng" dirty="0">
              <a:ln w="11430"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47937"/>
            <a:ext cx="3888432" cy="347172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altLang="ru-RU" b="1" i="1" dirty="0"/>
              <a:t>Профессия очень сложная, но одновременно и интересная. Не зря говорят, что человек этой профессии – это и маркетолог, который исследует рынок, и юрист, который оформляет документы, и экономист, который всё должен правильно рассчитать, и даже учитель математики, который применяет формулы.</a:t>
            </a:r>
          </a:p>
          <a:p>
            <a:pPr algn="just">
              <a:lnSpc>
                <a:spcPct val="80000"/>
              </a:lnSpc>
            </a:pPr>
            <a:r>
              <a:rPr lang="ru-RU" altLang="ru-RU" b="1" i="1" dirty="0"/>
              <a:t>Люди данной профессии являются участниками процесса реформирования экономики и создания правового государства.</a:t>
            </a:r>
          </a:p>
          <a:p>
            <a:endParaRPr lang="ru-RU" b="1" i="1" dirty="0">
              <a:ln w="11430"/>
              <a:latin typeface="Arial" pitchFamily="34" charset="0"/>
            </a:endParaRPr>
          </a:p>
        </p:txBody>
      </p:sp>
      <p:pic>
        <p:nvPicPr>
          <p:cNvPr id="3074" name="Picture 2" descr="C:\Users\1\Desktop\diplom-red_big34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03391">
            <a:off x="5457894" y="1240658"/>
            <a:ext cx="2801857" cy="38862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61A86B-3C74-4D5B-9BAD-D5BFF8D8D2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1640" y="1052736"/>
            <a:ext cx="5826719" cy="1646302"/>
          </a:xfrm>
        </p:spPr>
        <p:txBody>
          <a:bodyPr/>
          <a:lstStyle/>
          <a:p>
            <a:pPr algn="ctr"/>
            <a:r>
              <a:rPr lang="ru-RU" dirty="0"/>
              <a:t>Спасибо за внимание</a:t>
            </a:r>
          </a:p>
        </p:txBody>
      </p:sp>
      <p:pic>
        <p:nvPicPr>
          <p:cNvPr id="4" name="Рисунок 3" descr="9bc1ddd8e869a7149180775a70813327.jpg">
            <a:extLst>
              <a:ext uri="{FF2B5EF4-FFF2-40B4-BE49-F238E27FC236}">
                <a16:creationId xmlns:a16="http://schemas.microsoft.com/office/drawing/2014/main" xmlns="" id="{B843E678-03EF-46F3-947A-6CD2D1933E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587" y="1875887"/>
            <a:ext cx="6574824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621705441"/>
      </p:ext>
    </p:extLst>
  </p:cSld>
  <p:clrMapOvr>
    <a:masterClrMapping/>
  </p:clrMapOvr>
  <p:transition spd="med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3096344" cy="369332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u="sng" dirty="0">
                <a:latin typeface="Arial" pitchFamily="34" charset="0"/>
                <a:cs typeface="Arial" pitchFamily="34" charset="0"/>
              </a:rPr>
              <a:t>Общая характеристика: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268760"/>
            <a:ext cx="3888432" cy="20313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   </a:t>
            </a:r>
            <a:r>
              <a:rPr lang="ru-RU" b="1" i="1" u="sng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Земельно-имущественные </a:t>
            </a:r>
          </a:p>
          <a:p>
            <a:r>
              <a:rPr lang="ru-RU" b="1" i="1" u="sng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отношения</a:t>
            </a:r>
            <a:r>
              <a:rPr lang="ru-RU" b="1" i="1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 - это область деятельности,</a:t>
            </a:r>
          </a:p>
          <a:p>
            <a:r>
              <a:rPr lang="ru-RU" b="1" i="1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обеспечивающая проведение       учетной, инвентаризационной оценочной стоимости </a:t>
            </a:r>
          </a:p>
          <a:p>
            <a:r>
              <a:rPr lang="ru-RU" b="1" i="1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latin typeface="Arial" pitchFamily="34" charset="0"/>
                <a:cs typeface="Arial" pitchFamily="34" charset="0"/>
              </a:rPr>
              <a:t>объектов земли и имущества.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77033">
            <a:off x="847758" y="3913575"/>
            <a:ext cx="3389480" cy="1588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1\Desktop\ываыцукц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05237">
            <a:off x="5419497" y="3860224"/>
            <a:ext cx="2746042" cy="20595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932040" y="1196752"/>
            <a:ext cx="3672408" cy="2308324"/>
          </a:xfrm>
          <a:prstGeom prst="rect">
            <a:avLst/>
          </a:prstGeom>
          <a:ln>
            <a:noFill/>
          </a:ln>
          <a:effectLst>
            <a:softEdge rad="31750"/>
          </a:effectLst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atin typeface="Arial" pitchFamily="34" charset="0"/>
                <a:cs typeface="Arial" pitchFamily="34" charset="0"/>
              </a:rPr>
              <a:t>   Возрастающий оборот 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объектов недвижимости 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требует знания их рынка 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обеими сторонами сделки - продавцами и покупателями. 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Мало кто покупает-продает</a:t>
            </a:r>
          </a:p>
          <a:p>
            <a:r>
              <a:rPr lang="ru-RU" b="1" i="1" dirty="0">
                <a:latin typeface="Arial" pitchFamily="34" charset="0"/>
                <a:cs typeface="Arial" pitchFamily="34" charset="0"/>
              </a:rPr>
              <a:t>такие объекты без участия профессионалов-оценщиков.</a:t>
            </a:r>
          </a:p>
        </p:txBody>
      </p:sp>
    </p:spTree>
  </p:cSld>
  <p:clrMapOvr>
    <a:masterClrMapping/>
  </p:clrMapOvr>
  <p:transition spd="med" advClick="0" advTm="25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3816424" cy="923330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atin typeface="Arial" pitchFamily="34" charset="0"/>
                <a:cs typeface="Arial" pitchFamily="34" charset="0"/>
              </a:rPr>
              <a:t>   </a:t>
            </a:r>
            <a:r>
              <a:rPr lang="ru-RU" b="1" i="1" u="sng" dirty="0">
                <a:latin typeface="Arial" pitchFamily="34" charset="0"/>
                <a:cs typeface="Arial" pitchFamily="34" charset="0"/>
              </a:rPr>
              <a:t>Чем занимается специалист </a:t>
            </a:r>
          </a:p>
          <a:p>
            <a:r>
              <a:rPr lang="ru-RU" b="1" i="1" u="sng" dirty="0">
                <a:latin typeface="Arial" pitchFamily="34" charset="0"/>
                <a:cs typeface="Arial" pitchFamily="34" charset="0"/>
              </a:rPr>
              <a:t>по земельно-имущественным отношениям?</a:t>
            </a:r>
          </a:p>
        </p:txBody>
      </p:sp>
      <p:pic>
        <p:nvPicPr>
          <p:cNvPr id="3" name="Picture 2" descr="C:\Users\Адм\Desktop\buhuche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6375">
            <a:off x="5155649" y="1250448"/>
            <a:ext cx="2287855" cy="15244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C:\Users\1\Desktop\1307330513_2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63865">
            <a:off x="5400352" y="4109576"/>
            <a:ext cx="2370138" cy="15652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39552" y="1916832"/>
            <a:ext cx="4032448" cy="424731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   </a:t>
            </a:r>
            <a:r>
              <a:rPr lang="ru-RU" b="1" i="1" u="sng" dirty="0">
                <a:ln w="11430"/>
                <a:latin typeface="Arial" pitchFamily="34" charset="0"/>
              </a:rPr>
              <a:t>Специалист владеет умением</a:t>
            </a:r>
            <a:r>
              <a:rPr lang="ru-RU" b="1" i="1" dirty="0">
                <a:ln w="11430"/>
                <a:latin typeface="Arial" pitchFamily="34" charset="0"/>
              </a:rPr>
              <a:t>: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оформлять документы, проводить учет и инвентаризацию имущества, земли и обязательств; давать экономическую оценку объекту, рассчитывать доходность ценных бумаг; пользоваться основной бухгалтерской и статистической 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отчетностью для оценки ликвидности и платежеспособности оцениваемого объекта.</a:t>
            </a:r>
            <a:endParaRPr lang="ru-RU" dirty="0"/>
          </a:p>
        </p:txBody>
      </p:sp>
      <p:pic>
        <p:nvPicPr>
          <p:cNvPr id="4" name="Picture 2" descr="H:\картинки для презентации\аыва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35267">
            <a:off x="5397078" y="2737566"/>
            <a:ext cx="2196099" cy="14576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>
            <a:extLst>
              <a:ext uri="{FF2B5EF4-FFF2-40B4-BE49-F238E27FC236}">
                <a16:creationId xmlns:a16="http://schemas.microsoft.com/office/drawing/2014/main" xmlns="" id="{707E5D03-A742-401C-A1BE-B00D96CB40A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75049" y="326632"/>
            <a:ext cx="3970784" cy="511256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1600" i="1" dirty="0">
                <a:solidFill>
                  <a:schemeClr val="tx1"/>
                </a:solidFill>
              </a:rPr>
              <a:t>Специалист по земельно-имущественным отношениям должен уметь:</a:t>
            </a:r>
            <a:br>
              <a:rPr lang="ru-RU" altLang="ru-RU" sz="1600" i="1" dirty="0">
                <a:solidFill>
                  <a:schemeClr val="tx1"/>
                </a:solidFill>
              </a:rPr>
            </a:br>
            <a:r>
              <a:rPr lang="ru-RU" altLang="ru-RU" sz="1600" i="1" dirty="0">
                <a:solidFill>
                  <a:schemeClr val="tx1"/>
                </a:solidFill>
              </a:rPr>
              <a:t>Составлять земельный баланс района</a:t>
            </a:r>
            <a:br>
              <a:rPr lang="ru-RU" altLang="ru-RU" sz="1600" i="1" dirty="0">
                <a:solidFill>
                  <a:schemeClr val="tx1"/>
                </a:solidFill>
              </a:rPr>
            </a:br>
            <a:r>
              <a:rPr lang="ru-RU" altLang="ru-RU" sz="1600" i="1" dirty="0">
                <a:solidFill>
                  <a:schemeClr val="tx1"/>
                </a:solidFill>
              </a:rPr>
              <a:t>Осуществлять мониторинг земель территории</a:t>
            </a:r>
            <a:br>
              <a:rPr lang="ru-RU" altLang="ru-RU" sz="1600" i="1" dirty="0">
                <a:solidFill>
                  <a:schemeClr val="tx1"/>
                </a:solidFill>
              </a:rPr>
            </a:br>
            <a:r>
              <a:rPr lang="ru-RU" altLang="ru-RU" sz="1600" i="1" dirty="0">
                <a:solidFill>
                  <a:schemeClr val="tx1"/>
                </a:solidFill>
              </a:rPr>
              <a:t>Определять кадастровую стоимость земель</a:t>
            </a:r>
            <a:br>
              <a:rPr lang="ru-RU" altLang="ru-RU" sz="1600" i="1" dirty="0">
                <a:solidFill>
                  <a:schemeClr val="tx1"/>
                </a:solidFill>
              </a:rPr>
            </a:br>
            <a:r>
              <a:rPr lang="ru-RU" altLang="ru-RU" sz="1600" i="1" dirty="0">
                <a:solidFill>
                  <a:schemeClr val="tx1"/>
                </a:solidFill>
              </a:rPr>
              <a:t>Выполнять кадастровую съемку</a:t>
            </a:r>
            <a:br>
              <a:rPr lang="ru-RU" altLang="ru-RU" sz="1600" i="1" dirty="0">
                <a:solidFill>
                  <a:schemeClr val="tx1"/>
                </a:solidFill>
              </a:rPr>
            </a:br>
            <a:r>
              <a:rPr lang="ru-RU" altLang="ru-RU" sz="1600" i="1" dirty="0">
                <a:solidFill>
                  <a:schemeClr val="tx1"/>
                </a:solidFill>
              </a:rPr>
              <a:t>Составлять межевой план</a:t>
            </a:r>
            <a:br>
              <a:rPr lang="ru-RU" altLang="ru-RU" sz="1600" i="1" dirty="0">
                <a:solidFill>
                  <a:schemeClr val="tx1"/>
                </a:solidFill>
              </a:rPr>
            </a:br>
            <a:r>
              <a:rPr lang="ru-RU" altLang="ru-RU" sz="1600" i="1" dirty="0">
                <a:solidFill>
                  <a:schemeClr val="tx1"/>
                </a:solidFill>
              </a:rPr>
              <a:t>Выполнять работы по картографо-геодезическому обеспечению территорий</a:t>
            </a:r>
            <a:br>
              <a:rPr lang="ru-RU" altLang="ru-RU" sz="1600" i="1" dirty="0">
                <a:solidFill>
                  <a:schemeClr val="tx1"/>
                </a:solidFill>
              </a:rPr>
            </a:br>
            <a:r>
              <a:rPr lang="ru-RU" altLang="ru-RU" sz="1600" i="1" dirty="0">
                <a:solidFill>
                  <a:schemeClr val="tx1"/>
                </a:solidFill>
              </a:rPr>
              <a:t>Определять координаты границ земельных участков и вычислять их площади</a:t>
            </a:r>
            <a:br>
              <a:rPr lang="ru-RU" altLang="ru-RU" sz="1600" i="1" dirty="0">
                <a:solidFill>
                  <a:schemeClr val="tx1"/>
                </a:solidFill>
              </a:rPr>
            </a:br>
            <a:r>
              <a:rPr lang="ru-RU" altLang="ru-RU" sz="1600" i="1" dirty="0">
                <a:solidFill>
                  <a:schemeClr val="tx1"/>
                </a:solidFill>
              </a:rPr>
              <a:t>Производить расчеты по оценке объекта</a:t>
            </a:r>
            <a:br>
              <a:rPr lang="ru-RU" altLang="ru-RU" sz="1600" i="1" dirty="0">
                <a:solidFill>
                  <a:schemeClr val="tx1"/>
                </a:solidFill>
              </a:rPr>
            </a:br>
            <a:r>
              <a:rPr lang="ru-RU" altLang="ru-RU" sz="1600" i="1" dirty="0">
                <a:solidFill>
                  <a:schemeClr val="tx1"/>
                </a:solidFill>
              </a:rPr>
              <a:t>Рассчитывать сметную стоимость зданий и сооружений</a:t>
            </a:r>
            <a:br>
              <a:rPr lang="ru-RU" altLang="ru-RU" sz="1600" i="1" dirty="0">
                <a:solidFill>
                  <a:schemeClr val="tx1"/>
                </a:solidFill>
              </a:rPr>
            </a:br>
            <a:r>
              <a:rPr lang="ru-RU" altLang="ru-RU" sz="1600" i="1" dirty="0">
                <a:solidFill>
                  <a:schemeClr val="tx1"/>
                </a:solidFill>
              </a:rPr>
              <a:t>Оформлять оценочную документацию в соответствии с требованиями нормативных актов</a:t>
            </a:r>
            <a:br>
              <a:rPr lang="ru-RU" altLang="ru-RU" sz="1600" i="1" dirty="0">
                <a:solidFill>
                  <a:schemeClr val="tx1"/>
                </a:solidFill>
              </a:rPr>
            </a:br>
            <a:endParaRPr lang="ru-RU" altLang="ru-RU" sz="1600" i="1" dirty="0">
              <a:solidFill>
                <a:schemeClr val="tx1"/>
              </a:solidFill>
            </a:endParaRPr>
          </a:p>
        </p:txBody>
      </p:sp>
      <p:sp>
        <p:nvSpPr>
          <p:cNvPr id="47107" name="Rectangle 3">
            <a:extLst>
              <a:ext uri="{FF2B5EF4-FFF2-40B4-BE49-F238E27FC236}">
                <a16:creationId xmlns:a16="http://schemas.microsoft.com/office/drawing/2014/main" xmlns="" id="{8ADD903D-5C9F-4A95-9AF4-F3B71EBD9AC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729742" y="1114204"/>
            <a:ext cx="4090730" cy="5112567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>
                <a:effectLst/>
              </a:rPr>
              <a:t>Специалист по земельно-имущественным отношениям должен знать: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>
                <a:effectLst/>
              </a:rPr>
              <a:t>Основные методы и средства обработки, хранения, передачи и накопления информации.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>
                <a:effectLst/>
              </a:rPr>
              <a:t>Принципы организации государственной статистики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>
                <a:effectLst/>
              </a:rPr>
              <a:t>Особенности менеджмента в области профессиональной деятельности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>
                <a:effectLst/>
              </a:rPr>
              <a:t>Задачи и принципы землеустройства, кадастра недвижимости и мониторинга земель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>
                <a:effectLst/>
              </a:rPr>
              <a:t>Сущность и функции маркетинга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>
                <a:effectLst/>
              </a:rPr>
              <a:t>Основные принципы делопроизводства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>
                <a:effectLst/>
              </a:rPr>
              <a:t>Требования к составлению и оформлению документов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>
                <a:effectLst/>
              </a:rPr>
              <a:t>Налоговый кодекс Российской Федерации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>
                <a:effectLst/>
              </a:rPr>
              <a:t>Виды и классификации ценных бумаг</a:t>
            </a:r>
          </a:p>
          <a:p>
            <a:pPr algn="ctr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 i="1" dirty="0">
                <a:effectLst/>
              </a:rPr>
              <a:t>Принципы построения геодезических сетей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400" i="1" dirty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400" i="1" dirty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400" i="1" dirty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400" i="1" dirty="0">
              <a:effectLst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400" i="1" dirty="0">
              <a:effectLst/>
            </a:endParaRPr>
          </a:p>
        </p:txBody>
      </p:sp>
      <p:sp>
        <p:nvSpPr>
          <p:cNvPr id="47109" name="AutoShape 5" descr="Картинки по запросу студент">
            <a:extLst>
              <a:ext uri="{FF2B5EF4-FFF2-40B4-BE49-F238E27FC236}">
                <a16:creationId xmlns:a16="http://schemas.microsoft.com/office/drawing/2014/main" xmlns="" id="{E686D9A8-0895-4E2C-8A76-4826E991277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21750" y="460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7111" name="AutoShape 7" descr="Картинки по запросу студент">
            <a:extLst>
              <a:ext uri="{FF2B5EF4-FFF2-40B4-BE49-F238E27FC236}">
                <a16:creationId xmlns:a16="http://schemas.microsoft.com/office/drawing/2014/main" xmlns="" id="{3342FDF9-593D-492E-B934-C36B8DD02E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921750" y="4603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7114" name="Picture 10" descr="Картинки по запросу студент">
            <a:extLst>
              <a:ext uri="{FF2B5EF4-FFF2-40B4-BE49-F238E27FC236}">
                <a16:creationId xmlns:a16="http://schemas.microsoft.com/office/drawing/2014/main" xmlns="" id="{EAAFCD99-0A53-43F4-BEB8-B5C02067F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229200"/>
            <a:ext cx="2016125" cy="144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3600400" cy="64633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   </a:t>
            </a:r>
            <a:r>
              <a:rPr lang="ru-RU" b="1" i="1" u="sng" dirty="0">
                <a:ln w="11430"/>
                <a:latin typeface="Arial" pitchFamily="34" charset="0"/>
              </a:rPr>
              <a:t>Востребованность </a:t>
            </a:r>
          </a:p>
          <a:p>
            <a:r>
              <a:rPr lang="ru-RU" b="1" i="1" u="sng" dirty="0">
                <a:ln w="11430"/>
                <a:latin typeface="Arial" pitchFamily="34" charset="0"/>
              </a:rPr>
              <a:t>специальности: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060848"/>
            <a:ext cx="3888432" cy="313932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   После перестройки и приватизации: заводы, здания, оборудования, перешли в руки частных фирм, а рядовые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 граждане оказались 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полноправными хозяевами 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своих квартир и земельных участков. Началась свободная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торговля недвижимостью, автомашинами, ценными 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бумагами и предприятиями. </a:t>
            </a:r>
            <a:endParaRPr lang="ru-RU" dirty="0"/>
          </a:p>
        </p:txBody>
      </p:sp>
      <p:pic>
        <p:nvPicPr>
          <p:cNvPr id="6" name="Picture 2" descr="C:\Users\1\Desktop\registraciya-zemelnogo-uchast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31275">
            <a:off x="5241948" y="2037186"/>
            <a:ext cx="3089106" cy="2101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3600400" cy="64633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   </a:t>
            </a:r>
            <a:r>
              <a:rPr lang="ru-RU" b="1" i="1" u="sng" dirty="0">
                <a:ln w="11430"/>
                <a:latin typeface="Arial" pitchFamily="34" charset="0"/>
              </a:rPr>
              <a:t>Востребованность </a:t>
            </a:r>
          </a:p>
          <a:p>
            <a:r>
              <a:rPr lang="ru-RU" b="1" i="1" u="sng" dirty="0">
                <a:ln w="11430"/>
                <a:latin typeface="Arial" pitchFamily="34" charset="0"/>
              </a:rPr>
              <a:t>специальности: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653136"/>
            <a:ext cx="4176464" cy="1200329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  <a:cs typeface="Arial" pitchFamily="34" charset="0"/>
              </a:rPr>
              <a:t>   В большинстве организаций этой сферы ощущается нехватка грамотных специалистов данного профиля.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556792"/>
            <a:ext cx="4104456" cy="203132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>
            <a:spAutoFit/>
          </a:bodyPr>
          <a:lstStyle/>
          <a:p>
            <a:r>
              <a:rPr lang="ru-RU" b="1" i="1" dirty="0">
                <a:ln w="11430"/>
                <a:latin typeface="Arial" pitchFamily="34" charset="0"/>
              </a:rPr>
              <a:t>   Большая потребность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появилась с введением в стране рыночных отношений и возможностей осуществления сделок с собственностью, а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любая сделка требует прежде</a:t>
            </a:r>
          </a:p>
          <a:p>
            <a:r>
              <a:rPr lang="ru-RU" b="1" i="1" dirty="0">
                <a:ln w="11430"/>
                <a:latin typeface="Arial" pitchFamily="34" charset="0"/>
              </a:rPr>
              <a:t>всего оценки и учета.</a:t>
            </a:r>
            <a:endParaRPr lang="ru-RU" dirty="0"/>
          </a:p>
        </p:txBody>
      </p:sp>
      <p:pic>
        <p:nvPicPr>
          <p:cNvPr id="1026" name="Picture 2" descr="C:\Users\1\Desktop\seaport_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73047">
            <a:off x="5017003" y="1919367"/>
            <a:ext cx="336037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>
            <a:extLst>
              <a:ext uri="{FF2B5EF4-FFF2-40B4-BE49-F238E27FC236}">
                <a16:creationId xmlns:a16="http://schemas.microsoft.com/office/drawing/2014/main" xmlns="" id="{A0E5E051-74E9-4394-82AC-25A525ACEE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55305" y="2420119"/>
            <a:ext cx="7478166" cy="344640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67500" tIns="33750" rIns="67500" bIns="33750" numCol="2"/>
          <a:lstStyle/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endParaRPr lang="ru-RU" b="1" dirty="0">
              <a:latin typeface="Arial" charset="0"/>
              <a:cs typeface="DejaVu Sans" charset="0"/>
            </a:endParaRP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Где: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риэлторских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компаниях,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агентствах недвижимости,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страховых фирмах,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в комитетах ЖКХ,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регистрационных центрах,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банках,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в градостроительных организациях.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Кем: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риэлтором,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техником-инвентаризатором,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специалистом по учёту недвижимости,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специалистом в БТИ,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оценщиком,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специалистом в земельно-кадастровой палате,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специалистом по оценке имущества и земли,</a:t>
            </a:r>
          </a:p>
          <a:p>
            <a:pPr>
              <a:tabLst>
                <a:tab pos="336947" algn="l"/>
                <a:tab pos="673894" algn="l"/>
                <a:tab pos="1010841" algn="l"/>
                <a:tab pos="1347788" algn="l"/>
                <a:tab pos="1684735" algn="l"/>
                <a:tab pos="2021681" algn="l"/>
                <a:tab pos="2358629" algn="l"/>
                <a:tab pos="2695575" algn="l"/>
                <a:tab pos="3032522" algn="l"/>
                <a:tab pos="3369469" algn="l"/>
                <a:tab pos="3706416" algn="l"/>
                <a:tab pos="4043363" algn="l"/>
                <a:tab pos="4380310" algn="l"/>
                <a:tab pos="4717256" algn="l"/>
                <a:tab pos="5054204" algn="l"/>
                <a:tab pos="5391150" algn="l"/>
                <a:tab pos="5728097" algn="l"/>
                <a:tab pos="6065044" algn="l"/>
                <a:tab pos="6401991" algn="l"/>
                <a:tab pos="6738938" algn="l"/>
              </a:tabLs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• геодезистом.</a:t>
            </a:r>
          </a:p>
        </p:txBody>
      </p:sp>
      <p:sp>
        <p:nvSpPr>
          <p:cNvPr id="30724" name="TextBox 3">
            <a:extLst>
              <a:ext uri="{FF2B5EF4-FFF2-40B4-BE49-F238E27FC236}">
                <a16:creationId xmlns:a16="http://schemas.microsoft.com/office/drawing/2014/main" xmlns="" id="{EE6F9C0B-2CB5-40C2-AAD6-9821FCED3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9632" y="620688"/>
            <a:ext cx="6858000" cy="19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1pPr>
            <a:lvl2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2pPr>
            <a:lvl3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3pPr>
            <a:lvl4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4pPr>
            <a:lvl5pPr eaLnBrk="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cs typeface="Lucida Sans Unicode" panose="020B0602030504020204" pitchFamily="34" charset="0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ru-RU" altLang="ru-RU" sz="2100" b="1" i="1" dirty="0">
                <a:latin typeface="Century Gothic" panose="020B0502020202020204" pitchFamily="34" charset="0"/>
                <a:cs typeface="DejaVu Sans" charset="0"/>
              </a:rPr>
              <a:t>Востребованность профессии земельно-имущественные отношения</a:t>
            </a:r>
          </a:p>
          <a:p>
            <a:pPr algn="just" eaLnBrk="1">
              <a:lnSpc>
                <a:spcPct val="100000"/>
              </a:lnSpc>
            </a:pP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15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>
              <a:lnSpc>
                <a:spcPct val="100000"/>
              </a:lnSpc>
            </a:pPr>
            <a:r>
              <a:rPr lang="ru-RU" altLang="ru-RU" sz="1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уже более 20-ти лет эта профессия наиболее востребована и престижна. После окончания ВУЗа и колледжа  можно работать во многих организациях.</a:t>
            </a:r>
          </a:p>
          <a:p>
            <a:pPr eaLnBrk="1"/>
            <a:endParaRPr lang="ru-RU" altLang="ru-RU" sz="1350" b="1" i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xmlns="" id="{1E85F490-4913-4D92-B99F-9C39158EDC8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3050"/>
            <a:ext cx="3959225" cy="11398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ru-RU" altLang="ru-RU" i="1" dirty="0"/>
              <a:t>Риэлтор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xmlns="" id="{194BF6DB-A40B-40D1-8116-B3927A1498F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412875"/>
            <a:ext cx="8229600" cy="3744913"/>
          </a:xfrm>
        </p:spPr>
        <p:txBody>
          <a:bodyPr>
            <a:normAutofit fontScale="92500" lnSpcReduction="10000"/>
          </a:bodyPr>
          <a:lstStyle/>
          <a:p>
            <a:pPr marL="0" indent="0" algn="just" defTabSz="89535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1800" b="1" dirty="0"/>
              <a:t>       Риэлтор – это специалист, который выступает в роли посредника между собственником объекта и человеком, желающим данный объект купить. Он полностью сопровождает покупателя на всех этапах сделки. Это довольно сложная и кропотливая профессия, требующая терпения и стрессоустойчивости. </a:t>
            </a:r>
          </a:p>
          <a:p>
            <a:pPr marL="0" indent="0" algn="just" defTabSz="89535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1800" b="1" dirty="0"/>
              <a:t>        В обязанности риэлтора входит:</a:t>
            </a:r>
          </a:p>
          <a:p>
            <a:pPr marL="0" indent="0" algn="just" defTabSz="895350" eaLnBrk="1" hangingPunct="1">
              <a:lnSpc>
                <a:spcPct val="90000"/>
              </a:lnSpc>
            </a:pPr>
            <a:r>
              <a:rPr lang="ru-RU" altLang="ru-RU" sz="1800" b="1" dirty="0"/>
              <a:t>презентация объектов недвижимости потенциальным покупателям</a:t>
            </a:r>
          </a:p>
          <a:p>
            <a:pPr marL="0" indent="0" algn="just" defTabSz="895350" eaLnBrk="1" hangingPunct="1">
              <a:lnSpc>
                <a:spcPct val="90000"/>
              </a:lnSpc>
            </a:pPr>
            <a:r>
              <a:rPr lang="ru-RU" altLang="ru-RU" sz="1800" b="1" dirty="0"/>
              <a:t>подготовка всей необходимой документации</a:t>
            </a:r>
          </a:p>
          <a:p>
            <a:pPr marL="0" indent="0" algn="just" defTabSz="895350" eaLnBrk="1" hangingPunct="1">
              <a:lnSpc>
                <a:spcPct val="90000"/>
              </a:lnSpc>
            </a:pPr>
            <a:r>
              <a:rPr lang="ru-RU" altLang="ru-RU" sz="1800" b="1" dirty="0"/>
              <a:t>проверка ее подлинности</a:t>
            </a:r>
          </a:p>
          <a:p>
            <a:pPr marL="0" indent="0" algn="just" defTabSz="895350" eaLnBrk="1" hangingPunct="1">
              <a:lnSpc>
                <a:spcPct val="90000"/>
              </a:lnSpc>
            </a:pPr>
            <a:r>
              <a:rPr lang="ru-RU" altLang="ru-RU" sz="1800" b="1" dirty="0"/>
              <a:t>объединение продавца и покупателя</a:t>
            </a:r>
          </a:p>
          <a:p>
            <a:pPr marL="0" indent="0" algn="just" defTabSz="895350" eaLnBrk="1" hangingPunct="1">
              <a:lnSpc>
                <a:spcPct val="90000"/>
              </a:lnSpc>
            </a:pPr>
            <a:r>
              <a:rPr lang="ru-RU" altLang="ru-RU" sz="1800" b="1" dirty="0"/>
              <a:t>оформление сделки. </a:t>
            </a:r>
          </a:p>
          <a:p>
            <a:pPr marL="0" indent="0" algn="just" defTabSz="895350"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1800" b="1" dirty="0"/>
              <a:t>        При этом риэлтор дополнительно может помочь в переоформлении</a:t>
            </a:r>
            <a:r>
              <a:rPr lang="ru-RU" altLang="ru-RU" sz="2000" b="1" dirty="0"/>
              <a:t> </a:t>
            </a:r>
            <a:r>
              <a:rPr lang="ru-RU" altLang="ru-RU" sz="1800" b="1" dirty="0"/>
              <a:t>прав собственности на недвижимость.</a:t>
            </a:r>
            <a:r>
              <a:rPr lang="ru-RU" altLang="ru-RU" sz="1800" b="1" dirty="0">
                <a:effectLst/>
              </a:rPr>
              <a:t> </a:t>
            </a:r>
            <a:endParaRPr lang="ru-RU" altLang="ru-RU" sz="1800" b="1" dirty="0"/>
          </a:p>
          <a:p>
            <a:pPr marL="0" indent="0" defTabSz="895350" eaLnBrk="1" hangingPunct="1">
              <a:lnSpc>
                <a:spcPct val="90000"/>
              </a:lnSpc>
            </a:pPr>
            <a:endParaRPr lang="ru-RU" altLang="ru-RU" sz="1800" b="1" dirty="0"/>
          </a:p>
        </p:txBody>
      </p:sp>
      <p:pic>
        <p:nvPicPr>
          <p:cNvPr id="29704" name="Picture 8" descr="Картинки по запросу риэлтор">
            <a:extLst>
              <a:ext uri="{FF2B5EF4-FFF2-40B4-BE49-F238E27FC236}">
                <a16:creationId xmlns:a16="http://schemas.microsoft.com/office/drawing/2014/main" xmlns="" id="{658D7A18-35F8-4658-8A16-E4243D2AB2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5600" y="4941888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mb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xmlns="" id="{3928B831-ACD0-4D20-9E86-9FFF32237F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333375"/>
            <a:ext cx="8229600" cy="11430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altLang="ru-RU" i="1" dirty="0"/>
              <a:t>Кадастровый инженер</a:t>
            </a:r>
          </a:p>
        </p:txBody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xmlns="" id="{77CBCDB6-0BA6-4892-AAF6-ED5C7D3D142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1412875"/>
            <a:ext cx="8229600" cy="352901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altLang="ru-RU" sz="1600" b="1" dirty="0">
                <a:effectLst/>
              </a:rPr>
              <a:t>Кадастровый инженер хорошо знает земельное, гражданское, жилищное, градостроительное, а кроме того водное и лесное законодательства. Владеет навыками работы со специальными приборами, использующимися для осуществления геодезических измерений, такими как тахеометр, нивелир и прочими. Может оценить точность полученной с помощью них информации и изготовить картографический план объекта. А для этого ему нужно знание компьютера и умение работать в специализированных программах (</a:t>
            </a:r>
            <a:r>
              <a:rPr lang="ru-RU" altLang="ru-RU" sz="1600" b="1" dirty="0" err="1">
                <a:effectLst/>
              </a:rPr>
              <a:t>AutoCaD</a:t>
            </a:r>
            <a:r>
              <a:rPr lang="ru-RU" altLang="ru-RU" sz="1600" b="1" dirty="0">
                <a:effectLst/>
              </a:rPr>
              <a:t>, </a:t>
            </a:r>
            <a:r>
              <a:rPr lang="ru-RU" altLang="ru-RU" sz="1600" b="1" dirty="0" err="1">
                <a:effectLst/>
              </a:rPr>
              <a:t>Mapinfo</a:t>
            </a:r>
            <a:r>
              <a:rPr lang="ru-RU" altLang="ru-RU" sz="1600" b="1" dirty="0">
                <a:effectLst/>
              </a:rPr>
              <a:t>). </a:t>
            </a:r>
          </a:p>
          <a:p>
            <a:pPr>
              <a:lnSpc>
                <a:spcPct val="80000"/>
              </a:lnSpc>
            </a:pPr>
            <a:r>
              <a:rPr lang="ru-RU" altLang="ru-RU" sz="1600" b="1" dirty="0">
                <a:effectLst/>
              </a:rPr>
              <a:t>Кадастровому инженеру необходимо быть ответственным человеком, ведь за ошибки он может быть лишен аттестата.</a:t>
            </a:r>
          </a:p>
          <a:p>
            <a:pPr>
              <a:lnSpc>
                <a:spcPct val="80000"/>
              </a:lnSpc>
            </a:pPr>
            <a:r>
              <a:rPr lang="ru-RU" altLang="ru-RU" sz="1600" b="1" dirty="0">
                <a:effectLst/>
              </a:rPr>
              <a:t>Он отвечает за точное выполнение работы, касающейся документов.</a:t>
            </a:r>
          </a:p>
          <a:p>
            <a:pPr>
              <a:lnSpc>
                <a:spcPct val="80000"/>
              </a:lnSpc>
            </a:pPr>
            <a:r>
              <a:rPr lang="ru-RU" altLang="ru-RU" sz="1600" b="1" dirty="0">
                <a:effectLst/>
              </a:rPr>
              <a:t>Кадастровому инженеру нужен технический склад ума, высокие аналитические способности, коммуникабельность, стрессоустойчивость и дипломатичность. </a:t>
            </a:r>
          </a:p>
        </p:txBody>
      </p:sp>
      <p:pic>
        <p:nvPicPr>
          <p:cNvPr id="43016" name="Picture 8" descr="Картинки по запросу Кадастровый инженер">
            <a:extLst>
              <a:ext uri="{FF2B5EF4-FFF2-40B4-BE49-F238E27FC236}">
                <a16:creationId xmlns:a16="http://schemas.microsoft.com/office/drawing/2014/main" xmlns="" id="{6E0F1746-D219-46FD-9CE7-995424E00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614431"/>
            <a:ext cx="1539875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3018" name="Picture 10" descr="Картинки по запросу Кадастровый инженер">
            <a:extLst>
              <a:ext uri="{FF2B5EF4-FFF2-40B4-BE49-F238E27FC236}">
                <a16:creationId xmlns:a16="http://schemas.microsoft.com/office/drawing/2014/main" xmlns="" id="{B7FBDDAB-3DA3-4730-A2F2-A9AD99C05E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620096"/>
            <a:ext cx="2303191" cy="204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over/>
  </p:transition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892</TotalTime>
  <Words>921</Words>
  <Application>Microsoft Office PowerPoint</Application>
  <PresentationFormat>Экран (4:3)</PresentationFormat>
  <Paragraphs>136</Paragraphs>
  <Slides>17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Аспект</vt:lpstr>
      <vt:lpstr>Слайд 1</vt:lpstr>
      <vt:lpstr>Слайд 2</vt:lpstr>
      <vt:lpstr>Слайд 3</vt:lpstr>
      <vt:lpstr>Специалист по земельно-имущественным отношениям должен уметь: Составлять земельный баланс района Осуществлять мониторинг земель территории Определять кадастровую стоимость земель Выполнять кадастровую съемку Составлять межевой план Выполнять работы по картографо-геодезическому обеспечению территорий Определять координаты границ земельных участков и вычислять их площади Производить расчеты по оценке объекта Рассчитывать сметную стоимость зданий и сооружений Оформлять оценочную документацию в соответствии с требованиями нормативных актов </vt:lpstr>
      <vt:lpstr>Слайд 5</vt:lpstr>
      <vt:lpstr>Слайд 6</vt:lpstr>
      <vt:lpstr>Слайд 7</vt:lpstr>
      <vt:lpstr>Риэлтор</vt:lpstr>
      <vt:lpstr>Кадастровый инженер</vt:lpstr>
      <vt:lpstr>Геодезист</vt:lpstr>
      <vt:lpstr>Специалист по учету недвижимости </vt:lpstr>
      <vt:lpstr>Оценщик</vt:lpstr>
      <vt:lpstr>Слайд 13</vt:lpstr>
      <vt:lpstr>Слайд 14</vt:lpstr>
      <vt:lpstr>Слайд 15</vt:lpstr>
      <vt:lpstr>Слайд 16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Диана</dc:creator>
  <cp:lastModifiedBy>Студент</cp:lastModifiedBy>
  <cp:revision>58</cp:revision>
  <dcterms:created xsi:type="dcterms:W3CDTF">2013-03-31T20:46:24Z</dcterms:created>
  <dcterms:modified xsi:type="dcterms:W3CDTF">2019-10-17T05:52:18Z</dcterms:modified>
</cp:coreProperties>
</file>