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  <p:sldId id="264" r:id="rId10"/>
    <p:sldId id="265" r:id="rId11"/>
    <p:sldId id="267" r:id="rId12"/>
    <p:sldId id="266" r:id="rId13"/>
    <p:sldId id="268" r:id="rId14"/>
    <p:sldId id="271" r:id="rId15"/>
    <p:sldId id="269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70" r:id="rId26"/>
    <p:sldId id="272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4E7F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2" autoAdjust="0"/>
    <p:restoredTop sz="94700" autoAdjust="0"/>
  </p:normalViewPr>
  <p:slideViewPr>
    <p:cSldViewPr>
      <p:cViewPr varScale="1">
        <p:scale>
          <a:sx n="68" d="100"/>
          <a:sy n="68" d="100"/>
        </p:scale>
        <p:origin x="-150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5892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486C5-3154-4B7B-BB3E-C0CB4C2F65A8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0A82-39AC-407E-8DA6-9EC3AEB112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486C5-3154-4B7B-BB3E-C0CB4C2F65A8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0A82-39AC-407E-8DA6-9EC3AEB112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486C5-3154-4B7B-BB3E-C0CB4C2F65A8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0A82-39AC-407E-8DA6-9EC3AEB112D4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486C5-3154-4B7B-BB3E-C0CB4C2F65A8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0A82-39AC-407E-8DA6-9EC3AEB112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486C5-3154-4B7B-BB3E-C0CB4C2F65A8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0A82-39AC-407E-8DA6-9EC3AEB112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486C5-3154-4B7B-BB3E-C0CB4C2F65A8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0A82-39AC-407E-8DA6-9EC3AEB112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486C5-3154-4B7B-BB3E-C0CB4C2F65A8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0A82-39AC-407E-8DA6-9EC3AEB112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486C5-3154-4B7B-BB3E-C0CB4C2F65A8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0A82-39AC-407E-8DA6-9EC3AEB112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486C5-3154-4B7B-BB3E-C0CB4C2F65A8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0A82-39AC-407E-8DA6-9EC3AEB112D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486C5-3154-4B7B-BB3E-C0CB4C2F65A8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0A82-39AC-407E-8DA6-9EC3AEB112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486C5-3154-4B7B-BB3E-C0CB4C2F65A8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380A82-39AC-407E-8DA6-9EC3AEB112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D1486C5-3154-4B7B-BB3E-C0CB4C2F65A8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F3380A82-39AC-407E-8DA6-9EC3AEB112D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A%D1%91%D1%80%D0%BB%D0%B8%D0%BD%D0%B3" TargetMode="External"/><Relationship Id="rId13" Type="http://schemas.openxmlformats.org/officeDocument/2006/relationships/hyperlink" Target="http://ru.wikipedia.org/wiki/%D0%9F%D1%80%D1%8B%D0%B6%D0%BA%D0%B8_%D0%BD%D0%B0_%D0%BB%D1%8B%D0%B6%D0%B0%D1%85_%D1%81_%D1%82%D1%80%D0%B0%D0%BC%D0%BF%D0%BB%D0%B8%D0%BD%D0%B0" TargetMode="External"/><Relationship Id="rId18" Type="http://schemas.openxmlformats.org/officeDocument/2006/relationships/image" Target="../media/image26.jpeg"/><Relationship Id="rId3" Type="http://schemas.openxmlformats.org/officeDocument/2006/relationships/hyperlink" Target="http://ru.wikipedia.org/wiki/%D0%91%D0%BE%D0%B1%D1%81%D0%BB%D0%B5%D0%B9" TargetMode="External"/><Relationship Id="rId7" Type="http://schemas.openxmlformats.org/officeDocument/2006/relationships/hyperlink" Target="http://ru.wikipedia.org/wiki/%D0%A8%D0%BE%D1%80%D1%82-%D1%82%D1%80%D0%B5%D0%BA" TargetMode="External"/><Relationship Id="rId12" Type="http://schemas.openxmlformats.org/officeDocument/2006/relationships/hyperlink" Target="http://ru.wikipedia.org/wiki/%D0%9B%D1%8B%D0%B6%D0%BD%D1%8B%D0%B5_%D0%B3%D0%BE%D0%BD%D0%BA%D0%B8" TargetMode="External"/><Relationship Id="rId17" Type="http://schemas.openxmlformats.org/officeDocument/2006/relationships/hyperlink" Target="http://ru.wikipedia.org/wiki/%D0%A5%D0%BE%D0%BA%D0%BA%D0%B5%D0%B9_%D1%81_%D1%88%D0%B0%D0%B9%D0%B1%D0%BE%D0%B9" TargetMode="External"/><Relationship Id="rId2" Type="http://schemas.openxmlformats.org/officeDocument/2006/relationships/hyperlink" Target="http://ru.wikipedia.org/wiki/%D0%91%D0%B8%D0%B0%D1%82%D0%BB%D0%BE%D0%BD" TargetMode="External"/><Relationship Id="rId16" Type="http://schemas.openxmlformats.org/officeDocument/2006/relationships/hyperlink" Target="http://ru.wikipedia.org/wiki/%D0%A1%D0%B0%D0%BD%D0%BD%D1%8B%D0%B9_%D1%81%D0%BF%D0%BE%D1%80%D1%82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4%D0%B8%D0%B3%D1%83%D1%80%D0%BD%D0%BE%D0%B5_%D0%BA%D0%B0%D1%82%D0%B0%D0%BD%D0%B8%D0%B5" TargetMode="External"/><Relationship Id="rId11" Type="http://schemas.openxmlformats.org/officeDocument/2006/relationships/hyperlink" Target="http://ru.wikipedia.org/wiki/%D0%9B%D1%8B%D0%B6%D0%BD%D0%BE%D0%B5_%D0%B4%D0%B2%D0%BE%D0%B5%D0%B1%D0%BE%D1%80%D1%8C%D0%B5" TargetMode="External"/><Relationship Id="rId5" Type="http://schemas.openxmlformats.org/officeDocument/2006/relationships/hyperlink" Target="http://ru.wikipedia.org/wiki/%D0%9A%D0%BE%D0%BD%D1%8C%D0%BA%D0%BE%D0%B1%D0%B5%D0%B6%D0%BD%D1%8B%D0%B9_%D1%81%D0%BF%D0%BE%D1%80%D1%82" TargetMode="External"/><Relationship Id="rId15" Type="http://schemas.openxmlformats.org/officeDocument/2006/relationships/hyperlink" Target="http://ru.wikipedia.org/wiki/%D0%A4%D1%80%D0%B8%D1%81%D1%82%D0%B0%D0%B9%D0%BB" TargetMode="External"/><Relationship Id="rId10" Type="http://schemas.openxmlformats.org/officeDocument/2006/relationships/hyperlink" Target="http://ru.wikipedia.org/wiki/%D0%93%D0%BE%D1%80%D0%BD%D0%BE%D0%BB%D1%8B%D0%B6%D0%BD%D1%8B%D0%B9_%D1%81%D0%BF%D0%BE%D1%80%D1%82" TargetMode="External"/><Relationship Id="rId4" Type="http://schemas.openxmlformats.org/officeDocument/2006/relationships/hyperlink" Target="http://ru.wikipedia.org/wiki/%D0%A1%D0%BA%D0%B5%D0%BB%D0%B5%D1%82%D0%BE%D0%BD" TargetMode="External"/><Relationship Id="rId9" Type="http://schemas.openxmlformats.org/officeDocument/2006/relationships/hyperlink" Target="http://ru.wikipedia.org/wiki/%D0%9B%D1%8B%D0%B6%D0%BD%D1%8B%D0%B9_%D1%81%D0%BF%D0%BE%D1%80%D1%82" TargetMode="External"/><Relationship Id="rId14" Type="http://schemas.openxmlformats.org/officeDocument/2006/relationships/hyperlink" Target="http://ru.wikipedia.org/wiki/%D0%A1%D0%BD%D0%BE%D1%83%D0%B1%D0%BE%D1%80%D0%B4%D0%B8%D0%BD%D0%B3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00" name="Picture 8" descr="olympic-stadium.jpg (2592×1944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646" y="1"/>
            <a:ext cx="9178646" cy="685799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71538" y="285728"/>
            <a:ext cx="721523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5400" b="1" dirty="0" smtClean="0">
              <a:solidFill>
                <a:schemeClr val="bg1"/>
              </a:solidFill>
            </a:endParaRPr>
          </a:p>
          <a:p>
            <a:pPr algn="ctr"/>
            <a:endParaRPr lang="ru-RU" sz="54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5400" b="1" dirty="0" smtClean="0">
                <a:solidFill>
                  <a:schemeClr val="bg1"/>
                </a:solidFill>
              </a:rPr>
              <a:t> </a:t>
            </a:r>
            <a:r>
              <a:rPr lang="ru-RU" sz="5400" b="1" dirty="0" smtClean="0">
                <a:solidFill>
                  <a:schemeClr val="bg1"/>
                </a:solidFill>
              </a:rPr>
              <a:t>«История олимпийских игр»</a:t>
            </a:r>
          </a:p>
          <a:p>
            <a:endParaRPr lang="ru-RU" sz="5400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0963431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6429" y="1700808"/>
            <a:ext cx="6028590" cy="5157192"/>
          </a:xfrm>
        </p:spPr>
        <p:txBody>
          <a:bodyPr>
            <a:normAutofit/>
          </a:bodyPr>
          <a:lstStyle/>
          <a:p>
            <a:r>
              <a:rPr lang="ru-RU" i="1" dirty="0" smtClean="0"/>
              <a:t>Девиз игр - «Быстрее</a:t>
            </a:r>
            <a:r>
              <a:rPr lang="ru-RU" i="1" dirty="0"/>
              <a:t>, выше, сильнее», что является переводом латинского выражения «</a:t>
            </a:r>
            <a:r>
              <a:rPr lang="ru-RU" i="1" dirty="0" err="1"/>
              <a:t>Citius</a:t>
            </a:r>
            <a:r>
              <a:rPr lang="ru-RU" i="1" dirty="0"/>
              <a:t>, </a:t>
            </a:r>
            <a:r>
              <a:rPr lang="ru-RU" i="1" dirty="0" err="1"/>
              <a:t>Altius</a:t>
            </a:r>
            <a:r>
              <a:rPr lang="ru-RU" i="1" dirty="0"/>
              <a:t>, </a:t>
            </a:r>
            <a:r>
              <a:rPr lang="ru-RU" i="1" dirty="0" err="1"/>
              <a:t>Fortius</a:t>
            </a:r>
            <a:r>
              <a:rPr lang="ru-RU" i="1" dirty="0"/>
              <a:t>». Лозунг был придуман французским священником Анри </a:t>
            </a:r>
            <a:r>
              <a:rPr lang="ru-RU" i="1" dirty="0" err="1"/>
              <a:t>Дидоном</a:t>
            </a:r>
            <a:r>
              <a:rPr lang="ru-RU" i="1" dirty="0"/>
              <a:t> и предложен Пьером де Кубертеном при создании Международного олимпийского комитета в 1894 году и представлен на VIII летних Олимпийских играх в Париже в 1924 году.</a:t>
            </a:r>
          </a:p>
          <a:p>
            <a:r>
              <a:rPr lang="ru-RU" i="1" dirty="0"/>
              <a:t>Существует также неофициальный девиз «Главное — не победа, а участие»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Девиз Олимпийских игр</a:t>
            </a:r>
            <a:endParaRPr lang="ru-RU" i="1" dirty="0"/>
          </a:p>
        </p:txBody>
      </p:sp>
      <p:pic>
        <p:nvPicPr>
          <p:cNvPr id="7170" name="Picture 2" descr="ff798ddb-6f5a-4b1b-8b2c-d99797670b74 (250×428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700808"/>
            <a:ext cx="2885306" cy="47175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8286354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544616"/>
          </a:xfrm>
        </p:spPr>
        <p:txBody>
          <a:bodyPr>
            <a:normAutofit/>
          </a:bodyPr>
          <a:lstStyle/>
          <a:p>
            <a:r>
              <a:rPr lang="ru-RU" sz="2800" i="1" dirty="0"/>
              <a:t>Олимпийские медали: золотую, серебряную и бронзовую вручают трём спортсменам, показавшим наилучшие результаты в соревновании. В командных видах спорта медали равного достоинства получают все члены команды.</a:t>
            </a:r>
          </a:p>
          <a:p>
            <a:r>
              <a:rPr lang="ru-RU" sz="2800" i="1" dirty="0" smtClean="0"/>
              <a:t>Золотые </a:t>
            </a:r>
            <a:r>
              <a:rPr lang="ru-RU" sz="2800" i="1" dirty="0"/>
              <a:t>медали, как правило, изготавливают в основном из серебра. Так, на Играх 2008 года золотая медаль весила около 150 граммов, в состав которых входило примерно 6 </a:t>
            </a:r>
            <a:r>
              <a:rPr lang="ru-RU" sz="2800" i="1" dirty="0" smtClean="0"/>
              <a:t>граммов</a:t>
            </a:r>
            <a:r>
              <a:rPr lang="ru-RU" sz="2800" i="1" dirty="0"/>
              <a:t> золота. Серебряные медали изготавливают из серебра, бронзовые из </a:t>
            </a:r>
            <a:r>
              <a:rPr lang="ru-RU" sz="2800" i="1" dirty="0" smtClean="0"/>
              <a:t>меди.</a:t>
            </a:r>
            <a:endParaRPr lang="ru-RU" sz="2800" i="1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34076"/>
            <a:ext cx="8229600" cy="1252728"/>
          </a:xfrm>
        </p:spPr>
        <p:txBody>
          <a:bodyPr/>
          <a:lstStyle/>
          <a:p>
            <a:r>
              <a:rPr lang="ru-RU" i="1" dirty="0" smtClean="0"/>
              <a:t>Олимпийские медали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14237354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Z1994.jpg (500×248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2418"/>
            <a:ext cx="4759658" cy="236079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up72705-1998.jpg (400×400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4476" y="-8935"/>
            <a:ext cx="2789524" cy="278952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olympic_medal_front_2.jpg (900×744)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8119" y="3165668"/>
            <a:ext cx="4466530" cy="369233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5659819-cycling-gold-coin-set-isolated-on-a-white-background.jpg (114×168)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6808" y="197610"/>
            <a:ext cx="1752736" cy="258297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vancouverolympicmedals2010.jpg (431×298)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65668"/>
            <a:ext cx="4938932" cy="341485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93864589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00808"/>
            <a:ext cx="8640960" cy="5328592"/>
          </a:xfrm>
        </p:spPr>
        <p:txBody>
          <a:bodyPr>
            <a:normAutofit/>
          </a:bodyPr>
          <a:lstStyle/>
          <a:p>
            <a:r>
              <a:rPr lang="ru-RU" i="1" dirty="0"/>
              <a:t>Впервые олимпийский огонь был зажжён на IX летних Играх в Амстердаме (Нидерланды).</a:t>
            </a:r>
          </a:p>
          <a:p>
            <a:r>
              <a:rPr lang="ru-RU" i="1" dirty="0"/>
              <a:t>Олимпийский огонь зажигают на территории развалин храма богини Геры в древней </a:t>
            </a:r>
            <a:r>
              <a:rPr lang="ru-RU" i="1" dirty="0" smtClean="0"/>
              <a:t>Олимпии в</a:t>
            </a:r>
            <a:r>
              <a:rPr lang="ru-RU" i="1" dirty="0"/>
              <a:t> Греции от параболического зеркала. Огонь на факеле передаётся от атлета к атлету в ходе многодневной символической эстафеты, которая проходит по всем 5 населённым </a:t>
            </a:r>
            <a:r>
              <a:rPr lang="ru-RU" i="1" dirty="0" smtClean="0"/>
              <a:t>континентам Земли</a:t>
            </a:r>
            <a:r>
              <a:rPr lang="ru-RU" i="1" dirty="0"/>
              <a:t>. Огонь прибывает к месту проведения Олимпийских игр в день их открытия. Финалист эстафеты факелом зажигает пламя олимпийского костра. Это символизирует начало игр. По завершении всех соревнований Олимпийский огонь костра гасится, что символизирует закрытие игр.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252728"/>
          </a:xfrm>
        </p:spPr>
        <p:txBody>
          <a:bodyPr/>
          <a:lstStyle/>
          <a:p>
            <a:r>
              <a:rPr lang="ru-RU" i="1" dirty="0" smtClean="0"/>
              <a:t>Олимпийский огонь</a:t>
            </a:r>
            <a:endParaRPr lang="ru-RU" i="1" dirty="0"/>
          </a:p>
        </p:txBody>
      </p:sp>
    </p:spTree>
    <p:extLst>
      <p:ext uri="{BB962C8B-B14F-4D97-AF65-F5344CB8AC3E}">
        <p14:creationId xmlns="" xmlns:p14="http://schemas.microsoft.com/office/powerpoint/2010/main" val="63759131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olimpia.jpg (759×632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67"/>
            <a:ext cx="9144001" cy="68649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13056977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126.jpg (800×600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436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5001697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6" descr="http://olimp-history.ru/files/imagecache/olimp_logo/mishka.jp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80112" y="3140968"/>
            <a:ext cx="288000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39552" y="548680"/>
            <a:ext cx="3342582" cy="7848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500" b="0" i="0" u="none" strike="noStrike" kern="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04617B"/>
                </a:solidFill>
                <a:effectLst/>
                <a:uLnTx/>
                <a:uFillTx/>
                <a:ea typeface="+mj-ea"/>
                <a:cs typeface="+mj-cs"/>
              </a:rPr>
              <a:t>Москва 1980</a:t>
            </a:r>
            <a:endParaRPr kumimoji="0" lang="ru-RU" sz="1800" b="0" i="0" u="none" strike="noStrike" kern="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56712" y="1313657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spcBef>
                <a:spcPct val="20000"/>
              </a:spcBef>
              <a:buClr>
                <a:srgbClr val="0BD0D9"/>
              </a:buClr>
              <a:buSzPct val="95000"/>
            </a:pPr>
            <a:r>
              <a:rPr lang="ru-RU" sz="2800" b="1" dirty="0">
                <a:ln>
                  <a:solidFill>
                    <a:schemeClr val="tx1"/>
                  </a:solidFill>
                </a:ln>
                <a:solidFill>
                  <a:srgbClr val="04617B"/>
                </a:solidFill>
                <a:latin typeface="Constantia"/>
              </a:rPr>
              <a:t>Михаил </a:t>
            </a:r>
            <a:r>
              <a:rPr lang="ru-RU" sz="2800" b="1" dirty="0" err="1">
                <a:ln>
                  <a:solidFill>
                    <a:schemeClr val="tx1"/>
                  </a:solidFill>
                </a:ln>
                <a:solidFill>
                  <a:srgbClr val="04617B"/>
                </a:solidFill>
                <a:latin typeface="Constantia"/>
              </a:rPr>
              <a:t>Потапыч</a:t>
            </a:r>
            <a:r>
              <a:rPr lang="ru-RU" sz="2800" b="1" dirty="0">
                <a:ln>
                  <a:solidFill>
                    <a:schemeClr val="tx1"/>
                  </a:solidFill>
                </a:ln>
                <a:solidFill>
                  <a:srgbClr val="04617B"/>
                </a:solidFill>
                <a:latin typeface="Constantia"/>
              </a:rPr>
              <a:t> Топтыгин -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714612" y="1714488"/>
            <a:ext cx="1627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solidFill>
                    <a:schemeClr val="tx1"/>
                  </a:solidFill>
                </a:ln>
                <a:solidFill>
                  <a:srgbClr val="04617B"/>
                </a:solidFill>
                <a:effectLst/>
                <a:uLnTx/>
                <a:uFillTx/>
                <a:latin typeface="Constantia"/>
              </a:rPr>
              <a:t>медведь</a:t>
            </a:r>
            <a:endParaRPr kumimoji="0" lang="ru-RU" sz="1800" b="0" i="0" u="none" strike="noStrike" kern="0" cap="none" spc="0" normalizeH="0" baseline="0" noProof="0" dirty="0" smtClean="0">
              <a:ln>
                <a:solidFill>
                  <a:schemeClr val="tx1"/>
                </a:solidFill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8" name="Picture 3" descr="C:\Users\DeViTT-D.V\Desktop\презинтация\viewimage.ph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636912"/>
            <a:ext cx="3000396" cy="36530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Содержимое 7" descr="http://olimp-history.ru/files/imagecache/olimp_logo/1980S_emblem_b.png"/>
          <p:cNvPicPr>
            <a:picLocks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48" y="260648"/>
            <a:ext cx="2571768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:\Users\Kirill\Downloads\37571d3cb9c29881ee7c983d204f8648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142976" y="2285992"/>
            <a:ext cx="1735138" cy="216852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C:\Users\Kirill\Downloads\cbf597dc80b3bf5121a5d0e6f0993974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3571868" y="2214554"/>
            <a:ext cx="1904996" cy="238283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C:\Users\Kirill\Downloads\fbd1f0c0c116ad7736a6fa0045101eb9.pn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>
          <a:xfrm>
            <a:off x="6500826" y="2214554"/>
            <a:ext cx="1904996" cy="2381253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554457" y="4797152"/>
            <a:ext cx="26783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Белый мишка</a:t>
            </a:r>
            <a:endParaRPr kumimoji="0" lang="ru-RU" sz="3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79912" y="4792060"/>
            <a:ext cx="121340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Зайка</a:t>
            </a:r>
            <a:endParaRPr kumimoji="0" lang="ru-RU" sz="3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465018" y="4792059"/>
            <a:ext cx="17441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Леопард</a:t>
            </a:r>
            <a:endParaRPr kumimoji="0" lang="ru-RU" sz="32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9344" y="260648"/>
            <a:ext cx="921702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>Талисманы Олимпийских игр </a:t>
            </a:r>
            <a:b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j-ea"/>
                <a:cs typeface="+mj-cs"/>
              </a:rPr>
            </a:br>
            <a:r>
              <a:rPr kumimoji="0" lang="ru-RU" sz="4400" b="1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ea typeface="+mj-ea"/>
                <a:cs typeface="+mj-cs"/>
              </a:rPr>
              <a:t>в Сочи 2014 года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123\Desktop\fbd1f0c0c116ad7736a6fa0045101eb9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572132" y="1714488"/>
            <a:ext cx="3443646" cy="430455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382140" y="202322"/>
            <a:ext cx="6462464" cy="7232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100" b="1" i="0" u="none" strike="noStrike" kern="0" cap="none" spc="0" normalizeH="0" baseline="0" noProof="0" dirty="0" smtClean="0">
                <a:ln w="6350">
                  <a:noFill/>
                </a:ln>
                <a:solidFill>
                  <a:prstClr val="black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Times New Roman"/>
              </a:rPr>
              <a:t>Талисманы Сочи-2014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928671"/>
            <a:ext cx="5572164" cy="57738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8640" lvl="0" indent="-411480">
              <a:spcBef>
                <a:spcPct val="20000"/>
              </a:spcBef>
              <a:buClr>
                <a:prstClr val="black">
                  <a:shade val="95000"/>
                </a:prstClr>
              </a:buClr>
              <a:buSzPct val="65000"/>
            </a:pPr>
            <a:r>
              <a:rPr lang="ru-RU" sz="2600" dirty="0">
                <a:solidFill>
                  <a:prstClr val="black"/>
                </a:solidFill>
                <a:latin typeface="Times New Roman"/>
              </a:rPr>
              <a:t>Горный спасатель-альпинист Леопард живет в кроне огромного дерева, которое растет на самой высокой скале в заснеженных горах Кавказа. Он всегда готов прийти на помощь и не раз спасал расположенную неподалеку деревню от лавин</a:t>
            </a:r>
            <a:r>
              <a:rPr lang="ru-RU" sz="2600" dirty="0" smtClean="0">
                <a:solidFill>
                  <a:prstClr val="black"/>
                </a:solidFill>
                <a:latin typeface="Times New Roman"/>
              </a:rPr>
              <a:t>.</a:t>
            </a:r>
            <a:endParaRPr lang="ru-RU" sz="2600" dirty="0">
              <a:solidFill>
                <a:prstClr val="black"/>
              </a:solidFill>
              <a:latin typeface="Times New Roman"/>
            </a:endParaRPr>
          </a:p>
          <a:p>
            <a:pPr marL="548640" lvl="0" indent="-411480">
              <a:spcBef>
                <a:spcPct val="20000"/>
              </a:spcBef>
              <a:buClr>
                <a:prstClr val="black">
                  <a:shade val="95000"/>
                </a:prstClr>
              </a:buClr>
              <a:buSzPct val="65000"/>
            </a:pPr>
            <a:r>
              <a:rPr lang="ru-RU" sz="2600" dirty="0">
                <a:solidFill>
                  <a:prstClr val="black"/>
                </a:solidFill>
                <a:latin typeface="Times New Roman"/>
              </a:rPr>
              <a:t>Леопард – прекрасный сноубордист, он научил этому виду спорта всех своих друзей и соседей. У Леопарда веселый нрав, он не может жить в одиночестве и очень любит танцевать.</a:t>
            </a:r>
          </a:p>
        </p:txBody>
      </p:sp>
    </p:spTree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504" y="260648"/>
            <a:ext cx="5472608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8640" lvl="0" indent="-411480">
              <a:spcBef>
                <a:spcPct val="20000"/>
              </a:spcBef>
              <a:buClr>
                <a:prstClr val="black">
                  <a:shade val="95000"/>
                </a:prstClr>
              </a:buClr>
              <a:buSzPct val="65000"/>
            </a:pPr>
            <a:r>
              <a:rPr lang="ru-RU" sz="2000" dirty="0" smtClean="0">
                <a:solidFill>
                  <a:prstClr val="black"/>
                </a:solidFill>
                <a:latin typeface="Times New Roman"/>
              </a:rPr>
              <a:t>За </a:t>
            </a:r>
            <a:r>
              <a:rPr lang="ru-RU" sz="2000" dirty="0">
                <a:solidFill>
                  <a:prstClr val="black"/>
                </a:solidFill>
                <a:latin typeface="Times New Roman"/>
              </a:rPr>
              <a:t>полярным кругом в ледяном иглу </a:t>
            </a:r>
            <a:r>
              <a:rPr lang="ru-RU" sz="2000" dirty="0" smtClean="0">
                <a:solidFill>
                  <a:prstClr val="black"/>
                </a:solidFill>
                <a:latin typeface="Times New Roman"/>
              </a:rPr>
              <a:t>живет белый </a:t>
            </a:r>
            <a:r>
              <a:rPr lang="ru-RU" sz="2000" dirty="0">
                <a:solidFill>
                  <a:prstClr val="black"/>
                </a:solidFill>
                <a:latin typeface="Times New Roman"/>
              </a:rPr>
              <a:t>мишка. В его доме все сделано изо льда и снега: снежный душ, кровать, компьютер и даже спортивные тренажеры</a:t>
            </a:r>
            <a:r>
              <a:rPr lang="ru-RU" sz="2000" dirty="0" smtClean="0">
                <a:solidFill>
                  <a:prstClr val="black"/>
                </a:solidFill>
                <a:latin typeface="Times New Roman"/>
              </a:rPr>
              <a:t>.</a:t>
            </a:r>
          </a:p>
          <a:p>
            <a:pPr marL="548640" lvl="0" indent="-411480">
              <a:spcBef>
                <a:spcPct val="20000"/>
              </a:spcBef>
              <a:buClr>
                <a:prstClr val="black">
                  <a:shade val="95000"/>
                </a:prstClr>
              </a:buClr>
              <a:buSzPct val="65000"/>
            </a:pPr>
            <a:endParaRPr lang="ru-RU" sz="2000" dirty="0" smtClean="0">
              <a:solidFill>
                <a:prstClr val="black"/>
              </a:solidFill>
              <a:latin typeface="Times New Roman"/>
            </a:endParaRPr>
          </a:p>
          <a:p>
            <a:pPr marL="548640" lvl="0" indent="-411480">
              <a:spcBef>
                <a:spcPct val="20000"/>
              </a:spcBef>
              <a:buClr>
                <a:prstClr val="black">
                  <a:shade val="95000"/>
                </a:prstClr>
              </a:buClr>
              <a:buSzPct val="65000"/>
            </a:pPr>
            <a:r>
              <a:rPr lang="ru-RU" sz="2000" dirty="0" smtClean="0">
                <a:solidFill>
                  <a:prstClr val="black"/>
                </a:solidFill>
                <a:latin typeface="Times New Roman"/>
              </a:rPr>
              <a:t>Белый </a:t>
            </a:r>
            <a:r>
              <a:rPr lang="ru-RU" sz="2000" dirty="0">
                <a:solidFill>
                  <a:prstClr val="black"/>
                </a:solidFill>
                <a:latin typeface="Times New Roman"/>
              </a:rPr>
              <a:t>мишка с раннего детства воспитывался полярниками. Именно они научили его кататься на лыжах, бегать на коньках и играть в керлинг. Но больше всего белому мишке понравилось кататься на спортивных санках. Он стал настоящим саночником и бобслеистом, а его друзья – тюлени и морские котики - с удовольствием наблюдают за его победами. Теперь они вместе устраивают соревнования по этим видам спорта, и долгой полярной ночью им некогда скучать!</a:t>
            </a:r>
          </a:p>
        </p:txBody>
      </p:sp>
      <p:pic>
        <p:nvPicPr>
          <p:cNvPr id="5" name="Picture 2" descr="C:\Users\123\Desktop\37571d3cb9c29881ee7c983d204f8648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397658" y="1500174"/>
            <a:ext cx="3746342" cy="4682926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6886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i="1" dirty="0" smtClean="0"/>
              <a:t>ОЛИМПИЙСКИЕ ИГРЫ </a:t>
            </a:r>
            <a:r>
              <a:rPr lang="ru-RU" sz="3600" i="1" dirty="0" smtClean="0"/>
              <a:t>– крупнейшие спортивные соревнования древности. Зародились как часть религиозного культа и проводились с 776 до н.э. по 394 н.э. (всего было проведено 293 Олимпиады) в Олимпии, считавшейся у греков священным местом. Победа на Олимпиаде считалась чрезвычайно почетной и для атлета, и для полиса, который он представлял.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5773258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599509"/>
            <a:ext cx="5544616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48640" lvl="0" indent="-411480">
              <a:spcBef>
                <a:spcPct val="20000"/>
              </a:spcBef>
              <a:buClr>
                <a:prstClr val="black">
                  <a:shade val="95000"/>
                </a:prstClr>
              </a:buClr>
              <a:buSzPct val="65000"/>
              <a:buFont typeface="Wingdings 2"/>
              <a:buChar char=""/>
            </a:pPr>
            <a:r>
              <a:rPr lang="ru-RU" sz="2600" dirty="0">
                <a:solidFill>
                  <a:prstClr val="black"/>
                </a:solidFill>
                <a:latin typeface="Times New Roman"/>
              </a:rPr>
              <a:t>Зайка – самая активная жительница зимнего леса. Ее друзья всегда удивляются – и как она все успевает!? Ведь Зайка не только успевает учиться в Лесной Академии на «отлично», помогать маме в семейном ресторанчике «Лесная запруда», но и участвовать в различных спортивных соревнованиях. Зайка уверяет своих друзей, что у нее нет никакого секрета: просто она очень любит спорт. А еще она любит петь и танцевать.</a:t>
            </a:r>
          </a:p>
        </p:txBody>
      </p:sp>
      <p:pic>
        <p:nvPicPr>
          <p:cNvPr id="5" name="Picture 2" descr="C:\Users\123\Desktop\cbf597dc80b3bf5121a5d0e6f0993974.png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143504" y="1124708"/>
            <a:ext cx="3714776" cy="4643468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71472" y="2857496"/>
            <a:ext cx="8280920" cy="3859518"/>
          </a:xfrm>
          <a:prstGeom prst="rect">
            <a:avLst/>
          </a:prstGeom>
          <a:solidFill>
            <a:srgbClr val="92D050"/>
          </a:solidFill>
        </p:spPr>
        <p:txBody>
          <a:bodyPr wrap="square">
            <a:spAutoFit/>
          </a:bodyPr>
          <a:lstStyle/>
          <a:p>
            <a:pPr marL="342900" lvl="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400" b="1" i="1" dirty="0">
                <a:solidFill>
                  <a:srgbClr val="800000"/>
                </a:solidFill>
                <a:cs typeface="Aharoni" pitchFamily="2" charset="-79"/>
                <a:hlinkClick r:id="rId2" tooltip="Биатлон"/>
              </a:rPr>
              <a:t>Биатлон</a:t>
            </a:r>
            <a:r>
              <a:rPr lang="ru-RU" sz="2400" b="1" i="1" dirty="0">
                <a:solidFill>
                  <a:srgbClr val="800000"/>
                </a:solidFill>
                <a:cs typeface="Aharoni" pitchFamily="2" charset="-79"/>
              </a:rPr>
              <a:t> </a:t>
            </a: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400" b="1" i="1" dirty="0">
                <a:solidFill>
                  <a:srgbClr val="800000"/>
                </a:solidFill>
                <a:cs typeface="Aharoni" pitchFamily="2" charset="-79"/>
                <a:hlinkClick r:id="rId3" tooltip="Бобслей"/>
              </a:rPr>
              <a:t>Бобслей</a:t>
            </a:r>
            <a:r>
              <a:rPr lang="ru-RU" sz="2400" b="1" i="1" dirty="0">
                <a:solidFill>
                  <a:srgbClr val="800000"/>
                </a:solidFill>
                <a:cs typeface="Aharoni" pitchFamily="2" charset="-79"/>
              </a:rPr>
              <a:t>: </a:t>
            </a:r>
            <a:r>
              <a:rPr lang="ru-RU" sz="2400" b="1" i="1" dirty="0">
                <a:solidFill>
                  <a:srgbClr val="800000"/>
                </a:solidFill>
                <a:cs typeface="Aharoni" pitchFamily="2" charset="-79"/>
                <a:hlinkClick r:id="rId3" tooltip="Бобслей"/>
              </a:rPr>
              <a:t>бобслей</a:t>
            </a:r>
            <a:r>
              <a:rPr lang="ru-RU" sz="2400" b="1" i="1" dirty="0">
                <a:solidFill>
                  <a:srgbClr val="800000"/>
                </a:solidFill>
                <a:cs typeface="Aharoni" pitchFamily="2" charset="-79"/>
              </a:rPr>
              <a:t>, </a:t>
            </a:r>
            <a:r>
              <a:rPr lang="ru-RU" sz="2400" b="1" i="1" dirty="0">
                <a:solidFill>
                  <a:srgbClr val="800000"/>
                </a:solidFill>
                <a:cs typeface="Aharoni" pitchFamily="2" charset="-79"/>
                <a:hlinkClick r:id="rId4" tooltip="Скелетон"/>
              </a:rPr>
              <a:t>скелетон</a:t>
            </a:r>
            <a:r>
              <a:rPr lang="ru-RU" sz="2400" b="1" i="1" dirty="0">
                <a:solidFill>
                  <a:srgbClr val="800000"/>
                </a:solidFill>
                <a:cs typeface="Aharoni" pitchFamily="2" charset="-79"/>
              </a:rPr>
              <a:t> </a:t>
            </a: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400" b="1" i="1" dirty="0">
                <a:solidFill>
                  <a:srgbClr val="800000"/>
                </a:solidFill>
                <a:cs typeface="Aharoni" pitchFamily="2" charset="-79"/>
                <a:hlinkClick r:id="rId5" tooltip="Конькобежный спорт"/>
              </a:rPr>
              <a:t>Конькобежный спорт</a:t>
            </a:r>
            <a:r>
              <a:rPr lang="ru-RU" sz="2400" b="1" i="1" dirty="0">
                <a:solidFill>
                  <a:srgbClr val="800000"/>
                </a:solidFill>
                <a:cs typeface="Aharoni" pitchFamily="2" charset="-79"/>
              </a:rPr>
              <a:t>: </a:t>
            </a:r>
            <a:r>
              <a:rPr lang="ru-RU" sz="2400" b="1" i="1" dirty="0">
                <a:solidFill>
                  <a:srgbClr val="800000"/>
                </a:solidFill>
                <a:cs typeface="Aharoni" pitchFamily="2" charset="-79"/>
                <a:hlinkClick r:id="rId5" tooltip="Конькобежный спорт"/>
              </a:rPr>
              <a:t>конькобежный спорт</a:t>
            </a:r>
            <a:r>
              <a:rPr lang="ru-RU" sz="2400" b="1" i="1" dirty="0">
                <a:solidFill>
                  <a:srgbClr val="800000"/>
                </a:solidFill>
                <a:cs typeface="Aharoni" pitchFamily="2" charset="-79"/>
              </a:rPr>
              <a:t>, </a:t>
            </a:r>
            <a:r>
              <a:rPr lang="ru-RU" sz="2400" b="1" i="1" dirty="0">
                <a:solidFill>
                  <a:srgbClr val="800000"/>
                </a:solidFill>
                <a:cs typeface="Aharoni" pitchFamily="2" charset="-79"/>
                <a:hlinkClick r:id="rId6" tooltip="Фигурное катание"/>
              </a:rPr>
              <a:t>фигурное катание</a:t>
            </a:r>
            <a:r>
              <a:rPr lang="ru-RU" sz="2400" b="1" i="1" dirty="0">
                <a:solidFill>
                  <a:srgbClr val="800000"/>
                </a:solidFill>
                <a:cs typeface="Aharoni" pitchFamily="2" charset="-79"/>
              </a:rPr>
              <a:t>, </a:t>
            </a:r>
            <a:r>
              <a:rPr lang="ru-RU" sz="2400" b="1" i="1" dirty="0">
                <a:solidFill>
                  <a:srgbClr val="800000"/>
                </a:solidFill>
                <a:cs typeface="Aharoni" pitchFamily="2" charset="-79"/>
                <a:hlinkClick r:id="rId7" tooltip="Шорт-трек"/>
              </a:rPr>
              <a:t>шорт-трек</a:t>
            </a:r>
            <a:r>
              <a:rPr lang="ru-RU" sz="2400" b="1" i="1" dirty="0">
                <a:solidFill>
                  <a:srgbClr val="800000"/>
                </a:solidFill>
                <a:cs typeface="Aharoni" pitchFamily="2" charset="-79"/>
              </a:rPr>
              <a:t> </a:t>
            </a: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400" b="1" i="1" dirty="0">
                <a:solidFill>
                  <a:srgbClr val="800000"/>
                </a:solidFill>
                <a:cs typeface="Aharoni" pitchFamily="2" charset="-79"/>
                <a:hlinkClick r:id="rId8" tooltip="Кёрлинг"/>
              </a:rPr>
              <a:t>Кёрлинг</a:t>
            </a:r>
            <a:r>
              <a:rPr lang="ru-RU" sz="2400" b="1" i="1" dirty="0">
                <a:solidFill>
                  <a:srgbClr val="800000"/>
                </a:solidFill>
                <a:cs typeface="Aharoni" pitchFamily="2" charset="-79"/>
              </a:rPr>
              <a:t> </a:t>
            </a: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400" b="1" i="1" dirty="0">
                <a:solidFill>
                  <a:srgbClr val="800000"/>
                </a:solidFill>
                <a:cs typeface="Aharoni" pitchFamily="2" charset="-79"/>
                <a:hlinkClick r:id="rId9" tooltip="Лыжный спорт"/>
              </a:rPr>
              <a:t>Лыжный спорт</a:t>
            </a:r>
            <a:r>
              <a:rPr lang="ru-RU" sz="2400" b="1" i="1" dirty="0">
                <a:solidFill>
                  <a:srgbClr val="800000"/>
                </a:solidFill>
                <a:cs typeface="Aharoni" pitchFamily="2" charset="-79"/>
              </a:rPr>
              <a:t>: </a:t>
            </a:r>
            <a:r>
              <a:rPr lang="ru-RU" sz="2400" b="1" i="1" dirty="0">
                <a:solidFill>
                  <a:srgbClr val="800000"/>
                </a:solidFill>
                <a:cs typeface="Aharoni" pitchFamily="2" charset="-79"/>
                <a:hlinkClick r:id="rId10" tooltip="Горнолыжный спорт"/>
              </a:rPr>
              <a:t>горнолыжный спорт</a:t>
            </a:r>
            <a:r>
              <a:rPr lang="ru-RU" sz="2400" b="1" i="1" dirty="0">
                <a:solidFill>
                  <a:srgbClr val="800000"/>
                </a:solidFill>
                <a:cs typeface="Aharoni" pitchFamily="2" charset="-79"/>
              </a:rPr>
              <a:t>, </a:t>
            </a:r>
            <a:r>
              <a:rPr lang="ru-RU" sz="2400" b="1" i="1" dirty="0">
                <a:solidFill>
                  <a:srgbClr val="800000"/>
                </a:solidFill>
                <a:cs typeface="Aharoni" pitchFamily="2" charset="-79"/>
                <a:hlinkClick r:id="rId11" tooltip="Лыжное двоеборье"/>
              </a:rPr>
              <a:t>лыжное двоеборье</a:t>
            </a:r>
            <a:r>
              <a:rPr lang="ru-RU" sz="2400" b="1" i="1" dirty="0">
                <a:solidFill>
                  <a:srgbClr val="800000"/>
                </a:solidFill>
                <a:cs typeface="Aharoni" pitchFamily="2" charset="-79"/>
              </a:rPr>
              <a:t>, </a:t>
            </a:r>
            <a:r>
              <a:rPr lang="ru-RU" sz="2400" b="1" i="1" dirty="0">
                <a:solidFill>
                  <a:srgbClr val="800000"/>
                </a:solidFill>
                <a:cs typeface="Aharoni" pitchFamily="2" charset="-79"/>
                <a:hlinkClick r:id="rId12" tooltip="Лыжные гонки"/>
              </a:rPr>
              <a:t>лыжные гонки</a:t>
            </a:r>
            <a:r>
              <a:rPr lang="ru-RU" sz="2400" b="1" i="1" dirty="0">
                <a:solidFill>
                  <a:srgbClr val="800000"/>
                </a:solidFill>
                <a:cs typeface="Aharoni" pitchFamily="2" charset="-79"/>
              </a:rPr>
              <a:t>, </a:t>
            </a:r>
            <a:r>
              <a:rPr lang="ru-RU" sz="2400" b="1" i="1" dirty="0">
                <a:solidFill>
                  <a:srgbClr val="800000"/>
                </a:solidFill>
                <a:cs typeface="Aharoni" pitchFamily="2" charset="-79"/>
                <a:hlinkClick r:id="rId13" tooltip="Прыжки на лыжах с трамплина"/>
              </a:rPr>
              <a:t>прыжки на лыжах с трамплина</a:t>
            </a:r>
            <a:r>
              <a:rPr lang="ru-RU" sz="2400" b="1" i="1" dirty="0">
                <a:solidFill>
                  <a:srgbClr val="800000"/>
                </a:solidFill>
                <a:cs typeface="Aharoni" pitchFamily="2" charset="-79"/>
              </a:rPr>
              <a:t>, </a:t>
            </a:r>
            <a:r>
              <a:rPr lang="ru-RU" sz="2400" b="1" i="1" dirty="0">
                <a:solidFill>
                  <a:srgbClr val="800000"/>
                </a:solidFill>
                <a:cs typeface="Aharoni" pitchFamily="2" charset="-79"/>
                <a:hlinkClick r:id="rId14" tooltip="Сноубординг"/>
              </a:rPr>
              <a:t>сноубординг</a:t>
            </a:r>
            <a:r>
              <a:rPr lang="ru-RU" sz="2400" b="1" i="1" dirty="0">
                <a:solidFill>
                  <a:srgbClr val="800000"/>
                </a:solidFill>
                <a:cs typeface="Aharoni" pitchFamily="2" charset="-79"/>
              </a:rPr>
              <a:t>, </a:t>
            </a:r>
            <a:r>
              <a:rPr lang="ru-RU" sz="2400" b="1" i="1" dirty="0">
                <a:solidFill>
                  <a:srgbClr val="800000"/>
                </a:solidFill>
                <a:cs typeface="Aharoni" pitchFamily="2" charset="-79"/>
                <a:hlinkClick r:id="rId15" tooltip="Фристайл"/>
              </a:rPr>
              <a:t>фристайл</a:t>
            </a:r>
            <a:r>
              <a:rPr lang="ru-RU" sz="2400" b="1" i="1" dirty="0">
                <a:solidFill>
                  <a:srgbClr val="800000"/>
                </a:solidFill>
                <a:cs typeface="Aharoni" pitchFamily="2" charset="-79"/>
              </a:rPr>
              <a:t> </a:t>
            </a: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400" b="1" i="1" dirty="0">
                <a:solidFill>
                  <a:srgbClr val="800000"/>
                </a:solidFill>
                <a:cs typeface="Aharoni" pitchFamily="2" charset="-79"/>
                <a:hlinkClick r:id="rId16" tooltip="Санный спорт"/>
              </a:rPr>
              <a:t>Санный спорт</a:t>
            </a:r>
            <a:r>
              <a:rPr lang="ru-RU" sz="2400" b="1" i="1" dirty="0">
                <a:solidFill>
                  <a:srgbClr val="800000"/>
                </a:solidFill>
                <a:cs typeface="Aharoni" pitchFamily="2" charset="-79"/>
              </a:rPr>
              <a:t> </a:t>
            </a: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ru-RU" sz="2400" b="1" i="1" dirty="0">
                <a:solidFill>
                  <a:srgbClr val="800000"/>
                </a:solidFill>
                <a:cs typeface="Aharoni" pitchFamily="2" charset="-79"/>
                <a:hlinkClick r:id="rId17" tooltip="Хоккей с шайбой"/>
              </a:rPr>
              <a:t>Хоккей с шайбой</a:t>
            </a:r>
            <a:r>
              <a:rPr lang="ru-RU" sz="2400" b="1" i="1" dirty="0">
                <a:solidFill>
                  <a:srgbClr val="800000"/>
                </a:solidFill>
                <a:cs typeface="Aharoni" pitchFamily="2" charset="-79"/>
              </a:rPr>
              <a:t> </a:t>
            </a:r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ru-RU" sz="2400" b="1" i="1" dirty="0">
              <a:solidFill>
                <a:srgbClr val="800000"/>
              </a:solidFill>
              <a:cs typeface="Aharoni" pitchFamily="2" charset="-79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428408"/>
            <a:ext cx="576064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ea typeface="+mj-ea"/>
                <a:cs typeface="+mj-cs"/>
              </a:rPr>
              <a:t>Зимние олимпийские </a:t>
            </a:r>
            <a:br>
              <a:rPr kumimoji="0" lang="ru-RU" sz="44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ea typeface="+mj-ea"/>
                <a:cs typeface="+mj-cs"/>
              </a:rPr>
            </a:br>
            <a:r>
              <a:rPr kumimoji="0" lang="ru-RU" sz="4400" b="1" i="1" u="none" strike="noStrike" kern="0" cap="none" spc="0" normalizeH="0" baseline="0" noProof="0" dirty="0" smtClean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ea typeface="+mj-ea"/>
                <a:cs typeface="+mj-cs"/>
              </a:rPr>
              <a:t>виды спорта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6" name="Picture 4" descr="C:\Users\DeViTT-D.V\Desktop\презинтация\5bc7d29b0d35.jpg"/>
          <p:cNvPicPr>
            <a:picLocks noChangeAspect="1" noChangeArrowheads="1"/>
          </p:cNvPicPr>
          <p:nvPr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5538857" y="116632"/>
            <a:ext cx="3597935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</p:spTree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865758"/>
            <a:ext cx="3379110" cy="2354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1033920" y="235967"/>
            <a:ext cx="2147126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j-ea"/>
                <a:cs typeface="+mj-cs"/>
              </a:rPr>
              <a:t>Биатлон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6" name="Содержимое 7" descr="Рисунок33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55284" y="833763"/>
            <a:ext cx="2999257" cy="2364756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788024" y="217007"/>
            <a:ext cx="37337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j-ea"/>
                <a:cs typeface="+mj-cs"/>
              </a:rPr>
              <a:t>Лыжные гонки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3548369"/>
            <a:ext cx="3496851" cy="2328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1236569" y="5877272"/>
            <a:ext cx="249940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j-ea"/>
                <a:cs typeface="+mj-cs"/>
              </a:rPr>
              <a:t>Фристайл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10" name="Рисунок 4" descr="Рисунок37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49387" y="3372988"/>
            <a:ext cx="3778518" cy="2537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4572000" y="598485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j-ea"/>
                <a:cs typeface="+mj-cs"/>
              </a:rPr>
              <a:t>Прыжки с трамплина</a:t>
            </a:r>
            <a:endParaRPr kumimoji="0" lang="ru-RU" sz="3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  <p:bldP spid="11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8611" y="767823"/>
            <a:ext cx="3636345" cy="2482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980728"/>
            <a:ext cx="4230809" cy="2291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5659591" y="211287"/>
            <a:ext cx="219964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j-ea"/>
                <a:cs typeface="+mj-cs"/>
              </a:rPr>
              <a:t>Бобслей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5886" y="3645024"/>
            <a:ext cx="3748534" cy="2427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772456" y="6066832"/>
            <a:ext cx="351250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j-ea"/>
                <a:cs typeface="+mj-cs"/>
              </a:rPr>
              <a:t>Санный спорт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9" name="Рисунок 3" descr="Рисунок35.jpg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7206" y="3511324"/>
            <a:ext cx="3484409" cy="269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4572000" y="606683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j-ea"/>
                <a:cs typeface="+mj-cs"/>
              </a:rPr>
              <a:t>Конькобежный спорт</a:t>
            </a:r>
            <a:endParaRPr kumimoji="0" lang="ru-RU" sz="3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60231" y="42000"/>
            <a:ext cx="313900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j-ea"/>
                <a:cs typeface="+mj-cs"/>
              </a:rPr>
              <a:t>Сноубордин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0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764704"/>
            <a:ext cx="3937071" cy="2620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764704"/>
            <a:ext cx="3791446" cy="25389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 descr="хоккей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0477" y="3421311"/>
            <a:ext cx="3866274" cy="281106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1262336" y="6098595"/>
            <a:ext cx="186679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j-ea"/>
                <a:cs typeface="+mj-cs"/>
              </a:rPr>
              <a:t>Хоккей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70904" y="3423111"/>
            <a:ext cx="3210981" cy="29014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5641331" y="6098596"/>
            <a:ext cx="213866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j-ea"/>
                <a:cs typeface="+mj-cs"/>
              </a:rPr>
              <a:t>Кёрлинг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1520" y="186381"/>
            <a:ext cx="467767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j-ea"/>
                <a:cs typeface="+mj-cs"/>
              </a:rPr>
              <a:t>Фигурное катание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351956" y="186379"/>
            <a:ext cx="271741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j-ea"/>
                <a:cs typeface="+mj-cs"/>
              </a:rPr>
              <a:t>Шорт-трек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  <p:bldP spid="11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227855" y="1300390"/>
            <a:ext cx="5159895" cy="5557609"/>
          </a:xfrm>
        </p:spPr>
        <p:txBody>
          <a:bodyPr>
            <a:noAutofit/>
          </a:bodyPr>
          <a:lstStyle/>
          <a:p>
            <a:r>
              <a:rPr lang="ru-RU" sz="2800" i="1" dirty="0" smtClean="0"/>
              <a:t>Кроме Олимпийских игр также проводятся </a:t>
            </a:r>
            <a:r>
              <a:rPr lang="ru-RU" sz="2800" i="1" dirty="0" err="1" smtClean="0"/>
              <a:t>Паралимпийские</a:t>
            </a:r>
            <a:r>
              <a:rPr lang="ru-RU" sz="2800" i="1" dirty="0" smtClean="0"/>
              <a:t> игры (</a:t>
            </a:r>
            <a:r>
              <a:rPr lang="ru-RU" sz="2800" i="1" dirty="0"/>
              <a:t>международные спортивные соревнования для </a:t>
            </a:r>
            <a:r>
              <a:rPr lang="ru-RU" sz="2800" i="1" dirty="0" smtClean="0"/>
              <a:t>инвалидов), </a:t>
            </a:r>
            <a:r>
              <a:rPr lang="ru-RU" sz="2800" i="1" dirty="0" err="1" smtClean="0"/>
              <a:t>Дефлимпийские</a:t>
            </a:r>
            <a:r>
              <a:rPr lang="ru-RU" sz="2800" i="1" dirty="0" smtClean="0"/>
              <a:t> (в русском варианте </a:t>
            </a:r>
            <a:r>
              <a:rPr lang="ru-RU" sz="2800" i="1" dirty="0" err="1" smtClean="0"/>
              <a:t>Сурдоолимпийские</a:t>
            </a:r>
            <a:r>
              <a:rPr lang="ru-RU" sz="2800" i="1" dirty="0" smtClean="0"/>
              <a:t>) игры (для людей с нарушениями слуха), а также Специальная Олимпиада (для людей с умственными отклонениями).</a:t>
            </a:r>
            <a:endParaRPr lang="ru-RU" sz="2800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252728"/>
          </a:xfrm>
        </p:spPr>
        <p:txBody>
          <a:bodyPr/>
          <a:lstStyle/>
          <a:p>
            <a:r>
              <a:rPr lang="ru-RU" i="1" dirty="0" smtClean="0"/>
              <a:t>Типы Олимпийских игр</a:t>
            </a:r>
            <a:endParaRPr lang="ru-RU" i="1" dirty="0"/>
          </a:p>
        </p:txBody>
      </p:sp>
      <p:pic>
        <p:nvPicPr>
          <p:cNvPr id="1026" name="Picture 2" descr="131225m.jpg (480×351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268760"/>
            <a:ext cx="3882693" cy="283921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x08_22653133-571x373.jpg (571×373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4137650"/>
            <a:ext cx="3882693" cy="24759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857726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-1" y="5561340"/>
            <a:ext cx="5580113" cy="1290472"/>
          </a:xfrm>
        </p:spPr>
        <p:txBody>
          <a:bodyPr>
            <a:normAutofit/>
          </a:bodyPr>
          <a:lstStyle/>
          <a:p>
            <a:r>
              <a:rPr lang="en-US" sz="5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PARALYMPICS</a:t>
            </a:r>
            <a:endParaRPr lang="ru-RU" sz="5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1270" name="Picture 6" descr="paralympics-logo.png (500×356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420888"/>
            <a:ext cx="4762500" cy="33909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436867-fb85e7a80551a10b01f418cb40a2b807.jpg (401×401)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4475" y="2852936"/>
            <a:ext cx="3819525" cy="38195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435189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75453"/>
            <a:ext cx="2586404" cy="5976664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Греческие атлеты состязались в беге, прыжках, метании копья, диска, борьбе, кулачном бою, гонках на колесницах.</a:t>
            </a:r>
            <a:endParaRPr lang="ru-RU" sz="2800" b="1" i="1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236220"/>
            <a:ext cx="6286500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275533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80528" y="1473151"/>
            <a:ext cx="3816424" cy="5073427"/>
          </a:xfrm>
        </p:spPr>
        <p:txBody>
          <a:bodyPr>
            <a:normAutofit/>
          </a:bodyPr>
          <a:lstStyle/>
          <a:p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Перед состязаниями каждый атлет давал клятву</a:t>
            </a:r>
            <a:endParaRPr lang="ru-RU" sz="4000" i="1" dirty="0"/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2786062" y="404664"/>
            <a:ext cx="6357938" cy="6141914"/>
          </a:xfrm>
          <a:prstGeom prst="verticalScroll">
            <a:avLst/>
          </a:prstGeom>
          <a:solidFill>
            <a:schemeClr val="bg2">
              <a:lumMod val="90000"/>
              <a:alpha val="56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i="1" dirty="0" smtClean="0">
                <a:ln w="1841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</a:rPr>
              <a:t>От имени всех спортсменов я обещаю, что мы будем участвовать в этих Играх, уважая и соблюдая правила, по которым они проводятся, в истинно спортивном духе, во славу спорта и во имя чести своих команд</a:t>
            </a:r>
            <a:endParaRPr lang="ru-RU" sz="3200" i="1" dirty="0">
              <a:ln w="18415" cmpd="sng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069172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3168352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Победителя встречал весь город. В городской стене делали пролом, куда на колеснице въезжал победитель, пролом в тот же день заделывали, чтобы олимпийская победа вошла в город и никогда его не покидала.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38" y="2348880"/>
            <a:ext cx="6575425" cy="4498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51087676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582958"/>
            <a:ext cx="5904656" cy="5275042"/>
          </a:xfrm>
        </p:spPr>
        <p:txBody>
          <a:bodyPr>
            <a:normAutofit/>
          </a:bodyPr>
          <a:lstStyle/>
          <a:p>
            <a:r>
              <a:rPr lang="ru-RU" sz="2800" i="1" dirty="0" smtClean="0"/>
              <a:t>На время Олимпийских игр в Древней Греции прекращались войны и заключалось перемирие – </a:t>
            </a:r>
            <a:r>
              <a:rPr lang="ru-RU" sz="2800" b="1" i="1" dirty="0" err="1" smtClean="0"/>
              <a:t>экехерия</a:t>
            </a:r>
            <a:r>
              <a:rPr lang="ru-RU" sz="2800" i="1" dirty="0" smtClean="0"/>
              <a:t>, а представители враждующих полисов проводили в Олимпии мирные переговоры с целью уладить конфликты. На хранившемся в Олимпии в храме Геры бронзовом диске </a:t>
            </a:r>
            <a:r>
              <a:rPr lang="ru-RU" sz="2800" i="1" dirty="0" err="1" smtClean="0"/>
              <a:t>Ифита</a:t>
            </a:r>
            <a:r>
              <a:rPr lang="ru-RU" sz="2800" i="1" dirty="0" smtClean="0"/>
              <a:t> с правилами Олимпийских игр был записан соответствующий пункт. </a:t>
            </a:r>
            <a:endParaRPr lang="ru-RU" sz="2800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</p:spPr>
        <p:txBody>
          <a:bodyPr/>
          <a:lstStyle/>
          <a:p>
            <a:r>
              <a:rPr lang="ru-RU" i="1" dirty="0" smtClean="0"/>
              <a:t>Интересный факт</a:t>
            </a:r>
            <a:endParaRPr lang="ru-RU" i="1" dirty="0"/>
          </a:p>
        </p:txBody>
      </p:sp>
      <p:pic>
        <p:nvPicPr>
          <p:cNvPr id="3074" name="Picture 2" descr="pausanias.jpg (300×353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1556792"/>
            <a:ext cx="2857500" cy="336232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2"/>
          <p:cNvSpPr txBox="1">
            <a:spLocks/>
          </p:cNvSpPr>
          <p:nvPr/>
        </p:nvSpPr>
        <p:spPr>
          <a:xfrm>
            <a:off x="6680633" y="5228831"/>
            <a:ext cx="2119437" cy="704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b="1" i="1" dirty="0" err="1" smtClean="0"/>
              <a:t>Павсаний</a:t>
            </a:r>
            <a:endParaRPr lang="ru-RU" b="1" i="1" dirty="0"/>
          </a:p>
        </p:txBody>
      </p:sp>
    </p:spTree>
    <p:extLst>
      <p:ext uri="{BB962C8B-B14F-4D97-AF65-F5344CB8AC3E}">
        <p14:creationId xmlns="" xmlns:p14="http://schemas.microsoft.com/office/powerpoint/2010/main" val="29503712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826562"/>
            <a:ext cx="4546848" cy="6009531"/>
          </a:xfrm>
        </p:spPr>
        <p:txBody>
          <a:bodyPr>
            <a:normAutofit lnSpcReduction="10000"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В 394 г. н. э. Римский император Феодосий 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издал указ, запрещающий дальнейшее проведение Олимпийских игр. Причиной тому было недавнее принятие Императором христианства и, в связи с этим, решение искоренить антихристианские игры, прославляющие языческих богов.</a:t>
            </a:r>
          </a:p>
          <a:p>
            <a:endParaRPr lang="ru-RU" dirty="0"/>
          </a:p>
        </p:txBody>
      </p:sp>
      <p:pic>
        <p:nvPicPr>
          <p:cNvPr id="4098" name="Picture 2" descr="theodosius.jpg (380×602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7727" y="548680"/>
            <a:ext cx="3755861" cy="59500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030174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28736"/>
            <a:ext cx="5464628" cy="5229200"/>
          </a:xfrm>
        </p:spPr>
        <p:txBody>
          <a:bodyPr>
            <a:normAutofit fontScale="77500" lnSpcReduction="20000"/>
          </a:bodyPr>
          <a:lstStyle/>
          <a:p>
            <a:r>
              <a:rPr lang="ru-RU" sz="2800" i="1" dirty="0" smtClean="0"/>
              <a:t>Традиция, существовавшая в древней Греции, была возрождена в конце XIX века французским общественным деятелем Пьером де Кубертеном. Олимпийские игры, известные также как Летние Олимпийские игры, проводились каждые четыре года, начиная с 1896, за исключением лет, пришедшихся на мировые войны. В 1924 году были учреждены Зимние Олимпийские игры, которые первоначально проводились в тот же год, что и летние. Однако, начиная с 1994, время проведения зимних Олимпийских игр сдвинуто на два года относительно времени проведения летних игр.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Современные Олимпийские игры</a:t>
            </a:r>
            <a:endParaRPr lang="ru-RU" i="1" dirty="0"/>
          </a:p>
        </p:txBody>
      </p:sp>
      <p:pic>
        <p:nvPicPr>
          <p:cNvPr id="5" name="Picture 2" descr="pierre-de-coubertin-1452-t-600x600-rw1.jpg (600×600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72132" y="2214554"/>
            <a:ext cx="3411635" cy="408391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500694" y="5429264"/>
            <a:ext cx="35283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solidFill>
                  <a:schemeClr val="bg1"/>
                </a:solidFill>
              </a:rPr>
              <a:t>Пьер де Кубертен</a:t>
            </a:r>
            <a:endParaRPr lang="ru-RU" sz="32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9058761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6" grpId="0"/>
      <p:bldP spid="6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4353.jpg (700×467)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80728"/>
            <a:ext cx="9144000" cy="587727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151216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i="1" dirty="0"/>
              <a:t>Флаг олимпийского движения представляет собой белое поле, в центре которого помещается Олимпийская эмблема: 5 переплетённых колец, расположенных в </a:t>
            </a:r>
            <a:r>
              <a:rPr lang="ru-RU" b="1" i="1" dirty="0" smtClean="0"/>
              <a:t>два ряда (три в верхнем, два в нижнем). </a:t>
            </a:r>
            <a:endParaRPr lang="ru-RU" b="1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7544" y="34076"/>
            <a:ext cx="8229600" cy="1252728"/>
          </a:xfrm>
        </p:spPr>
        <p:txBody>
          <a:bodyPr/>
          <a:lstStyle/>
          <a:p>
            <a:r>
              <a:rPr lang="ru-RU" i="1" dirty="0" smtClean="0"/>
              <a:t>Флаг Олимпийских игр</a:t>
            </a:r>
            <a:endParaRPr lang="ru-RU" i="1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486766" y="5085184"/>
            <a:ext cx="8229600" cy="1751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i="1" dirty="0" smtClean="0"/>
              <a:t>Цвета означают континенты мира, буква </a:t>
            </a:r>
            <a:r>
              <a:rPr lang="en-US" b="1" i="1" dirty="0" smtClean="0"/>
              <a:t>W</a:t>
            </a:r>
            <a:r>
              <a:rPr lang="ru-RU" b="1" i="1" dirty="0" smtClean="0"/>
              <a:t>, которую они образуют вместе – английское слово </a:t>
            </a:r>
            <a:r>
              <a:rPr lang="en-US" b="1" i="1" dirty="0" smtClean="0"/>
              <a:t>WORLD (</a:t>
            </a:r>
            <a:r>
              <a:rPr lang="ru-RU" b="1" i="1" dirty="0" smtClean="0"/>
              <a:t>мир). Кольца символизируют союз (единство) пяти частей света и всемирный характер Олимпийских Игр.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7630926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379</TotalTime>
  <Words>879</Words>
  <Application>Microsoft Office PowerPoint</Application>
  <PresentationFormat>Экран (4:3)</PresentationFormat>
  <Paragraphs>67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Волна</vt:lpstr>
      <vt:lpstr>Слайд 1</vt:lpstr>
      <vt:lpstr>Слайд 2</vt:lpstr>
      <vt:lpstr>Слайд 3</vt:lpstr>
      <vt:lpstr>Слайд 4</vt:lpstr>
      <vt:lpstr>Слайд 5</vt:lpstr>
      <vt:lpstr>Интересный факт</vt:lpstr>
      <vt:lpstr>Слайд 7</vt:lpstr>
      <vt:lpstr>Современные Олимпийские игры</vt:lpstr>
      <vt:lpstr>Флаг Олимпийских игр</vt:lpstr>
      <vt:lpstr>Девиз Олимпийских игр</vt:lpstr>
      <vt:lpstr>Олимпийские медали</vt:lpstr>
      <vt:lpstr>Слайд 12</vt:lpstr>
      <vt:lpstr>Олимпийский огонь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Типы Олимпийских игр</vt:lpstr>
      <vt:lpstr>PARALYMPICS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История Олимпийских игр</dc:title>
  <dc:creator>MSI-7</dc:creator>
  <cp:lastModifiedBy>user</cp:lastModifiedBy>
  <cp:revision>28</cp:revision>
  <dcterms:created xsi:type="dcterms:W3CDTF">2012-11-09T13:20:56Z</dcterms:created>
  <dcterms:modified xsi:type="dcterms:W3CDTF">2023-02-06T07:24:43Z</dcterms:modified>
</cp:coreProperties>
</file>