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87" r:id="rId3"/>
    <p:sldId id="289" r:id="rId4"/>
    <p:sldId id="292" r:id="rId5"/>
    <p:sldId id="260" r:id="rId6"/>
    <p:sldId id="257" r:id="rId7"/>
    <p:sldId id="261" r:id="rId8"/>
    <p:sldId id="258" r:id="rId9"/>
    <p:sldId id="262" r:id="rId10"/>
    <p:sldId id="263" r:id="rId11"/>
    <p:sldId id="264" r:id="rId12"/>
    <p:sldId id="265" r:id="rId13"/>
    <p:sldId id="266" r:id="rId14"/>
    <p:sldId id="267" r:id="rId15"/>
    <p:sldId id="295" r:id="rId16"/>
    <p:sldId id="268" r:id="rId17"/>
    <p:sldId id="269" r:id="rId18"/>
    <p:sldId id="296" r:id="rId19"/>
    <p:sldId id="270" r:id="rId20"/>
    <p:sldId id="271" r:id="rId21"/>
    <p:sldId id="272" r:id="rId22"/>
    <p:sldId id="273" r:id="rId23"/>
    <p:sldId id="274" r:id="rId24"/>
    <p:sldId id="275" r:id="rId25"/>
    <p:sldId id="290" r:id="rId26"/>
    <p:sldId id="294" r:id="rId27"/>
    <p:sldId id="28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60"/>
  </p:normalViewPr>
  <p:slideViewPr>
    <p:cSldViewPr>
      <p:cViewPr varScale="1">
        <p:scale>
          <a:sx n="82" d="100"/>
          <a:sy n="82" d="100"/>
        </p:scale>
        <p:origin x="148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C0DD1-DFDA-4475-BD34-B25664F479DF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8D5A-01E8-4160-8ED9-60A6D8ADBEE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://s2.goodfon.ru/image/459983-1680x105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779" y="-274320"/>
            <a:ext cx="9779779" cy="71323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9" name="Picture 6" descr="http://i018.radikal.ru/0911/a3/f4d14971d7e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9611" y="4234917"/>
            <a:ext cx="3070421" cy="2137558"/>
          </a:xfrm>
          <a:prstGeom prst="rect">
            <a:avLst/>
          </a:prstGeom>
          <a:noFill/>
        </p:spPr>
      </p:pic>
      <p:pic>
        <p:nvPicPr>
          <p:cNvPr id="10" name="Picture 48" descr="http://s60.radikal.ru/i168/0911/c2/9d81175bc7f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40667"/>
            <a:ext cx="1445804" cy="1709097"/>
          </a:xfrm>
          <a:prstGeom prst="rect">
            <a:avLst/>
          </a:prstGeom>
          <a:noFill/>
        </p:spPr>
      </p:pic>
      <p:pic>
        <p:nvPicPr>
          <p:cNvPr id="11" name="Picture 44" descr="http://img-fotki.yandex.ru/get/6429/60408636.ab/0_a4377_417073ed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468560" y="3165003"/>
            <a:ext cx="1099566" cy="2971800"/>
          </a:xfrm>
          <a:prstGeom prst="rect">
            <a:avLst/>
          </a:prstGeom>
          <a:noFill/>
        </p:spPr>
      </p:pic>
      <p:pic>
        <p:nvPicPr>
          <p:cNvPr id="12" name="Picture 44" descr="http://img-fotki.yandex.ru/get/6429/60408636.ab/0_a4377_417073ed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7382" y="3482751"/>
            <a:ext cx="1099566" cy="2971800"/>
          </a:xfrm>
          <a:prstGeom prst="rect">
            <a:avLst/>
          </a:prstGeom>
          <a:noFill/>
        </p:spPr>
      </p:pic>
      <p:pic>
        <p:nvPicPr>
          <p:cNvPr id="13" name="Picture 44" descr="http://img-fotki.yandex.ru/get/6429/60408636.ab/0_a4377_417073ed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4046" y="3482751"/>
            <a:ext cx="1099566" cy="2971800"/>
          </a:xfrm>
          <a:prstGeom prst="rect">
            <a:avLst/>
          </a:prstGeom>
          <a:noFill/>
        </p:spPr>
      </p:pic>
      <p:pic>
        <p:nvPicPr>
          <p:cNvPr id="14" name="Picture 44" descr="http://img-fotki.yandex.ru/get/6429/60408636.ab/0_a4377_417073ed_M.png"/>
          <p:cNvPicPr>
            <a:picLocks noChangeAspect="1" noChangeArrowheads="1"/>
          </p:cNvPicPr>
          <p:nvPr/>
        </p:nvPicPr>
        <p:blipFill>
          <a:blip r:embed="rId5" cstate="print"/>
          <a:srcRect r="21725"/>
          <a:stretch>
            <a:fillRect/>
          </a:stretch>
        </p:blipFill>
        <p:spPr bwMode="auto">
          <a:xfrm>
            <a:off x="8139297" y="3482752"/>
            <a:ext cx="860687" cy="2971799"/>
          </a:xfrm>
          <a:prstGeom prst="rect">
            <a:avLst/>
          </a:prstGeom>
          <a:noFill/>
        </p:spPr>
      </p:pic>
      <p:pic>
        <p:nvPicPr>
          <p:cNvPr id="15" name="Picture 32" descr="http://img-fotki.yandex.ru/get/6445/60408636.ab/0_a4379_dd5910ee_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97660" y="3852707"/>
            <a:ext cx="2971800" cy="2813304"/>
          </a:xfrm>
          <a:prstGeom prst="rect">
            <a:avLst/>
          </a:prstGeom>
          <a:noFill/>
        </p:spPr>
      </p:pic>
      <p:pic>
        <p:nvPicPr>
          <p:cNvPr id="16" name="Picture 30" descr="http://img-fotki.yandex.ru/get/6441/60408636.ab/0_a4381_543ab2ef_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57069" y="4219410"/>
            <a:ext cx="2471315" cy="2446601"/>
          </a:xfrm>
          <a:prstGeom prst="rect">
            <a:avLst/>
          </a:prstGeom>
          <a:noFill/>
        </p:spPr>
      </p:pic>
      <p:pic>
        <p:nvPicPr>
          <p:cNvPr id="17" name="Picture 30" descr="http://img-fotki.yandex.ru/get/6441/60408636.ab/0_a4381_543ab2ef_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44016" y="3525043"/>
            <a:ext cx="2857500" cy="2828925"/>
          </a:xfrm>
          <a:prstGeom prst="rect">
            <a:avLst/>
          </a:prstGeom>
          <a:noFill/>
        </p:spPr>
      </p:pic>
      <p:pic>
        <p:nvPicPr>
          <p:cNvPr id="18" name="Picture 8" descr="http://img-fotki.yandex.ru/get/5642/60408636.ab/0_a4378_ecdcb1e6_M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52796" y="3694211"/>
            <a:ext cx="2466594" cy="2971800"/>
          </a:xfrm>
          <a:prstGeom prst="rect">
            <a:avLst/>
          </a:prstGeom>
          <a:noFill/>
        </p:spPr>
      </p:pic>
      <p:pic>
        <p:nvPicPr>
          <p:cNvPr id="19" name="Picture 10" descr="http://img-fotki.yandex.ru/get/5642/60408636.ab/0_a437b_3dbb360e_M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71800" y="4965203"/>
            <a:ext cx="2857500" cy="1866901"/>
          </a:xfrm>
          <a:prstGeom prst="rect">
            <a:avLst/>
          </a:prstGeom>
          <a:noFill/>
        </p:spPr>
      </p:pic>
      <p:pic>
        <p:nvPicPr>
          <p:cNvPr id="20" name="Picture 12" descr="http://img-fotki.yandex.ru/get/5634/60408636.ab/0_a4371_6ed0f57a_M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73096" y="1754559"/>
            <a:ext cx="1743456" cy="2971800"/>
          </a:xfrm>
          <a:prstGeom prst="rect">
            <a:avLst/>
          </a:prstGeom>
          <a:noFill/>
        </p:spPr>
      </p:pic>
      <p:pic>
        <p:nvPicPr>
          <p:cNvPr id="21" name="Picture 12" descr="http://img-fotki.yandex.ru/get/5634/60408636.ab/0_a4371_6ed0f57a_M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4464" y="2258615"/>
            <a:ext cx="1743456" cy="2971800"/>
          </a:xfrm>
          <a:prstGeom prst="rect">
            <a:avLst/>
          </a:prstGeom>
          <a:noFill/>
        </p:spPr>
      </p:pic>
      <p:pic>
        <p:nvPicPr>
          <p:cNvPr id="22" name="Picture 16" descr="http://img-fotki.yandex.ru/get/4420/66124276.a/0_5fdac_3ad4b37b_S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24128" y="4101107"/>
            <a:ext cx="1104900" cy="1428750"/>
          </a:xfrm>
          <a:prstGeom prst="rect">
            <a:avLst/>
          </a:prstGeom>
          <a:noFill/>
        </p:spPr>
      </p:pic>
      <p:pic>
        <p:nvPicPr>
          <p:cNvPr id="23" name="Picture 20" descr="http://img-fotki.yandex.ru/get/5313/66124276.a/0_5fdbe_450479a8_S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468560" y="-191989"/>
            <a:ext cx="1555823" cy="881634"/>
          </a:xfrm>
          <a:prstGeom prst="rect">
            <a:avLst/>
          </a:prstGeom>
          <a:noFill/>
        </p:spPr>
      </p:pic>
      <p:pic>
        <p:nvPicPr>
          <p:cNvPr id="24" name="Picture 22" descr="http://img-fotki.yandex.ru/get/5313/66124276.a/0_5fdbe_450479a8_S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3528" y="284683"/>
            <a:ext cx="1428750" cy="809626"/>
          </a:xfrm>
          <a:prstGeom prst="rect">
            <a:avLst/>
          </a:prstGeom>
          <a:noFill/>
        </p:spPr>
      </p:pic>
      <p:pic>
        <p:nvPicPr>
          <p:cNvPr id="25" name="Picture 14" descr="http://img-fotki.yandex.ru/get/5632/60408636.aa/0_a4351_79f53c25_M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75695" y="5685283"/>
            <a:ext cx="3124289" cy="1124745"/>
          </a:xfrm>
          <a:prstGeom prst="rect">
            <a:avLst/>
          </a:prstGeom>
          <a:noFill/>
        </p:spPr>
      </p:pic>
      <p:pic>
        <p:nvPicPr>
          <p:cNvPr id="26" name="Picture 14" descr="http://img-fotki.yandex.ru/get/5632/60408636.aa/0_a4351_79f53c25_M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684584" y="5685283"/>
            <a:ext cx="3096344" cy="1172717"/>
          </a:xfrm>
          <a:prstGeom prst="rect">
            <a:avLst/>
          </a:prstGeom>
          <a:noFill/>
        </p:spPr>
      </p:pic>
      <p:pic>
        <p:nvPicPr>
          <p:cNvPr id="27" name="Picture 20" descr="http://img-fotki.yandex.ru/get/5643/60408636.aa/0_a4354_29ef6ca8_M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44016" y="3381027"/>
            <a:ext cx="1314450" cy="2857500"/>
          </a:xfrm>
          <a:prstGeom prst="rect">
            <a:avLst/>
          </a:prstGeom>
          <a:noFill/>
        </p:spPr>
      </p:pic>
      <p:pic>
        <p:nvPicPr>
          <p:cNvPr id="28" name="Picture 20" descr="http://img-fotki.yandex.ru/get/5643/60408636.aa/0_a4354_29ef6ca8_M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48264" y="3237011"/>
            <a:ext cx="1314450" cy="2857500"/>
          </a:xfrm>
          <a:prstGeom prst="rect">
            <a:avLst/>
          </a:prstGeom>
          <a:noFill/>
        </p:spPr>
      </p:pic>
      <p:pic>
        <p:nvPicPr>
          <p:cNvPr id="29" name="Picture 2" descr="http://s4.pic4you.ru/y2014/03-25/12216/4283614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940152" y="0"/>
            <a:ext cx="2376264" cy="156981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C0DD1-DFDA-4475-BD34-B25664F479DF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8D5A-01E8-4160-8ED9-60A6D8ADBEE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C:\Users\Алексей\Картинки\мм.jpg"/>
          <p:cNvPicPr>
            <a:picLocks noChangeAspect="1" noChangeArrowheads="1"/>
          </p:cNvPicPr>
          <p:nvPr userDrawn="1"/>
        </p:nvPicPr>
        <p:blipFill>
          <a:blip r:embed="rId3" cstate="print"/>
          <a:srcRect l="8263" t="1701" r="70475" b="2100"/>
          <a:stretch>
            <a:fillRect/>
          </a:stretch>
        </p:blipFill>
        <p:spPr bwMode="auto">
          <a:xfrm>
            <a:off x="0" y="0"/>
            <a:ext cx="1944216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C0DD1-DFDA-4475-BD34-B25664F479DF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B8D5A-01E8-4160-8ED9-60A6D8ADBE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6818084-4C91-413C-B73D-810EBAD3F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8976"/>
              </p:ext>
            </p:extLst>
          </p:nvPr>
        </p:nvGraphicFramePr>
        <p:xfrm>
          <a:off x="1983770" y="2716520"/>
          <a:ext cx="7164287" cy="2865120"/>
        </p:xfrm>
        <a:graphic>
          <a:graphicData uri="http://schemas.openxmlformats.org/drawingml/2006/table">
            <a:tbl>
              <a:tblPr/>
              <a:tblGrid>
                <a:gridCol w="3647670">
                  <a:extLst>
                    <a:ext uri="{9D8B030D-6E8A-4147-A177-3AD203B41FA5}">
                      <a16:colId xmlns:a16="http://schemas.microsoft.com/office/drawing/2014/main" val="165114582"/>
                    </a:ext>
                  </a:extLst>
                </a:gridCol>
                <a:gridCol w="297001">
                  <a:extLst>
                    <a:ext uri="{9D8B030D-6E8A-4147-A177-3AD203B41FA5}">
                      <a16:colId xmlns:a16="http://schemas.microsoft.com/office/drawing/2014/main" val="3784612152"/>
                    </a:ext>
                  </a:extLst>
                </a:gridCol>
                <a:gridCol w="3219616">
                  <a:extLst>
                    <a:ext uri="{9D8B030D-6E8A-4147-A177-3AD203B41FA5}">
                      <a16:colId xmlns:a16="http://schemas.microsoft.com/office/drawing/2014/main" val="26526051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ХАРАКТЕРИСТИКИ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ЖИВОТНОЕ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9367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А) при передвижении по суше не касается брюхом земли</a:t>
                      </a:r>
                    </a:p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Б) артериальная и венозная кровь не смешиваются</a:t>
                      </a:r>
                    </a:p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В) тело покрыто роговыми щитками</a:t>
                      </a:r>
                    </a:p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Г) передние конечности приспособлены к хождению</a:t>
                      </a:r>
                    </a:p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Д) имеет воздушные мешки</a:t>
                      </a:r>
                    </a:p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Е) является плотоядным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1) крокодил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2) голубь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461544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1910E51-5689-49B4-AFF3-73E02DBD8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908786"/>
              </p:ext>
            </p:extLst>
          </p:nvPr>
        </p:nvGraphicFramePr>
        <p:xfrm>
          <a:off x="6294511" y="4509120"/>
          <a:ext cx="2057400" cy="426720"/>
        </p:xfrm>
        <a:graphic>
          <a:graphicData uri="http://schemas.openxmlformats.org/drawingml/2006/table">
            <a:tbl>
              <a:tblPr/>
              <a:tblGrid>
                <a:gridCol w="342900">
                  <a:extLst>
                    <a:ext uri="{9D8B030D-6E8A-4147-A177-3AD203B41FA5}">
                      <a16:colId xmlns:a16="http://schemas.microsoft.com/office/drawing/2014/main" val="2246397737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2132043332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2400325558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1375419868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1783350378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31856088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А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Б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В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Г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Е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079498"/>
                  </a:ext>
                </a:extLst>
              </a:tr>
              <a:tr h="106680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 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29492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D55B6F02-9C5C-4FFF-85FE-99F37612B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704" y="12680"/>
            <a:ext cx="7164287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190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190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Установите соответствие между перечисленными характеристиками животных и животными, к которым они относятся. Для этого к каждому элементу первого столбца подберите позицию из второго столбца. Впишите в таблицу цифры выбранных ответов.</a:t>
            </a: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190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190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190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Запишите в ответ цифры, расположив их в порядке, соответствующем буквам:</a:t>
            </a:r>
            <a:b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b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ru-RU" alt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827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116632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Околоводные птицы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7704" y="824309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Хорошо плавают, ныряют. Имеют уплощённое лодкообразное тело, перепонки на лапах, ноги сдвинуты далеко назад. Оперение густое, обладающее водоотталкивающими свойствами.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44825"/>
            <a:ext cx="2925636" cy="20243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44824"/>
            <a:ext cx="3024336" cy="20162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8" y="4149080"/>
            <a:ext cx="2482683" cy="223053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17235" y="396441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Лебеди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52546" y="3964414"/>
            <a:ext cx="1125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Утки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16016" y="6440412"/>
            <a:ext cx="1906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Чайки</a:t>
            </a:r>
          </a:p>
        </p:txBody>
      </p:sp>
    </p:spTree>
    <p:extLst>
      <p:ext uri="{BB962C8B-B14F-4D97-AF65-F5344CB8AC3E}">
        <p14:creationId xmlns:p14="http://schemas.microsoft.com/office/powerpoint/2010/main" val="1930034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04664"/>
            <a:ext cx="7416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Экологические группы птиц по местам гнездования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55776" y="2492896"/>
            <a:ext cx="4824536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Кроногнёздные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Кустарниковые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Наземогнездящиеся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Дуплогнездные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Норники</a:t>
            </a:r>
          </a:p>
        </p:txBody>
      </p:sp>
    </p:spTree>
    <p:extLst>
      <p:ext uri="{BB962C8B-B14F-4D97-AF65-F5344CB8AC3E}">
        <p14:creationId xmlns:p14="http://schemas.microsoft.com/office/powerpoint/2010/main" val="3984888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260648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Кроногнёздные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1484784"/>
            <a:ext cx="3096344" cy="2322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968534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Строят свои гнёзда в кронах деревьев.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1760" y="3948559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Гнездо зяблика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889" y="1491572"/>
            <a:ext cx="3471470" cy="23154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38734" y="394855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Гнездо иволги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2241" y="4330080"/>
            <a:ext cx="2715295" cy="203647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72000" y="641297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Колония грачей</a:t>
            </a:r>
          </a:p>
        </p:txBody>
      </p:sp>
    </p:spTree>
    <p:extLst>
      <p:ext uri="{BB962C8B-B14F-4D97-AF65-F5344CB8AC3E}">
        <p14:creationId xmlns:p14="http://schemas.microsoft.com/office/powerpoint/2010/main" val="2830507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18864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Кустарниковые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980728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Располагают свои гнёзда около или в самих кустах.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1370842"/>
            <a:ext cx="3112758" cy="24902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15816" y="389490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Гнездо соловья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775" y="3894902"/>
            <a:ext cx="3275856" cy="21839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52120" y="616530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Гнездо ремеза</a:t>
            </a:r>
          </a:p>
        </p:txBody>
      </p:sp>
    </p:spTree>
    <p:extLst>
      <p:ext uri="{BB962C8B-B14F-4D97-AF65-F5344CB8AC3E}">
        <p14:creationId xmlns:p14="http://schemas.microsoft.com/office/powerpoint/2010/main" val="684763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404664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Наземногнездящиеся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1142925"/>
            <a:ext cx="3480684" cy="23190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17798" y="3492305"/>
            <a:ext cx="3408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Птенцы степного орла в гнезде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347" y="3861637"/>
            <a:ext cx="3531452" cy="24477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633973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Жаворонок у гнезда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7704" y="1082457"/>
            <a:ext cx="2840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Птицы, устраивающие гнёзда прямо на земле.</a:t>
            </a:r>
          </a:p>
        </p:txBody>
      </p:sp>
    </p:spTree>
    <p:extLst>
      <p:ext uri="{BB962C8B-B14F-4D97-AF65-F5344CB8AC3E}">
        <p14:creationId xmlns:p14="http://schemas.microsoft.com/office/powerpoint/2010/main" val="2926851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4BA51C5-BF77-4C7A-BD07-9E402B01F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051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5626" y="119233"/>
            <a:ext cx="428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Дуплогнёздные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63888" y="821323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Строят гнёзда в дуплах деревьев.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626" y="1340768"/>
            <a:ext cx="4284984" cy="51361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43808" y="6497941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Дятел – типичный представитель дуплогнёздников</a:t>
            </a:r>
          </a:p>
        </p:txBody>
      </p:sp>
    </p:spTree>
    <p:extLst>
      <p:ext uri="{BB962C8B-B14F-4D97-AF65-F5344CB8AC3E}">
        <p14:creationId xmlns:p14="http://schemas.microsoft.com/office/powerpoint/2010/main" val="4112222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08744" y="279423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Норники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96676" y="97058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Строят гнездо в норах, под землёй.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1412776"/>
            <a:ext cx="4877591" cy="48836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87211" y="636933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Колония береговых ласточек</a:t>
            </a:r>
          </a:p>
        </p:txBody>
      </p:sp>
    </p:spTree>
    <p:extLst>
      <p:ext uri="{BB962C8B-B14F-4D97-AF65-F5344CB8AC3E}">
        <p14:creationId xmlns:p14="http://schemas.microsoft.com/office/powerpoint/2010/main" val="1556322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8915AB-118A-42A1-86A3-7F2871281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31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620688"/>
            <a:ext cx="7416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Экологические группы птиц по типу питания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306896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Насекомоядные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Зерноядные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Хищные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Всеядные</a:t>
            </a:r>
          </a:p>
        </p:txBody>
      </p:sp>
    </p:spTree>
    <p:extLst>
      <p:ext uri="{BB962C8B-B14F-4D97-AF65-F5344CB8AC3E}">
        <p14:creationId xmlns:p14="http://schemas.microsoft.com/office/powerpoint/2010/main" val="1170024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9513" y="549261"/>
            <a:ext cx="7992888" cy="21928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8088" rIns="0" bIns="0" numCol="1" anchor="ctr" anchorCtr="0" compatLnSpc="1">
            <a:prstTxWarp prst="textNoShape">
              <a:avLst/>
            </a:prstTxWarp>
            <a:spAutoFit/>
          </a:bodyPr>
          <a:lstStyle>
            <a:lvl1pPr indent="142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Рассмотрите скелет птицы, как называются части скелета обозначенные цифрами 1 и 2, </a:t>
            </a:r>
            <a:r>
              <a:rPr kumimoji="0" lang="ru-RU" sz="2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какое значение они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имеют.</a:t>
            </a: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 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pic>
        <p:nvPicPr>
          <p:cNvPr id="1026" name="Picture 2" descr="https://bio-ege.sdamgia.ru/get_file?id=248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88840"/>
            <a:ext cx="3688432" cy="457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8936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88640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Насекомоядные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923135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Имеют тонкие заострённые клювы, благодаря которым могут стаскивать свою добычу с листьев или вынимать из тонких щелей. Ласточки и стрижи ловят добычу прямо на лету, поэтому имеют широкий рот.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545" y="2564904"/>
            <a:ext cx="6338495" cy="31303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63888" y="587727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Синица-лазоревка</a:t>
            </a:r>
          </a:p>
        </p:txBody>
      </p:sp>
    </p:spTree>
    <p:extLst>
      <p:ext uri="{BB962C8B-B14F-4D97-AF65-F5344CB8AC3E}">
        <p14:creationId xmlns:p14="http://schemas.microsoft.com/office/powerpoint/2010/main" val="3800889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83463" y="188640"/>
            <a:ext cx="33759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>
                <a:solidFill>
                  <a:srgbClr val="EEECE1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Зерноядные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926901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Имеют мощный клюв, благодаря которому могут проламывать плотные оболочки плодов. А острые концы клюва помогают ми вытаскивать семена из шишек различных деревьев.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734" y="1880606"/>
            <a:ext cx="6205382" cy="41406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62216" y="616530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Клёст-</a:t>
            </a:r>
            <a:r>
              <a:rPr lang="ru-RU" b="1" dirty="0" err="1"/>
              <a:t>еловик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127855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88640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Хищные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00998" y="896526"/>
            <a:ext cx="6975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Питаются различными мелкими животными. У них сильные ноги с мощными когтями, благодаря которым они схватывают добычу. У многих хорошо развиты органы чувств – зрение, слух.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5" y="2035880"/>
            <a:ext cx="6442154" cy="43001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55876" y="6381328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Скопа с добычей</a:t>
            </a:r>
          </a:p>
        </p:txBody>
      </p:sp>
    </p:spTree>
    <p:extLst>
      <p:ext uri="{BB962C8B-B14F-4D97-AF65-F5344CB8AC3E}">
        <p14:creationId xmlns:p14="http://schemas.microsoft.com/office/powerpoint/2010/main" val="21192819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0775" y="620688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Всеядные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566" y="1844824"/>
            <a:ext cx="2944627" cy="25535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44824"/>
            <a:ext cx="3762127" cy="25535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19565" y="4653136"/>
            <a:ext cx="6962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Ворона и сорока – типичные представители всеядных синантропных птиц</a:t>
            </a:r>
          </a:p>
        </p:txBody>
      </p:sp>
    </p:spTree>
    <p:extLst>
      <p:ext uri="{BB962C8B-B14F-4D97-AF65-F5344CB8AC3E}">
        <p14:creationId xmlns:p14="http://schemas.microsoft.com/office/powerpoint/2010/main" val="1475207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568288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Кроме того, можно выделить падальщиков (</a:t>
            </a:r>
            <a:r>
              <a:rPr lang="ru-RU" b="1" dirty="0" err="1"/>
              <a:t>падалеедов</a:t>
            </a:r>
            <a:r>
              <a:rPr lang="ru-RU" b="1" dirty="0"/>
              <a:t>), питающихся мёртвыми животными.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649" y="568287"/>
            <a:ext cx="3994103" cy="24401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263910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Капский гриф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798" y="3993429"/>
            <a:ext cx="2912996" cy="25289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26443" y="3993429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Растительноядных птиц.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11552" y="4653136"/>
            <a:ext cx="4032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Пища глухаря весной и летом состоит из побегов, цветов, древесных почек, листьев, травы, лесных ягод, семян и насекомых. Осенью птицы кормятся хвоей лиственницы, зимой — сосновой и еловой хвоей, почками.</a:t>
            </a:r>
          </a:p>
        </p:txBody>
      </p:sp>
    </p:spTree>
    <p:extLst>
      <p:ext uri="{BB962C8B-B14F-4D97-AF65-F5344CB8AC3E}">
        <p14:creationId xmlns:p14="http://schemas.microsoft.com/office/powerpoint/2010/main" val="23689689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>
            <a:extLst>
              <a:ext uri="{FF2B5EF4-FFF2-40B4-BE49-F238E27FC236}">
                <a16:creationId xmlns:a16="http://schemas.microsoft.com/office/drawing/2014/main" id="{14734203-CBB4-4B5F-9D60-8947762D7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9C0ABDA-4A93-41B2-B974-9C926ABAF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1617664"/>
            <a:ext cx="424815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>
                <a:latin typeface="Segoe UI" panose="020B0502040204020203" pitchFamily="34" charset="0"/>
                <a:cs typeface="Segoe UI" panose="020B0502040204020203" pitchFamily="34" charset="0"/>
              </a:rPr>
              <a:t>Выводковый тип птенцов </a:t>
            </a:r>
            <a:r>
              <a:rPr lang="en-US" altLang="ru-RU" sz="2400">
                <a:latin typeface="Segoe UI" panose="020B0502040204020203" pitchFamily="34" charset="0"/>
                <a:cs typeface="Segoe UI" panose="020B0502040204020203" pitchFamily="34" charset="0"/>
              </a:rPr>
              <a:t>—</a:t>
            </a:r>
            <a:endParaRPr lang="ru-RU" altLang="ru-RU" sz="240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Segoe UI" panose="020B0502040204020203" pitchFamily="34" charset="0"/>
                <a:cs typeface="Segoe UI" panose="020B0502040204020203" pitchFamily="34" charset="0"/>
              </a:rPr>
              <a:t>тип птенцов, которые беспомощны после вылупления из яйца, что вынуждает их находиться значительное  время в гнезде под опекой родителей.</a:t>
            </a:r>
          </a:p>
        </p:txBody>
      </p:sp>
      <p:pic>
        <p:nvPicPr>
          <p:cNvPr id="2051" name="Picture 3" descr="C:\Users\User\Desktop\NVA\New\36\Images\22.jpg">
            <a:extLst>
              <a:ext uri="{FF2B5EF4-FFF2-40B4-BE49-F238E27FC236}">
                <a16:creationId xmlns:a16="http://schemas.microsoft.com/office/drawing/2014/main" id="{AEFFB403-26E7-4C81-8EB8-34A1C22B2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626" y="981075"/>
            <a:ext cx="3167063" cy="2374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45E1ED7-E113-44B8-A9F9-40C03CF1DB6B}"/>
              </a:ext>
            </a:extLst>
          </p:cNvPr>
          <p:cNvSpPr/>
          <p:nvPr/>
        </p:nvSpPr>
        <p:spPr>
          <a:xfrm>
            <a:off x="3275014" y="3171825"/>
            <a:ext cx="649287" cy="184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benjamint444</a:t>
            </a:r>
            <a:endParaRPr lang="ru-RU" sz="600" dirty="0">
              <a:solidFill>
                <a:schemeClr val="tx1">
                  <a:lumMod val="95000"/>
                  <a:lumOff val="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52" name="Picture 4" descr="C:\Users\User\Desktop\NVA\New\36\Images\23.JPG">
            <a:extLst>
              <a:ext uri="{FF2B5EF4-FFF2-40B4-BE49-F238E27FC236}">
                <a16:creationId xmlns:a16="http://schemas.microsoft.com/office/drawing/2014/main" id="{1C4AF375-0ADD-46BC-A9B7-8971B85BE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6" y="3471864"/>
            <a:ext cx="3167063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6B7253B-B66C-4972-81CE-6D48B2B7DFF7}"/>
              </a:ext>
            </a:extLst>
          </p:cNvPr>
          <p:cNvSpPr/>
          <p:nvPr/>
        </p:nvSpPr>
        <p:spPr>
          <a:xfrm>
            <a:off x="3246438" y="5662614"/>
            <a:ext cx="603250" cy="1857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Finn </a:t>
            </a:r>
            <a:r>
              <a:rPr lang="en-US" sz="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Rindahl</a:t>
            </a:r>
            <a:endParaRPr lang="ru-RU" sz="600" dirty="0">
              <a:solidFill>
                <a:schemeClr val="tx1">
                  <a:lumMod val="85000"/>
                  <a:lumOff val="1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Класс птицы - презентация онлайн">
            <a:extLst>
              <a:ext uri="{FF2B5EF4-FFF2-40B4-BE49-F238E27FC236}">
                <a16:creationId xmlns:a16="http://schemas.microsoft.com/office/drawing/2014/main" id="{287D135C-7503-4635-BC5C-B671CEFDC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7647"/>
            <a:ext cx="4905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Подпиши экологическую группу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794EF7-F62F-462D-A37A-C93AFC47E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2497150"/>
            <a:ext cx="1256476" cy="20417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117CF3-65CE-4BD1-BF6F-1C9C13C92D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935" y="2490273"/>
            <a:ext cx="1297600" cy="19464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079D04B-5955-4774-BFB5-4B33F68D87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9767" y="4901362"/>
            <a:ext cx="2288063" cy="15229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3C60EFC-2362-45F0-A70A-047948B341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1330" y="2852936"/>
            <a:ext cx="2426418" cy="162167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3B42246-50C8-40A5-8AF0-3DDE1C569E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4208" y="476672"/>
            <a:ext cx="2426418" cy="13648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1838EC4-E299-40F9-BFC3-6265672DA7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5935" y="5027508"/>
            <a:ext cx="2524420" cy="139684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7080F7C-902B-49E7-B7AE-175FC9131D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8788" y="5027508"/>
            <a:ext cx="1793776" cy="100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0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36F301-A2A3-41EB-84C7-D782BACA4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328" y="96178"/>
            <a:ext cx="5832648" cy="477548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4AFD60-EDB2-4F78-9E88-33A9536BA5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4871659"/>
            <a:ext cx="1916832" cy="19168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45FF4A-AD60-4537-AFAF-18D68F335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4341" y="2473979"/>
            <a:ext cx="1563638" cy="208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0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67744" y="189155"/>
            <a:ext cx="65527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Можно ли из яйца, купленного в продуктовом магазине, в который яйца поставляются с птицефабрики, вывести цыпленка? Почему?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8288" y="4015125"/>
            <a:ext cx="37147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24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2319381-38F1-4A80-A232-997DB4226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236881"/>
              </p:ext>
            </p:extLst>
          </p:nvPr>
        </p:nvGraphicFramePr>
        <p:xfrm>
          <a:off x="323528" y="980728"/>
          <a:ext cx="8229600" cy="4153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318712295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92665888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48307577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1899980525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380117592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Возраст, годы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Количество особей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Смертность, %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Доля самок в популяции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265543557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живых к началу возраста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погибших в данном возрасте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4147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1000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850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85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0,50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10656283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112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28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0,46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27846937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57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18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0,32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954457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26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9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35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0,23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412902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35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0,27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1000394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35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0,20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36236147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50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26495496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13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100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2183538815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0847337F-50FF-43D2-A26A-F02A57A51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2548"/>
            <a:ext cx="9144000" cy="7417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Пользу</a:t>
            </a:r>
            <a:r>
              <a:rPr lang="ru-RU" altLang="ru-RU" sz="14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ясь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таблицей 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Выживание куропаток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ответьте на следующие вопросы.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Выживание куропаток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solidFill>
                <a:srgbClr val="000000"/>
              </a:solidFill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solidFill>
                <a:srgbClr val="000000"/>
              </a:solidFill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solidFill>
                <a:srgbClr val="000000"/>
              </a:solidFill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solidFill>
                <a:srgbClr val="000000"/>
              </a:solidFill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solidFill>
                <a:srgbClr val="000000"/>
              </a:solidFill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solidFill>
                <a:srgbClr val="000000"/>
              </a:solidFill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>
              <a:ln>
                <a:noFill/>
              </a:ln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Как изменяется смертность (в %) куропаток в интервале 4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лет?</a:t>
            </a:r>
            <a:endParaRPr kumimoji="0" lang="ru-RU" altLang="ru-RU" sz="1200" b="1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2381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Чем можно объяснить высокую смертность куропаток в первый год жизни, если известно, что они гнездятся на земле и являются </a:t>
            </a:r>
            <a:r>
              <a:rPr kumimoji="0" lang="ru-RU" altLang="ru-RU" b="1" i="0" u="none" strike="noStrike" cap="none" normalizeH="0" baseline="0" dirty="0" err="1">
                <a:ln>
                  <a:noFill/>
                </a:ln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осёдлыми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птицами большей части территории России, вплоть до Алтая и реки Оби? Приведите два объяснения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40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976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Georgia" pitchFamily="18" charset="0"/>
              </a:rPr>
              <a:t>Экологические группы птиц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00846347-A512-43F0-9718-A1BC5E02D3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35696" y="404664"/>
            <a:ext cx="730830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</a:rPr>
              <a:t>Экологические группы птиц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</a:rPr>
              <a:t>по месту обитания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708920"/>
            <a:ext cx="67139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b="1" dirty="0">
                <a:latin typeface="Arial" panose="020B0604020202020204" pitchFamily="34" charset="0"/>
              </a:rPr>
              <a:t>Лесные птицы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b="1" dirty="0">
                <a:latin typeface="Arial" panose="020B0604020202020204" pitchFamily="34" charset="0"/>
              </a:rPr>
              <a:t>Болотные птицы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b="1" dirty="0">
                <a:latin typeface="Arial" panose="020B0604020202020204" pitchFamily="34" charset="0"/>
              </a:rPr>
              <a:t>Птицы открытых пространств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b="1" dirty="0">
                <a:latin typeface="Arial" panose="020B0604020202020204" pitchFamily="34" charset="0"/>
              </a:rPr>
              <a:t>Околоводные птицы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Лесные птицы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552293"/>
            <a:ext cx="71642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Отличаются от других групп тем, что они имеют довольно маленькие ноги , а также средних размеров голову. Шеи у них не видно, глаза находятся по бокам. Крылья укороченные закруглённые, хвост длинный.</a:t>
            </a:r>
          </a:p>
          <a:p>
            <a:pPr algn="just"/>
            <a:r>
              <a:rPr lang="ru-RU" b="1" dirty="0"/>
              <a:t>Могут быстро взлетать и лавировать между деревьями.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276872"/>
            <a:ext cx="3168546" cy="21134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49152"/>
            <a:ext cx="2891813" cy="21688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509120"/>
            <a:ext cx="2555776" cy="19168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27784" y="4452877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Дятлы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18016" y="4509120"/>
            <a:ext cx="1440160" cy="375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Синицы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93111" y="6425952"/>
            <a:ext cx="1119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Пеночки</a:t>
            </a:r>
          </a:p>
        </p:txBody>
      </p:sp>
    </p:spTree>
    <p:extLst>
      <p:ext uri="{BB962C8B-B14F-4D97-AF65-F5344CB8AC3E}">
        <p14:creationId xmlns:p14="http://schemas.microsoft.com/office/powerpoint/2010/main" val="1181714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31840" y="260648"/>
            <a:ext cx="4528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Болотные птицы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1124744"/>
            <a:ext cx="6268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Имеет очень длинную шею и длинные ноги, большой клюв.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003" y="1772815"/>
            <a:ext cx="2502731" cy="16674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40320" y="346355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Цапли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6020" y="3856183"/>
            <a:ext cx="4980251" cy="222295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32040" y="613584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Фламинго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260648"/>
            <a:ext cx="79172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Птицы открытых пространств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51719" y="1124744"/>
            <a:ext cx="698119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Приспособлены к миграции поэтому имеют очень сильные крылья. Их кости весят меньше чем кости других типов птиц. Имеют сильные ноги и длинную шею, позволяющие обнаружить врага на большом расстоянии. Особую группу образуют нелетающие птицы.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860" y="4796396"/>
            <a:ext cx="1944216" cy="16015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389" y="2793841"/>
            <a:ext cx="2428524" cy="16190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216" y="2548798"/>
            <a:ext cx="2301659" cy="37281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0022" y="4419961"/>
            <a:ext cx="247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Африканский страус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91433" y="642251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Дрофа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945" y="639798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Серый журавль</a:t>
            </a:r>
          </a:p>
        </p:txBody>
      </p:sp>
    </p:spTree>
    <p:extLst>
      <p:ext uri="{BB962C8B-B14F-4D97-AF65-F5344CB8AC3E}">
        <p14:creationId xmlns:p14="http://schemas.microsoft.com/office/powerpoint/2010/main" val="14389666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598</Words>
  <Application>Microsoft Office PowerPoint</Application>
  <PresentationFormat>Экран (4:3)</PresentationFormat>
  <Paragraphs>175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Georgia</vt:lpstr>
      <vt:lpstr>Segoe UI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Экологические группы птиц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Денис Калиниченко</cp:lastModifiedBy>
  <cp:revision>36</cp:revision>
  <dcterms:created xsi:type="dcterms:W3CDTF">2014-07-22T09:06:13Z</dcterms:created>
  <dcterms:modified xsi:type="dcterms:W3CDTF">2022-04-19T04:55:31Z</dcterms:modified>
</cp:coreProperties>
</file>