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0" r:id="rId3"/>
    <p:sldId id="257" r:id="rId4"/>
    <p:sldId id="265" r:id="rId5"/>
    <p:sldId id="266" r:id="rId6"/>
    <p:sldId id="267" r:id="rId7"/>
    <p:sldId id="268" r:id="rId8"/>
    <p:sldId id="270" r:id="rId9"/>
    <p:sldId id="271" r:id="rId10"/>
    <p:sldId id="273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FADAE-7411-4DD7-8066-93A734E2FA35}" type="datetimeFigureOut">
              <a:rPr lang="ru-RU" smtClean="0"/>
              <a:pPr/>
              <a:t>14.11.2021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9ACA7-1057-4537-B637-C77B313569C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82292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FADAE-7411-4DD7-8066-93A734E2FA35}" type="datetimeFigureOut">
              <a:rPr lang="ru-RU" smtClean="0"/>
              <a:pPr/>
              <a:t>14.11.2021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9ACA7-1057-4537-B637-C77B313569C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18229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FADAE-7411-4DD7-8066-93A734E2FA35}" type="datetimeFigureOut">
              <a:rPr lang="ru-RU" smtClean="0"/>
              <a:pPr/>
              <a:t>14.11.2021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9ACA7-1057-4537-B637-C77B313569C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312931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FADAE-7411-4DD7-8066-93A734E2FA35}" type="datetimeFigureOut">
              <a:rPr lang="ru-RU" smtClean="0"/>
              <a:pPr/>
              <a:t>14.11.2021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9ACA7-1057-4537-B637-C77B313569C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15450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FADAE-7411-4DD7-8066-93A734E2FA35}" type="datetimeFigureOut">
              <a:rPr lang="ru-RU" smtClean="0"/>
              <a:pPr/>
              <a:t>14.11.2021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9ACA7-1057-4537-B637-C77B313569C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14999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FADAE-7411-4DD7-8066-93A734E2FA35}" type="datetimeFigureOut">
              <a:rPr lang="ru-RU" smtClean="0"/>
              <a:pPr/>
              <a:t>14.11.2021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9ACA7-1057-4537-B637-C77B313569C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15239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FADAE-7411-4DD7-8066-93A734E2FA35}" type="datetimeFigureOut">
              <a:rPr lang="ru-RU" smtClean="0"/>
              <a:pPr/>
              <a:t>14.11.2021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9ACA7-1057-4537-B637-C77B313569C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046384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FADAE-7411-4DD7-8066-93A734E2FA35}" type="datetimeFigureOut">
              <a:rPr lang="ru-RU" smtClean="0"/>
              <a:pPr/>
              <a:t>14.11.2021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9ACA7-1057-4537-B637-C77B313569C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68612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FADAE-7411-4DD7-8066-93A734E2FA35}" type="datetimeFigureOut">
              <a:rPr lang="ru-RU" smtClean="0"/>
              <a:pPr/>
              <a:t>14.11.2021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9ACA7-1057-4537-B637-C77B313569C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61108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FADAE-7411-4DD7-8066-93A734E2FA35}" type="datetimeFigureOut">
              <a:rPr lang="ru-RU" smtClean="0"/>
              <a:pPr/>
              <a:t>14.11.2021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9ACA7-1057-4537-B637-C77B313569C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029515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FADAE-7411-4DD7-8066-93A734E2FA35}" type="datetimeFigureOut">
              <a:rPr lang="ru-RU" smtClean="0"/>
              <a:pPr/>
              <a:t>14.11.2021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9ACA7-1057-4537-B637-C77B313569C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79908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BFADAE-7411-4DD7-8066-93A734E2FA35}" type="datetimeFigureOut">
              <a:rPr lang="ru-RU" smtClean="0"/>
              <a:pPr/>
              <a:t>14.11.2021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A9ACA7-1057-4537-B637-C77B313569C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07001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gopsy.ru/lichnost/tolerantnost-chto-jeto.html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podskazki.info/tolerantnost/" TargetMode="External"/><Relationship Id="rId4" Type="http://schemas.openxmlformats.org/officeDocument/2006/relationships/hyperlink" Target="https://shkolazhizni.ru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Фоны\7669d491ac01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-1" y="-3"/>
            <a:ext cx="9154511" cy="6858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9722" y="1674657"/>
            <a:ext cx="8988782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КЛАССНЫЙ ЧАС</a:t>
            </a:r>
          </a:p>
          <a:p>
            <a:pPr algn="ctr"/>
            <a:r>
              <a:rPr lang="ru-RU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«МЕЖДУНАРОДНЫЙ  ДЕНЬ  ТОЛЕРАНТНОСТЬ» </a:t>
            </a:r>
            <a:endParaRPr lang="ru-RU" sz="2800" dirty="0">
              <a:solidFill>
                <a:srgbClr val="7030A0"/>
              </a:solidFill>
            </a:endParaRPr>
          </a:p>
        </p:txBody>
      </p:sp>
      <p:pic>
        <p:nvPicPr>
          <p:cNvPr id="6" name="Picture 2" descr="http://ohimii.ru/klassnij-chas-po-teme-tolerantnoste-pute-k-miru/1045870_html_m773caaa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0595" y="2708920"/>
            <a:ext cx="5353318" cy="3199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47823" y="197329"/>
            <a:ext cx="864095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 </a:t>
            </a: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общеобразовательное учреждение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</a:t>
            </a: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общеобразовательная школа </a:t>
            </a: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с.Акатная</a:t>
            </a: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Маза</a:t>
            </a:r>
            <a:endParaRPr lang="ru-RU" sz="20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41422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:\Фоны\7669d491ac01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-1" y="-3"/>
            <a:ext cx="9154511" cy="6858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detsad12.ouvlad.ru/files/2016/05/cvetok_tolerantnosti_kartinka_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6778" y="187855"/>
            <a:ext cx="8620951" cy="6482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78705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Фоны\7669d491ac01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-1" y="-3"/>
            <a:ext cx="9154511" cy="6858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75656" y="1700808"/>
            <a:ext cx="6912768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https://shkolazhizni.ru/psychology/articles</a:t>
            </a:r>
            <a:br>
              <a:rPr lang="ru-RU" sz="24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http://gopsy.ru/lichnost/tolerantnost-chto-jeto.html</a:t>
            </a:r>
            <a:endParaRPr lang="ru-RU" sz="24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https://shkolazhizni.ru/</a:t>
            </a:r>
            <a:endParaRPr lang="ru-RU" sz="24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http://podskazki.info/tolerantnost/</a:t>
            </a:r>
            <a:endParaRPr lang="ru-RU" sz="24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483768" y="510892"/>
            <a:ext cx="47377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Источники информации</a:t>
            </a:r>
          </a:p>
        </p:txBody>
      </p:sp>
    </p:spTree>
    <p:extLst>
      <p:ext uri="{BB962C8B-B14F-4D97-AF65-F5344CB8AC3E}">
        <p14:creationId xmlns:p14="http://schemas.microsoft.com/office/powerpoint/2010/main" xmlns="" val="1978265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Фоны\7669d491ac01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95536" y="1268760"/>
            <a:ext cx="842493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Толерантность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означает терпимость к иному образу жизни, поведению, обычаям, чувствам, мнениям, идеям, верованиям. 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215050"/>
            <a:ext cx="86409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16 ноября -  </a:t>
            </a:r>
            <a:br>
              <a:rPr lang="ru-RU" sz="28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Международный день, посвященный толерантности</a:t>
            </a:r>
            <a:endParaRPr lang="ru-RU" sz="2800" b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://shkola112.ru/files/news/147930113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59244" y="2276872"/>
            <a:ext cx="4248471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15618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Фоны\7669d491ac01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-1" y="-3"/>
            <a:ext cx="9154511" cy="6858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72867" y="188640"/>
            <a:ext cx="8608773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Сейчас на Земле насчитывается около трех тысяч народов.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Российская Федерация-одна из огромнейших в мире многонациональных стран. В России проживает приблизительно 166 национальностей и народностей - от более чем 100-миллионной российской нации до малых северных народов, численность которых иногда не превышает ста человек.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s://fs00.infourok.ru/images/doc/268/273641/img1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628474"/>
            <a:ext cx="5360688" cy="4020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77482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:\Фоны\7669d491ac01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-1" y="-3"/>
            <a:ext cx="9154511" cy="6858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58874" y="188640"/>
            <a:ext cx="849694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1995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г. ЮНЕСКО была принята Декларация принципов толерантности, включающих уважение, принятие и правильное понимание богатого многообразия культур нашего мира, наших форм самовыражения и способов проявлений человеческой индивидуальности, гармонию в многообразии, направленность на достижение мира и содействие замене культуры войны культурой мира.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290" name="Picture 2" descr="http://sch806.mskobr.ru/images/Novosti/tol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19753" y="2276872"/>
            <a:ext cx="6015729" cy="4321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44784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:\Фоны\7669d491ac01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-1" y="-3"/>
            <a:ext cx="9154511" cy="6858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27584" y="332656"/>
            <a:ext cx="792088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Толерантность выражает способность установить и сохранить общность с людьми, отличающимися от нас в каком-либо отношении. Разумеется, при этом надо иметь в виду, что существуют границы терпимости, т. е. наличие неких моральных пределов, позволяющих не смешивать толерантные отношения с вседозволенностью и безразличием к ценностям, питающим убеждения. В противном случае пришлось бы согласиться с определением Г. К. Честертона: «Толерантность — это добродетель людей, которые ни во что не верят».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2" name="Picture 2" descr="http://mognovse.ru/mogno/953/952286/952286_html_m7cbee04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00682" y="3066827"/>
            <a:ext cx="4953144" cy="3627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61541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Фоны\7669d491ac01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-1" y="-3"/>
            <a:ext cx="9154511" cy="6858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338669" y="153506"/>
            <a:ext cx="460959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толерантности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268760"/>
            <a:ext cx="835292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Естественная  толерантность  - подразумевает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любознательность и доверчивость, свойственные и изначально присущие маленькому ребенку.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естественной толерантности позволяет малышу принимать родителей в любом виде, вплоть до крайне жестокого обращении с ним. В последнем случае она, с одной стороны, создает психологическую защищенность и позволяет сохранить позитивные отношения с семьей, но с другой — неизбежно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невротизирует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формирующуюся личность, снижая способность принятия себя, своего опыта, чувств и переживаний.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692696"/>
            <a:ext cx="841070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Естественная (натуральная) толерантность </a:t>
            </a:r>
            <a:endParaRPr lang="ru-RU" sz="3200" b="1" dirty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 descr="http://www.cirota.ru/forum/images/90/90695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931643"/>
            <a:ext cx="4142418" cy="2757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94383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Фоны\7669d491ac01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-1" y="-3"/>
            <a:ext cx="9154511" cy="6858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9552" y="828940"/>
            <a:ext cx="835292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Моральная толерантность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этот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тип означает терпимость, ассоциируемую с личностью (внешним «Я» человека). В той или иной мере она присуща большинству взрослых людей и проявляется в стремлении сдерживать свои эмоции, используя механизмы психологических защит.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210212" y="50094"/>
            <a:ext cx="525201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Моральная толерантность </a:t>
            </a:r>
            <a:endParaRPr lang="ru-RU" sz="3200" b="1" dirty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385" name="Picture 1" descr="C:\Users\Admin\Desktop\nravstvennye-tsennosti-4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0702" y="2492896"/>
            <a:ext cx="5851525" cy="3749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67805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Фоны\7669d491ac01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-1" y="-3"/>
            <a:ext cx="9154511" cy="6858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56064" y="1412776"/>
            <a:ext cx="8608424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1.Знание себя: </a:t>
            </a:r>
            <a:r>
              <a:rPr lang="ru-RU" sz="2000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 - </a:t>
            </a: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Адекватно оценивает себя и окружающих. Способен относиться к себе критически, старается разобраться в своих проблемах, собственных достоинствах и недостатках.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Замечает у себя преимущественно достоинства, а у других недостатки, по поводу которых занимает обвинительную позицию.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Защищенность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000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Уверен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себе, не сомневается, что справится с любой возникшей задачей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-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Опасается своего социального окружения и самого себя: во всем видит угрозу.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Ответственность: </a:t>
            </a:r>
            <a:r>
              <a:rPr lang="ru-RU" sz="2000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 - </a:t>
            </a: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перекладывает ответственность на других, сам отвечает за свои поступки.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Считает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что происходящие события от него не зависят, следовательно, снимает с себя ответственность за происходящее вокруг. Беспричинно подозревает, что ему вредят.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56064" y="188640"/>
            <a:ext cx="83529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lang="ru-RU" sz="3200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свойственно человеку                       толерантному (Т) и </a:t>
            </a:r>
            <a:r>
              <a:rPr lang="ru-RU" sz="3200" b="1" dirty="0" err="1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интолерантному</a:t>
            </a:r>
            <a:r>
              <a:rPr lang="ru-RU" sz="3200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(И) ? </a:t>
            </a:r>
            <a:endParaRPr lang="ru-RU" sz="3200" b="1" dirty="0">
              <a:solidFill>
                <a:srgbClr val="00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35300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:\Фоны\7669d491ac01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-1" y="-3"/>
            <a:ext cx="9154511" cy="6858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34579" y="332656"/>
            <a:ext cx="820891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Потребность в </a:t>
            </a: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определении: </a:t>
            </a:r>
            <a:r>
              <a:rPr lang="ru-RU" sz="2000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 -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Стремится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работе, творчеству, самореализации.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Склонен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отодвигать себя на второй план («пусть кто-нибудь другой, только не я…»).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Чувство </a:t>
            </a: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юмора: </a:t>
            </a:r>
            <a:r>
              <a:rPr lang="ru-RU" sz="2000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 - </a:t>
            </a:r>
            <a:r>
              <a:rPr lang="ru-RU" sz="2000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Живо реагирует на шутки, способен посмеяться и над собой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Апатично либо мрачно воспринимает юмор. Раздраженно реагирует даже на безобидные шутки в свой адрес.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Авторитаризм: </a:t>
            </a:r>
            <a:r>
              <a:rPr lang="ru-RU" sz="2000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 -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Предпочитает демократические начала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r>
              <a:rPr lang="ru-RU" sz="2000" b="1" dirty="0" smtClean="0">
                <a:solidFill>
                  <a:srgbClr val="00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-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Предпочитает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жесткую власть. </a:t>
            </a:r>
          </a:p>
        </p:txBody>
      </p:sp>
      <p:pic>
        <p:nvPicPr>
          <p:cNvPr id="4" name="Picture 2" descr="http://www.metod-kopilka.ru/images/doc/47/42417/2/img2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77528" y="4144794"/>
            <a:ext cx="3366086" cy="2524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2848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488</Words>
  <Application>Microsoft Office PowerPoint</Application>
  <PresentationFormat>Экран (4:3)</PresentationFormat>
  <Paragraphs>36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User</cp:lastModifiedBy>
  <cp:revision>12</cp:revision>
  <dcterms:created xsi:type="dcterms:W3CDTF">2017-01-22T19:36:34Z</dcterms:created>
  <dcterms:modified xsi:type="dcterms:W3CDTF">2021-11-14T16:56:39Z</dcterms:modified>
</cp:coreProperties>
</file>