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2" r:id="rId1"/>
  </p:sldMasterIdLst>
  <p:sldIdLst>
    <p:sldId id="256" r:id="rId2"/>
    <p:sldId id="299" r:id="rId3"/>
    <p:sldId id="298" r:id="rId4"/>
    <p:sldId id="300" r:id="rId5"/>
    <p:sldId id="260" r:id="rId6"/>
    <p:sldId id="278" r:id="rId7"/>
    <p:sldId id="284" r:id="rId8"/>
    <p:sldId id="280" r:id="rId9"/>
    <p:sldId id="285" r:id="rId10"/>
    <p:sldId id="288" r:id="rId11"/>
    <p:sldId id="286" r:id="rId12"/>
    <p:sldId id="287" r:id="rId13"/>
    <p:sldId id="289" r:id="rId14"/>
    <p:sldId id="290" r:id="rId15"/>
    <p:sldId id="291" r:id="rId16"/>
    <p:sldId id="292" r:id="rId17"/>
    <p:sldId id="293" r:id="rId18"/>
    <p:sldId id="294" r:id="rId19"/>
    <p:sldId id="296" r:id="rId20"/>
    <p:sldId id="297" r:id="rId21"/>
    <p:sldId id="272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229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38E7AE-5991-459E-891E-7D06B168D46B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</dgm:pt>
    <dgm:pt modelId="{567E5F0E-E2F5-40EF-AE1C-4FD035F3A709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C00000"/>
              </a:solidFill>
            </a:rPr>
            <a:t>Логические блоки </a:t>
          </a:r>
          <a:r>
            <a:rPr lang="ru-RU" sz="2400" b="1" dirty="0" err="1" smtClean="0">
              <a:solidFill>
                <a:srgbClr val="C00000"/>
              </a:solidFill>
            </a:rPr>
            <a:t>Дьенеша</a:t>
          </a:r>
          <a:r>
            <a:rPr lang="ru-RU" sz="2400" b="1" dirty="0" smtClean="0">
              <a:solidFill>
                <a:srgbClr val="C00000"/>
              </a:solidFill>
            </a:rPr>
            <a:t> </a:t>
          </a:r>
          <a:endParaRPr lang="ru-RU" sz="2400" b="1" dirty="0">
            <a:solidFill>
              <a:srgbClr val="C00000"/>
            </a:solidFill>
          </a:endParaRPr>
        </a:p>
      </dgm:t>
    </dgm:pt>
    <dgm:pt modelId="{5AE67BA3-2491-4AD8-94DA-EA1A0BB1B427}" type="parTrans" cxnId="{21BE2A1A-08BF-46A3-9AFA-80A01E7639EA}">
      <dgm:prSet/>
      <dgm:spPr/>
      <dgm:t>
        <a:bodyPr/>
        <a:lstStyle/>
        <a:p>
          <a:endParaRPr lang="ru-RU"/>
        </a:p>
      </dgm:t>
    </dgm:pt>
    <dgm:pt modelId="{7054EB78-F7AE-4C0C-B95F-1A84E076DF9F}" type="sibTrans" cxnId="{21BE2A1A-08BF-46A3-9AFA-80A01E7639EA}">
      <dgm:prSet/>
      <dgm:spPr/>
      <dgm:t>
        <a:bodyPr/>
        <a:lstStyle/>
        <a:p>
          <a:endParaRPr lang="ru-RU"/>
        </a:p>
      </dgm:t>
    </dgm:pt>
    <dgm:pt modelId="{9FC4D6EF-D067-46C6-BB88-6FA1DF9B0BA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C00000"/>
              </a:solidFill>
            </a:rPr>
            <a:t>Игры </a:t>
          </a:r>
          <a:r>
            <a:rPr lang="ru-RU" sz="2400" b="1" dirty="0" err="1" smtClean="0">
              <a:solidFill>
                <a:srgbClr val="C00000"/>
              </a:solidFill>
            </a:rPr>
            <a:t>Воскобовича</a:t>
          </a:r>
          <a:endParaRPr lang="ru-RU" sz="2400" b="1" dirty="0">
            <a:solidFill>
              <a:srgbClr val="C00000"/>
            </a:solidFill>
          </a:endParaRPr>
        </a:p>
      </dgm:t>
    </dgm:pt>
    <dgm:pt modelId="{739907D2-2943-4CDA-B859-63306F6E1DBA}" type="parTrans" cxnId="{A1A70B67-D615-4F4D-AC50-E903EEBF859F}">
      <dgm:prSet/>
      <dgm:spPr/>
      <dgm:t>
        <a:bodyPr/>
        <a:lstStyle/>
        <a:p>
          <a:endParaRPr lang="ru-RU"/>
        </a:p>
      </dgm:t>
    </dgm:pt>
    <dgm:pt modelId="{B0918F28-6295-44AE-960F-3D5D5C90C26A}" type="sibTrans" cxnId="{A1A70B67-D615-4F4D-AC50-E903EEBF859F}">
      <dgm:prSet/>
      <dgm:spPr/>
      <dgm:t>
        <a:bodyPr/>
        <a:lstStyle/>
        <a:p>
          <a:endParaRPr lang="ru-RU"/>
        </a:p>
      </dgm:t>
    </dgm:pt>
    <dgm:pt modelId="{77FB3A7B-A217-4A8C-875C-FC1BC16A074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B050"/>
              </a:solidFill>
            </a:rPr>
            <a:t>Игры «</a:t>
          </a:r>
          <a:r>
            <a:rPr lang="ru-RU" sz="2400" b="1" dirty="0" err="1" smtClean="0">
              <a:solidFill>
                <a:srgbClr val="00B050"/>
              </a:solidFill>
            </a:rPr>
            <a:t>Танграм</a:t>
          </a:r>
          <a:r>
            <a:rPr lang="ru-RU" sz="2400" b="1" dirty="0" smtClean="0">
              <a:solidFill>
                <a:srgbClr val="00B050"/>
              </a:solidFill>
            </a:rPr>
            <a:t>»</a:t>
          </a:r>
          <a:endParaRPr lang="ru-RU" sz="2400" b="1" dirty="0">
            <a:solidFill>
              <a:srgbClr val="00B050"/>
            </a:solidFill>
          </a:endParaRPr>
        </a:p>
      </dgm:t>
    </dgm:pt>
    <dgm:pt modelId="{2233B86F-99A7-4777-ABB3-5799C56BB1AE}" type="parTrans" cxnId="{46722D88-82F5-4BE4-990D-B8889968277D}">
      <dgm:prSet/>
      <dgm:spPr/>
      <dgm:t>
        <a:bodyPr/>
        <a:lstStyle/>
        <a:p>
          <a:endParaRPr lang="ru-RU"/>
        </a:p>
      </dgm:t>
    </dgm:pt>
    <dgm:pt modelId="{61BDA5DC-CEE7-4CA1-8390-7A80BD0CE3CD}" type="sibTrans" cxnId="{46722D88-82F5-4BE4-990D-B8889968277D}">
      <dgm:prSet/>
      <dgm:spPr/>
      <dgm:t>
        <a:bodyPr/>
        <a:lstStyle/>
        <a:p>
          <a:endParaRPr lang="ru-RU"/>
        </a:p>
      </dgm:t>
    </dgm:pt>
    <dgm:pt modelId="{750E6D0F-2A30-4C2A-9E50-AB19B6EE29AE}">
      <dgm:prSet/>
      <dgm:spPr/>
      <dgm:t>
        <a:bodyPr/>
        <a:lstStyle/>
        <a:p>
          <a:pPr algn="l"/>
          <a:endParaRPr lang="ru-RU" sz="1400" dirty="0"/>
        </a:p>
      </dgm:t>
    </dgm:pt>
    <dgm:pt modelId="{1E513C7C-B224-4930-AF88-15F57124215F}" type="parTrans" cxnId="{8C01ECCA-4DF4-4FFE-9080-D1B670C46B0D}">
      <dgm:prSet/>
      <dgm:spPr/>
      <dgm:t>
        <a:bodyPr/>
        <a:lstStyle/>
        <a:p>
          <a:endParaRPr lang="ru-RU"/>
        </a:p>
      </dgm:t>
    </dgm:pt>
    <dgm:pt modelId="{F096B9DF-628F-46D2-8DD7-692FCD53F073}" type="sibTrans" cxnId="{8C01ECCA-4DF4-4FFE-9080-D1B670C46B0D}">
      <dgm:prSet/>
      <dgm:spPr/>
      <dgm:t>
        <a:bodyPr/>
        <a:lstStyle/>
        <a:p>
          <a:endParaRPr lang="ru-RU"/>
        </a:p>
      </dgm:t>
    </dgm:pt>
    <dgm:pt modelId="{96CAA905-147E-4FE4-95C0-6EB705EA8590}">
      <dgm:prSet custT="1"/>
      <dgm:spPr/>
      <dgm:t>
        <a:bodyPr/>
        <a:lstStyle/>
        <a:p>
          <a:r>
            <a:rPr lang="ru-RU" sz="2400" b="1" dirty="0" smtClean="0">
              <a:solidFill>
                <a:srgbClr val="00B050"/>
              </a:solidFill>
            </a:rPr>
            <a:t>Цветные палочки </a:t>
          </a:r>
          <a:r>
            <a:rPr lang="ru-RU" sz="2400" b="1" dirty="0" err="1" smtClean="0">
              <a:solidFill>
                <a:srgbClr val="00B050"/>
              </a:solidFill>
            </a:rPr>
            <a:t>Кюизенера</a:t>
          </a:r>
          <a:endParaRPr lang="ru-RU" sz="2400" b="1" dirty="0">
            <a:solidFill>
              <a:srgbClr val="00B050"/>
            </a:solidFill>
          </a:endParaRPr>
        </a:p>
      </dgm:t>
    </dgm:pt>
    <dgm:pt modelId="{D8CDC66A-5160-483F-AD7D-D2C7841F9FF7}" type="parTrans" cxnId="{1686BF00-824C-44B2-89FF-6C32635B5C85}">
      <dgm:prSet/>
      <dgm:spPr/>
      <dgm:t>
        <a:bodyPr/>
        <a:lstStyle/>
        <a:p>
          <a:endParaRPr lang="ru-RU"/>
        </a:p>
      </dgm:t>
    </dgm:pt>
    <dgm:pt modelId="{ED5F7FC7-5258-4255-B35C-BAEB5B8333F4}" type="sibTrans" cxnId="{1686BF00-824C-44B2-89FF-6C32635B5C85}">
      <dgm:prSet/>
      <dgm:spPr/>
      <dgm:t>
        <a:bodyPr/>
        <a:lstStyle/>
        <a:p>
          <a:endParaRPr lang="ru-RU"/>
        </a:p>
      </dgm:t>
    </dgm:pt>
    <dgm:pt modelId="{781D2CC7-317B-4542-8BFB-D2E9762C9728}" type="pres">
      <dgm:prSet presAssocID="{6938E7AE-5991-459E-891E-7D06B168D46B}" presName="compositeShape" presStyleCnt="0">
        <dgm:presLayoutVars>
          <dgm:dir/>
          <dgm:resizeHandles/>
        </dgm:presLayoutVars>
      </dgm:prSet>
      <dgm:spPr/>
    </dgm:pt>
    <dgm:pt modelId="{DB8ABBF4-05F4-407F-82E1-CAEBC7617773}" type="pres">
      <dgm:prSet presAssocID="{6938E7AE-5991-459E-891E-7D06B168D46B}" presName="pyramid" presStyleLbl="node1" presStyleIdx="0" presStyleCnt="1"/>
      <dgm:spPr/>
    </dgm:pt>
    <dgm:pt modelId="{C193B769-ECCF-4412-A07A-C4F4DBEB61DD}" type="pres">
      <dgm:prSet presAssocID="{6938E7AE-5991-459E-891E-7D06B168D46B}" presName="theList" presStyleCnt="0"/>
      <dgm:spPr/>
    </dgm:pt>
    <dgm:pt modelId="{496A4026-BF97-4F52-A1B1-F5477C88BA3F}" type="pres">
      <dgm:prSet presAssocID="{567E5F0E-E2F5-40EF-AE1C-4FD035F3A709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70829-6199-4438-A974-8A7185D3EE0B}" type="pres">
      <dgm:prSet presAssocID="{567E5F0E-E2F5-40EF-AE1C-4FD035F3A709}" presName="aSpace" presStyleCnt="0"/>
      <dgm:spPr/>
    </dgm:pt>
    <dgm:pt modelId="{EED8DDCF-99A6-4CBB-8E32-043D9165880A}" type="pres">
      <dgm:prSet presAssocID="{96CAA905-147E-4FE4-95C0-6EB705EA8590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E94928-E875-4566-914C-9FB9E5196FF4}" type="pres">
      <dgm:prSet presAssocID="{96CAA905-147E-4FE4-95C0-6EB705EA8590}" presName="aSpace" presStyleCnt="0"/>
      <dgm:spPr/>
    </dgm:pt>
    <dgm:pt modelId="{3C97FA22-D0C2-4F0E-8F39-6B7A34631989}" type="pres">
      <dgm:prSet presAssocID="{9FC4D6EF-D067-46C6-BB88-6FA1DF9B0BA9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B0B97A-D485-43C2-823B-D56CA0E0C0FB}" type="pres">
      <dgm:prSet presAssocID="{9FC4D6EF-D067-46C6-BB88-6FA1DF9B0BA9}" presName="aSpace" presStyleCnt="0"/>
      <dgm:spPr/>
    </dgm:pt>
    <dgm:pt modelId="{AB702CFE-3369-431F-B03B-BE0B0D17A8B8}" type="pres">
      <dgm:prSet presAssocID="{77FB3A7B-A217-4A8C-875C-FC1BC16A074E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57AAB7-3503-4732-A0F7-6E1DA9DAC6A3}" type="pres">
      <dgm:prSet presAssocID="{77FB3A7B-A217-4A8C-875C-FC1BC16A074E}" presName="aSpace" presStyleCnt="0"/>
      <dgm:spPr/>
    </dgm:pt>
  </dgm:ptLst>
  <dgm:cxnLst>
    <dgm:cxn modelId="{54EC9A61-D650-44DA-A329-00365177E25C}" type="presOf" srcId="{96CAA905-147E-4FE4-95C0-6EB705EA8590}" destId="{EED8DDCF-99A6-4CBB-8E32-043D9165880A}" srcOrd="0" destOrd="0" presId="urn:microsoft.com/office/officeart/2005/8/layout/pyramid2"/>
    <dgm:cxn modelId="{21BE2A1A-08BF-46A3-9AFA-80A01E7639EA}" srcId="{6938E7AE-5991-459E-891E-7D06B168D46B}" destId="{567E5F0E-E2F5-40EF-AE1C-4FD035F3A709}" srcOrd="0" destOrd="0" parTransId="{5AE67BA3-2491-4AD8-94DA-EA1A0BB1B427}" sibTransId="{7054EB78-F7AE-4C0C-B95F-1A84E076DF9F}"/>
    <dgm:cxn modelId="{2268302A-993C-4B89-B93B-D7C7CD6FE481}" type="presOf" srcId="{567E5F0E-E2F5-40EF-AE1C-4FD035F3A709}" destId="{496A4026-BF97-4F52-A1B1-F5477C88BA3F}" srcOrd="0" destOrd="0" presId="urn:microsoft.com/office/officeart/2005/8/layout/pyramid2"/>
    <dgm:cxn modelId="{46722D88-82F5-4BE4-990D-B8889968277D}" srcId="{6938E7AE-5991-459E-891E-7D06B168D46B}" destId="{77FB3A7B-A217-4A8C-875C-FC1BC16A074E}" srcOrd="3" destOrd="0" parTransId="{2233B86F-99A7-4777-ABB3-5799C56BB1AE}" sibTransId="{61BDA5DC-CEE7-4CA1-8390-7A80BD0CE3CD}"/>
    <dgm:cxn modelId="{A1A70B67-D615-4F4D-AC50-E903EEBF859F}" srcId="{6938E7AE-5991-459E-891E-7D06B168D46B}" destId="{9FC4D6EF-D067-46C6-BB88-6FA1DF9B0BA9}" srcOrd="2" destOrd="0" parTransId="{739907D2-2943-4CDA-B859-63306F6E1DBA}" sibTransId="{B0918F28-6295-44AE-960F-3D5D5C90C26A}"/>
    <dgm:cxn modelId="{8C01ECCA-4DF4-4FFE-9080-D1B670C46B0D}" srcId="{567E5F0E-E2F5-40EF-AE1C-4FD035F3A709}" destId="{750E6D0F-2A30-4C2A-9E50-AB19B6EE29AE}" srcOrd="0" destOrd="0" parTransId="{1E513C7C-B224-4930-AF88-15F57124215F}" sibTransId="{F096B9DF-628F-46D2-8DD7-692FCD53F073}"/>
    <dgm:cxn modelId="{FE3A2CEB-5BF8-42F0-B504-31D4B76B912F}" type="presOf" srcId="{77FB3A7B-A217-4A8C-875C-FC1BC16A074E}" destId="{AB702CFE-3369-431F-B03B-BE0B0D17A8B8}" srcOrd="0" destOrd="0" presId="urn:microsoft.com/office/officeart/2005/8/layout/pyramid2"/>
    <dgm:cxn modelId="{C3E547CD-1184-4800-A086-18F044BBE161}" type="presOf" srcId="{6938E7AE-5991-459E-891E-7D06B168D46B}" destId="{781D2CC7-317B-4542-8BFB-D2E9762C9728}" srcOrd="0" destOrd="0" presId="urn:microsoft.com/office/officeart/2005/8/layout/pyramid2"/>
    <dgm:cxn modelId="{3F8D0AD8-76C8-44AD-B2CD-4650CFBF4090}" type="presOf" srcId="{750E6D0F-2A30-4C2A-9E50-AB19B6EE29AE}" destId="{496A4026-BF97-4F52-A1B1-F5477C88BA3F}" srcOrd="0" destOrd="1" presId="urn:microsoft.com/office/officeart/2005/8/layout/pyramid2"/>
    <dgm:cxn modelId="{5C96DB16-E3D0-43E9-95B1-187D4C6F1647}" type="presOf" srcId="{9FC4D6EF-D067-46C6-BB88-6FA1DF9B0BA9}" destId="{3C97FA22-D0C2-4F0E-8F39-6B7A34631989}" srcOrd="0" destOrd="0" presId="urn:microsoft.com/office/officeart/2005/8/layout/pyramid2"/>
    <dgm:cxn modelId="{1686BF00-824C-44B2-89FF-6C32635B5C85}" srcId="{6938E7AE-5991-459E-891E-7D06B168D46B}" destId="{96CAA905-147E-4FE4-95C0-6EB705EA8590}" srcOrd="1" destOrd="0" parTransId="{D8CDC66A-5160-483F-AD7D-D2C7841F9FF7}" sibTransId="{ED5F7FC7-5258-4255-B35C-BAEB5B8333F4}"/>
    <dgm:cxn modelId="{72E65F91-DF81-4F55-9589-30A2E3ACFB10}" type="presParOf" srcId="{781D2CC7-317B-4542-8BFB-D2E9762C9728}" destId="{DB8ABBF4-05F4-407F-82E1-CAEBC7617773}" srcOrd="0" destOrd="0" presId="urn:microsoft.com/office/officeart/2005/8/layout/pyramid2"/>
    <dgm:cxn modelId="{496516E8-C29A-4BD5-9F09-D51E84DCEA08}" type="presParOf" srcId="{781D2CC7-317B-4542-8BFB-D2E9762C9728}" destId="{C193B769-ECCF-4412-A07A-C4F4DBEB61DD}" srcOrd="1" destOrd="0" presId="urn:microsoft.com/office/officeart/2005/8/layout/pyramid2"/>
    <dgm:cxn modelId="{23AECE93-FA2E-4B9B-8854-6B5F1A20F3F5}" type="presParOf" srcId="{C193B769-ECCF-4412-A07A-C4F4DBEB61DD}" destId="{496A4026-BF97-4F52-A1B1-F5477C88BA3F}" srcOrd="0" destOrd="0" presId="urn:microsoft.com/office/officeart/2005/8/layout/pyramid2"/>
    <dgm:cxn modelId="{C085E5AE-A8C8-4F5C-8B5E-02B2ACE541BA}" type="presParOf" srcId="{C193B769-ECCF-4412-A07A-C4F4DBEB61DD}" destId="{97970829-6199-4438-A974-8A7185D3EE0B}" srcOrd="1" destOrd="0" presId="urn:microsoft.com/office/officeart/2005/8/layout/pyramid2"/>
    <dgm:cxn modelId="{B4E06D90-6D81-47D2-A1DF-ADFE6C5B7278}" type="presParOf" srcId="{C193B769-ECCF-4412-A07A-C4F4DBEB61DD}" destId="{EED8DDCF-99A6-4CBB-8E32-043D9165880A}" srcOrd="2" destOrd="0" presId="urn:microsoft.com/office/officeart/2005/8/layout/pyramid2"/>
    <dgm:cxn modelId="{40072FF5-809A-4EF2-AA2D-3329E20B0624}" type="presParOf" srcId="{C193B769-ECCF-4412-A07A-C4F4DBEB61DD}" destId="{07E94928-E875-4566-914C-9FB9E5196FF4}" srcOrd="3" destOrd="0" presId="urn:microsoft.com/office/officeart/2005/8/layout/pyramid2"/>
    <dgm:cxn modelId="{5B008E7F-58BB-4A5D-8D7D-5FD35751468B}" type="presParOf" srcId="{C193B769-ECCF-4412-A07A-C4F4DBEB61DD}" destId="{3C97FA22-D0C2-4F0E-8F39-6B7A34631989}" srcOrd="4" destOrd="0" presId="urn:microsoft.com/office/officeart/2005/8/layout/pyramid2"/>
    <dgm:cxn modelId="{7201EA16-6924-461E-A7DF-D7C84A28DC7C}" type="presParOf" srcId="{C193B769-ECCF-4412-A07A-C4F4DBEB61DD}" destId="{96B0B97A-D485-43C2-823B-D56CA0E0C0FB}" srcOrd="5" destOrd="0" presId="urn:microsoft.com/office/officeart/2005/8/layout/pyramid2"/>
    <dgm:cxn modelId="{AEC26116-DD49-49F9-A523-0D53FC8254C9}" type="presParOf" srcId="{C193B769-ECCF-4412-A07A-C4F4DBEB61DD}" destId="{AB702CFE-3369-431F-B03B-BE0B0D17A8B8}" srcOrd="6" destOrd="0" presId="urn:microsoft.com/office/officeart/2005/8/layout/pyramid2"/>
    <dgm:cxn modelId="{05E216BB-BE10-48CE-AAA1-64C7E1E1F2BA}" type="presParOf" srcId="{C193B769-ECCF-4412-A07A-C4F4DBEB61DD}" destId="{C357AAB7-3503-4732-A0F7-6E1DA9DAC6A3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E59553-1B57-485D-A140-853F6EB790B3}" type="doc">
      <dgm:prSet loTypeId="urn:microsoft.com/office/officeart/2005/8/layout/hList1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DDE84BE-378D-4577-B085-88CEF37A60D5}">
      <dgm:prSet phldrT="[Текст]" custT="1"/>
      <dgm:spPr/>
      <dgm:t>
        <a:bodyPr/>
        <a:lstStyle/>
        <a:p>
          <a:r>
            <a:rPr lang="ru-RU" sz="2000" b="1" dirty="0" smtClean="0"/>
            <a:t>Игровые методы</a:t>
          </a:r>
          <a:endParaRPr lang="ru-RU" sz="2000" b="1" dirty="0"/>
        </a:p>
      </dgm:t>
    </dgm:pt>
    <dgm:pt modelId="{4A1D6B98-73B3-4AE9-B40F-8BAF9539AD1B}" type="parTrans" cxnId="{0C42A737-84C5-4E74-BFFF-E6C7DB4B7DA5}">
      <dgm:prSet/>
      <dgm:spPr/>
      <dgm:t>
        <a:bodyPr/>
        <a:lstStyle/>
        <a:p>
          <a:endParaRPr lang="ru-RU"/>
        </a:p>
      </dgm:t>
    </dgm:pt>
    <dgm:pt modelId="{233DB3CD-FF19-4516-BC47-19E82E2B5090}" type="sibTrans" cxnId="{0C42A737-84C5-4E74-BFFF-E6C7DB4B7DA5}">
      <dgm:prSet/>
      <dgm:spPr/>
      <dgm:t>
        <a:bodyPr/>
        <a:lstStyle/>
        <a:p>
          <a:endParaRPr lang="ru-RU"/>
        </a:p>
      </dgm:t>
    </dgm:pt>
    <dgm:pt modelId="{192D48DF-5AB6-4CF5-B405-6236603F4C6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вхождение в воображаемую ситуацию, образное оживление игровой ситуации</a:t>
          </a:r>
          <a:r>
            <a:rPr lang="ru-RU" sz="1800" dirty="0" smtClean="0">
              <a:solidFill>
                <a:srgbClr val="002060"/>
              </a:solidFill>
            </a:rPr>
            <a:t>;</a:t>
          </a:r>
          <a:endParaRPr lang="ru-RU" sz="1800" dirty="0">
            <a:solidFill>
              <a:srgbClr val="002060"/>
            </a:solidFill>
          </a:endParaRPr>
        </a:p>
      </dgm:t>
    </dgm:pt>
    <dgm:pt modelId="{AC3A9515-3C3C-4632-A27D-72D47F8FF1BC}" type="parTrans" cxnId="{78008E1C-2064-4B37-8BE1-8D3E38309541}">
      <dgm:prSet/>
      <dgm:spPr/>
      <dgm:t>
        <a:bodyPr/>
        <a:lstStyle/>
        <a:p>
          <a:endParaRPr lang="ru-RU"/>
        </a:p>
      </dgm:t>
    </dgm:pt>
    <dgm:pt modelId="{73D8CD2A-E190-457E-9DB7-EAE3E3900F59}" type="sibTrans" cxnId="{78008E1C-2064-4B37-8BE1-8D3E38309541}">
      <dgm:prSet/>
      <dgm:spPr/>
      <dgm:t>
        <a:bodyPr/>
        <a:lstStyle/>
        <a:p>
          <a:endParaRPr lang="ru-RU"/>
        </a:p>
      </dgm:t>
    </dgm:pt>
    <dgm:pt modelId="{3B689D77-9B1A-44F0-B97C-9EC0E44C402C}">
      <dgm:prSet phldrT="[Текст]" custT="1"/>
      <dgm:spPr/>
      <dgm:t>
        <a:bodyPr/>
        <a:lstStyle/>
        <a:p>
          <a:r>
            <a:rPr lang="ru-RU" sz="2000" b="1" dirty="0" smtClean="0"/>
            <a:t>Диалогические методы</a:t>
          </a:r>
          <a:endParaRPr lang="ru-RU" sz="2000" b="1" dirty="0"/>
        </a:p>
      </dgm:t>
    </dgm:pt>
    <dgm:pt modelId="{9F3BF078-D5F1-4A9C-8E9E-5B1B7789125B}" type="parTrans" cxnId="{40C960CE-09A6-4AED-8F72-13D2870747AD}">
      <dgm:prSet/>
      <dgm:spPr/>
      <dgm:t>
        <a:bodyPr/>
        <a:lstStyle/>
        <a:p>
          <a:endParaRPr lang="ru-RU"/>
        </a:p>
      </dgm:t>
    </dgm:pt>
    <dgm:pt modelId="{E8A3F1BD-0179-46DF-87D2-F9664B83C2B7}" type="sibTrans" cxnId="{40C960CE-09A6-4AED-8F72-13D2870747AD}">
      <dgm:prSet/>
      <dgm:spPr/>
      <dgm:t>
        <a:bodyPr/>
        <a:lstStyle/>
        <a:p>
          <a:endParaRPr lang="ru-RU"/>
        </a:p>
      </dgm:t>
    </dgm:pt>
    <dgm:pt modelId="{773D503B-8280-49DE-987D-75B50E7F9A77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беседа;</a:t>
          </a:r>
          <a:endParaRPr lang="ru-RU" sz="1800" b="1" dirty="0">
            <a:solidFill>
              <a:srgbClr val="002060"/>
            </a:solidFill>
          </a:endParaRPr>
        </a:p>
      </dgm:t>
    </dgm:pt>
    <dgm:pt modelId="{8792D1EF-3998-408F-8519-7AEE71E50BF4}" type="parTrans" cxnId="{315F9BED-AC4C-44A3-8A2E-1DF1046D7AD6}">
      <dgm:prSet/>
      <dgm:spPr/>
      <dgm:t>
        <a:bodyPr/>
        <a:lstStyle/>
        <a:p>
          <a:endParaRPr lang="ru-RU"/>
        </a:p>
      </dgm:t>
    </dgm:pt>
    <dgm:pt modelId="{C3E48549-6953-4985-92B0-9172118419D1}" type="sibTrans" cxnId="{315F9BED-AC4C-44A3-8A2E-1DF1046D7AD6}">
      <dgm:prSet/>
      <dgm:spPr/>
      <dgm:t>
        <a:bodyPr/>
        <a:lstStyle/>
        <a:p>
          <a:endParaRPr lang="ru-RU"/>
        </a:p>
      </dgm:t>
    </dgm:pt>
    <dgm:pt modelId="{9840FFFA-7744-4ABF-A61C-79B5946A5481}">
      <dgm:prSet phldrT="[Текст]" custT="1"/>
      <dgm:spPr/>
      <dgm:t>
        <a:bodyPr/>
        <a:lstStyle/>
        <a:p>
          <a:r>
            <a:rPr lang="ru-RU" sz="2000" b="1" dirty="0" smtClean="0"/>
            <a:t>Методы обучения</a:t>
          </a:r>
          <a:endParaRPr lang="ru-RU" sz="2000" b="1" dirty="0"/>
        </a:p>
      </dgm:t>
    </dgm:pt>
    <dgm:pt modelId="{F88660C8-D6CE-4F07-9DD8-28DD738458B6}" type="parTrans" cxnId="{F78B46B5-7BBA-4197-9DD9-C598FBB3831D}">
      <dgm:prSet/>
      <dgm:spPr/>
      <dgm:t>
        <a:bodyPr/>
        <a:lstStyle/>
        <a:p>
          <a:endParaRPr lang="ru-RU"/>
        </a:p>
      </dgm:t>
    </dgm:pt>
    <dgm:pt modelId="{7160706F-F935-4CA4-902E-29B804974B08}" type="sibTrans" cxnId="{F78B46B5-7BBA-4197-9DD9-C598FBB3831D}">
      <dgm:prSet/>
      <dgm:spPr/>
      <dgm:t>
        <a:bodyPr/>
        <a:lstStyle/>
        <a:p>
          <a:endParaRPr lang="ru-RU"/>
        </a:p>
      </dgm:t>
    </dgm:pt>
    <dgm:pt modelId="{B5B17DE9-E9C5-48B8-81CD-AECE7B27A3D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показ способа действия (после выполнения задания);</a:t>
          </a:r>
          <a:endParaRPr lang="ru-RU" sz="1800" b="1" dirty="0">
            <a:solidFill>
              <a:srgbClr val="002060"/>
            </a:solidFill>
          </a:endParaRPr>
        </a:p>
      </dgm:t>
    </dgm:pt>
    <dgm:pt modelId="{4684B3A9-E032-454E-A97A-B7ED7AD9A0C9}" type="parTrans" cxnId="{984DF47E-EC66-4D77-BCDE-5D688B3E3464}">
      <dgm:prSet/>
      <dgm:spPr/>
      <dgm:t>
        <a:bodyPr/>
        <a:lstStyle/>
        <a:p>
          <a:endParaRPr lang="ru-RU"/>
        </a:p>
      </dgm:t>
    </dgm:pt>
    <dgm:pt modelId="{0649E9DB-9D6D-4909-8C76-A993D9C64F95}" type="sibTrans" cxnId="{984DF47E-EC66-4D77-BCDE-5D688B3E3464}">
      <dgm:prSet/>
      <dgm:spPr/>
      <dgm:t>
        <a:bodyPr/>
        <a:lstStyle/>
        <a:p>
          <a:endParaRPr lang="ru-RU"/>
        </a:p>
      </dgm:t>
    </dgm:pt>
    <dgm:pt modelId="{1828DF23-6691-42B6-B0CA-4E2E3AC01E5F}">
      <dgm:prSet phldrT="[Текст]"/>
      <dgm:spPr/>
      <dgm:t>
        <a:bodyPr/>
        <a:lstStyle/>
        <a:p>
          <a:endParaRPr lang="ru-RU" sz="4200" dirty="0"/>
        </a:p>
      </dgm:t>
    </dgm:pt>
    <dgm:pt modelId="{1DBAA1B8-6ECD-4034-9545-8491EC0021F4}" type="parTrans" cxnId="{8F98CBFD-2C70-4FD4-841F-53022229E429}">
      <dgm:prSet/>
      <dgm:spPr/>
      <dgm:t>
        <a:bodyPr/>
        <a:lstStyle/>
        <a:p>
          <a:endParaRPr lang="ru-RU"/>
        </a:p>
      </dgm:t>
    </dgm:pt>
    <dgm:pt modelId="{048EA674-1A7E-452A-AB71-E343D8CDF142}" type="sibTrans" cxnId="{8F98CBFD-2C70-4FD4-841F-53022229E429}">
      <dgm:prSet/>
      <dgm:spPr/>
      <dgm:t>
        <a:bodyPr/>
        <a:lstStyle/>
        <a:p>
          <a:endParaRPr lang="ru-RU"/>
        </a:p>
      </dgm:t>
    </dgm:pt>
    <dgm:pt modelId="{91A9F7F2-BD40-4389-BA7A-1F279609958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принятие роли и выполнение действии в соответствии с принятой ролью;</a:t>
          </a:r>
          <a:endParaRPr lang="ru-RU" sz="1600" b="1" dirty="0">
            <a:solidFill>
              <a:srgbClr val="002060"/>
            </a:solidFill>
          </a:endParaRPr>
        </a:p>
      </dgm:t>
    </dgm:pt>
    <dgm:pt modelId="{ABE4A2BE-E82F-441B-A071-EC973C7F814A}" type="parTrans" cxnId="{9EC3375B-1288-4A18-929F-F1F486282A57}">
      <dgm:prSet/>
      <dgm:spPr/>
      <dgm:t>
        <a:bodyPr/>
        <a:lstStyle/>
        <a:p>
          <a:endParaRPr lang="ru-RU"/>
        </a:p>
      </dgm:t>
    </dgm:pt>
    <dgm:pt modelId="{1512FF44-4889-424A-A970-1059612AE741}" type="sibTrans" cxnId="{9EC3375B-1288-4A18-929F-F1F486282A57}">
      <dgm:prSet/>
      <dgm:spPr/>
      <dgm:t>
        <a:bodyPr/>
        <a:lstStyle/>
        <a:p>
          <a:endParaRPr lang="ru-RU"/>
        </a:p>
      </dgm:t>
    </dgm:pt>
    <dgm:pt modelId="{2ED6B019-B3C4-4292-92FF-317E47F5EEB8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выполнение практических действий по получению необходимой информации.</a:t>
          </a:r>
          <a:endParaRPr lang="ru-RU" sz="1600" b="1" dirty="0">
            <a:solidFill>
              <a:srgbClr val="002060"/>
            </a:solidFill>
          </a:endParaRPr>
        </a:p>
      </dgm:t>
    </dgm:pt>
    <dgm:pt modelId="{47F9B5C5-0939-4D77-9357-1022FE7918F1}" type="parTrans" cxnId="{E16BE6EB-E63D-4864-A354-1B4C2956C5A5}">
      <dgm:prSet/>
      <dgm:spPr/>
      <dgm:t>
        <a:bodyPr/>
        <a:lstStyle/>
        <a:p>
          <a:endParaRPr lang="ru-RU"/>
        </a:p>
      </dgm:t>
    </dgm:pt>
    <dgm:pt modelId="{DF15E084-212F-4003-B62B-61D1A6A2A791}" type="sibTrans" cxnId="{E16BE6EB-E63D-4864-A354-1B4C2956C5A5}">
      <dgm:prSet/>
      <dgm:spPr/>
      <dgm:t>
        <a:bodyPr/>
        <a:lstStyle/>
        <a:p>
          <a:endParaRPr lang="ru-RU"/>
        </a:p>
      </dgm:t>
    </dgm:pt>
    <dgm:pt modelId="{F255441E-5488-4659-9BF3-EFB0F9EF8110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«вопросы – ответы»; </a:t>
          </a:r>
          <a:endParaRPr lang="ru-RU" sz="1800" b="1" dirty="0">
            <a:solidFill>
              <a:srgbClr val="002060"/>
            </a:solidFill>
          </a:endParaRPr>
        </a:p>
      </dgm:t>
    </dgm:pt>
    <dgm:pt modelId="{3D420CB3-7CBF-4984-B234-9EFAC9E62ADF}" type="parTrans" cxnId="{A16F3D35-2F61-4E23-A926-229DB81B62D3}">
      <dgm:prSet/>
      <dgm:spPr/>
      <dgm:t>
        <a:bodyPr/>
        <a:lstStyle/>
        <a:p>
          <a:endParaRPr lang="ru-RU"/>
        </a:p>
      </dgm:t>
    </dgm:pt>
    <dgm:pt modelId="{4E033254-C4B4-4E53-A4F1-0850A55E07F8}" type="sibTrans" cxnId="{A16F3D35-2F61-4E23-A926-229DB81B62D3}">
      <dgm:prSet/>
      <dgm:spPr/>
      <dgm:t>
        <a:bodyPr/>
        <a:lstStyle/>
        <a:p>
          <a:endParaRPr lang="ru-RU"/>
        </a:p>
      </dgm:t>
    </dgm:pt>
    <dgm:pt modelId="{FBB9AA02-D4AD-48E6-9FAE-B30614CD57F9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формулировка выводов.</a:t>
          </a:r>
          <a:endParaRPr lang="ru-RU" sz="1800" b="1" dirty="0">
            <a:solidFill>
              <a:srgbClr val="002060"/>
            </a:solidFill>
          </a:endParaRPr>
        </a:p>
      </dgm:t>
    </dgm:pt>
    <dgm:pt modelId="{D4FC0A40-82C9-4C69-874C-65937F50786F}" type="parTrans" cxnId="{7D96C0EB-2BBF-4D34-A3CB-FEF004756873}">
      <dgm:prSet/>
      <dgm:spPr/>
      <dgm:t>
        <a:bodyPr/>
        <a:lstStyle/>
        <a:p>
          <a:endParaRPr lang="ru-RU"/>
        </a:p>
      </dgm:t>
    </dgm:pt>
    <dgm:pt modelId="{FDFD93F5-75BD-49EC-8524-CA2612B48504}" type="sibTrans" cxnId="{7D96C0EB-2BBF-4D34-A3CB-FEF004756873}">
      <dgm:prSet/>
      <dgm:spPr/>
      <dgm:t>
        <a:bodyPr/>
        <a:lstStyle/>
        <a:p>
          <a:endParaRPr lang="ru-RU"/>
        </a:p>
      </dgm:t>
    </dgm:pt>
    <dgm:pt modelId="{504FA91B-8A72-4CFD-95D2-25E2B89ADA52}">
      <dgm:prSet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проблемная ситуация;</a:t>
          </a:r>
        </a:p>
      </dgm:t>
    </dgm:pt>
    <dgm:pt modelId="{33B16507-B928-4880-BF38-CE83C1ABAD72}" type="parTrans" cxnId="{D391C22C-C335-4B88-A510-F53C25176B06}">
      <dgm:prSet/>
      <dgm:spPr/>
      <dgm:t>
        <a:bodyPr/>
        <a:lstStyle/>
        <a:p>
          <a:endParaRPr lang="ru-RU"/>
        </a:p>
      </dgm:t>
    </dgm:pt>
    <dgm:pt modelId="{E2D4EFD9-87FA-45FE-9534-9286BECE8617}" type="sibTrans" cxnId="{D391C22C-C335-4B88-A510-F53C25176B06}">
      <dgm:prSet/>
      <dgm:spPr/>
      <dgm:t>
        <a:bodyPr/>
        <a:lstStyle/>
        <a:p>
          <a:endParaRPr lang="ru-RU"/>
        </a:p>
      </dgm:t>
    </dgm:pt>
    <dgm:pt modelId="{9DAD5F1D-B8DE-44E1-BB6D-CD2495F9D318}">
      <dgm:prSet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упражнение.</a:t>
          </a:r>
        </a:p>
      </dgm:t>
    </dgm:pt>
    <dgm:pt modelId="{D7E61301-9C97-45CD-8396-7BB7E795DBEB}" type="parTrans" cxnId="{8C733075-9D44-494B-B998-6F9A87F79D4B}">
      <dgm:prSet/>
      <dgm:spPr/>
      <dgm:t>
        <a:bodyPr/>
        <a:lstStyle/>
        <a:p>
          <a:endParaRPr lang="ru-RU"/>
        </a:p>
      </dgm:t>
    </dgm:pt>
    <dgm:pt modelId="{85A5C5AF-A5CF-4ED4-B603-9036BC494F91}" type="sibTrans" cxnId="{8C733075-9D44-494B-B998-6F9A87F79D4B}">
      <dgm:prSet/>
      <dgm:spPr/>
      <dgm:t>
        <a:bodyPr/>
        <a:lstStyle/>
        <a:p>
          <a:endParaRPr lang="ru-RU"/>
        </a:p>
      </dgm:t>
    </dgm:pt>
    <dgm:pt modelId="{61926BDA-89C3-4310-907A-8711F6F03D5F}" type="pres">
      <dgm:prSet presAssocID="{44E59553-1B57-485D-A140-853F6EB790B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F60697-36FC-4F61-955A-E7D4BDB3677B}" type="pres">
      <dgm:prSet presAssocID="{2DDE84BE-378D-4577-B085-88CEF37A60D5}" presName="composite" presStyleCnt="0"/>
      <dgm:spPr/>
    </dgm:pt>
    <dgm:pt modelId="{E80D2DF3-A57D-4EAB-BF17-4860D99A1BC0}" type="pres">
      <dgm:prSet presAssocID="{2DDE84BE-378D-4577-B085-88CEF37A60D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E0CAF7-4EA1-4C1C-AC9F-298014A25386}" type="pres">
      <dgm:prSet presAssocID="{2DDE84BE-378D-4577-B085-88CEF37A60D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543FBD-7236-4066-A0F3-F617BB6BC025}" type="pres">
      <dgm:prSet presAssocID="{233DB3CD-FF19-4516-BC47-19E82E2B5090}" presName="space" presStyleCnt="0"/>
      <dgm:spPr/>
    </dgm:pt>
    <dgm:pt modelId="{8BE38957-EB50-4674-B2E2-A13BBA0A432F}" type="pres">
      <dgm:prSet presAssocID="{3B689D77-9B1A-44F0-B97C-9EC0E44C402C}" presName="composite" presStyleCnt="0"/>
      <dgm:spPr/>
    </dgm:pt>
    <dgm:pt modelId="{1F6EFFD3-2E45-48DA-BC5E-D39A8245A8E9}" type="pres">
      <dgm:prSet presAssocID="{3B689D77-9B1A-44F0-B97C-9EC0E44C402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A9A43-0945-4F12-BBDE-75716B2C55C0}" type="pres">
      <dgm:prSet presAssocID="{3B689D77-9B1A-44F0-B97C-9EC0E44C402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6B01D7-3595-4DBD-B46F-DF257AF8E003}" type="pres">
      <dgm:prSet presAssocID="{E8A3F1BD-0179-46DF-87D2-F9664B83C2B7}" presName="space" presStyleCnt="0"/>
      <dgm:spPr/>
    </dgm:pt>
    <dgm:pt modelId="{CC5B1D33-045D-4FEE-88CB-7B897FD5F1AF}" type="pres">
      <dgm:prSet presAssocID="{9840FFFA-7744-4ABF-A61C-79B5946A5481}" presName="composite" presStyleCnt="0"/>
      <dgm:spPr/>
    </dgm:pt>
    <dgm:pt modelId="{9F610F13-4B52-4253-9BDA-96CDC86268F2}" type="pres">
      <dgm:prSet presAssocID="{9840FFFA-7744-4ABF-A61C-79B5946A548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4530A-55FC-4789-9C6C-B5604449602E}" type="pres">
      <dgm:prSet presAssocID="{9840FFFA-7744-4ABF-A61C-79B5946A548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5F9BED-AC4C-44A3-8A2E-1DF1046D7AD6}" srcId="{3B689D77-9B1A-44F0-B97C-9EC0E44C402C}" destId="{773D503B-8280-49DE-987D-75B50E7F9A77}" srcOrd="0" destOrd="0" parTransId="{8792D1EF-3998-408F-8519-7AEE71E50BF4}" sibTransId="{C3E48549-6953-4985-92B0-9172118419D1}"/>
    <dgm:cxn modelId="{822103E4-CD4D-451C-8480-2B6CA18EA555}" type="presOf" srcId="{1828DF23-6691-42B6-B0CA-4E2E3AC01E5F}" destId="{7834530A-55FC-4789-9C6C-B5604449602E}" srcOrd="0" destOrd="3" presId="urn:microsoft.com/office/officeart/2005/8/layout/hList1"/>
    <dgm:cxn modelId="{40C960CE-09A6-4AED-8F72-13D2870747AD}" srcId="{44E59553-1B57-485D-A140-853F6EB790B3}" destId="{3B689D77-9B1A-44F0-B97C-9EC0E44C402C}" srcOrd="1" destOrd="0" parTransId="{9F3BF078-D5F1-4A9C-8E9E-5B1B7789125B}" sibTransId="{E8A3F1BD-0179-46DF-87D2-F9664B83C2B7}"/>
    <dgm:cxn modelId="{8C733075-9D44-494B-B998-6F9A87F79D4B}" srcId="{9840FFFA-7744-4ABF-A61C-79B5946A5481}" destId="{9DAD5F1D-B8DE-44E1-BB6D-CD2495F9D318}" srcOrd="2" destOrd="0" parTransId="{D7E61301-9C97-45CD-8396-7BB7E795DBEB}" sibTransId="{85A5C5AF-A5CF-4ED4-B603-9036BC494F91}"/>
    <dgm:cxn modelId="{9D654810-DE89-4243-8EB0-F32B6EA63BAA}" type="presOf" srcId="{FBB9AA02-D4AD-48E6-9FAE-B30614CD57F9}" destId="{3FAA9A43-0945-4F12-BBDE-75716B2C55C0}" srcOrd="0" destOrd="2" presId="urn:microsoft.com/office/officeart/2005/8/layout/hList1"/>
    <dgm:cxn modelId="{7D96C0EB-2BBF-4D34-A3CB-FEF004756873}" srcId="{3B689D77-9B1A-44F0-B97C-9EC0E44C402C}" destId="{FBB9AA02-D4AD-48E6-9FAE-B30614CD57F9}" srcOrd="2" destOrd="0" parTransId="{D4FC0A40-82C9-4C69-874C-65937F50786F}" sibTransId="{FDFD93F5-75BD-49EC-8524-CA2612B48504}"/>
    <dgm:cxn modelId="{D391C22C-C335-4B88-A510-F53C25176B06}" srcId="{9840FFFA-7744-4ABF-A61C-79B5946A5481}" destId="{504FA91B-8A72-4CFD-95D2-25E2B89ADA52}" srcOrd="1" destOrd="0" parTransId="{33B16507-B928-4880-BF38-CE83C1ABAD72}" sibTransId="{E2D4EFD9-87FA-45FE-9534-9286BECE8617}"/>
    <dgm:cxn modelId="{92C2C440-2569-445A-93F5-4999891E1B03}" type="presOf" srcId="{B5B17DE9-E9C5-48B8-81CD-AECE7B27A3DA}" destId="{7834530A-55FC-4789-9C6C-B5604449602E}" srcOrd="0" destOrd="0" presId="urn:microsoft.com/office/officeart/2005/8/layout/hList1"/>
    <dgm:cxn modelId="{B9968905-7144-43C8-8BB3-FA502C87578F}" type="presOf" srcId="{9840FFFA-7744-4ABF-A61C-79B5946A5481}" destId="{9F610F13-4B52-4253-9BDA-96CDC86268F2}" srcOrd="0" destOrd="0" presId="urn:microsoft.com/office/officeart/2005/8/layout/hList1"/>
    <dgm:cxn modelId="{9EC3375B-1288-4A18-929F-F1F486282A57}" srcId="{2DDE84BE-378D-4577-B085-88CEF37A60D5}" destId="{91A9F7F2-BD40-4389-BA7A-1F279609958B}" srcOrd="1" destOrd="0" parTransId="{ABE4A2BE-E82F-441B-A071-EC973C7F814A}" sibTransId="{1512FF44-4889-424A-A970-1059612AE741}"/>
    <dgm:cxn modelId="{0C42A737-84C5-4E74-BFFF-E6C7DB4B7DA5}" srcId="{44E59553-1B57-485D-A140-853F6EB790B3}" destId="{2DDE84BE-378D-4577-B085-88CEF37A60D5}" srcOrd="0" destOrd="0" parTransId="{4A1D6B98-73B3-4AE9-B40F-8BAF9539AD1B}" sibTransId="{233DB3CD-FF19-4516-BC47-19E82E2B5090}"/>
    <dgm:cxn modelId="{984DF47E-EC66-4D77-BCDE-5D688B3E3464}" srcId="{9840FFFA-7744-4ABF-A61C-79B5946A5481}" destId="{B5B17DE9-E9C5-48B8-81CD-AECE7B27A3DA}" srcOrd="0" destOrd="0" parTransId="{4684B3A9-E032-454E-A97A-B7ED7AD9A0C9}" sibTransId="{0649E9DB-9D6D-4909-8C76-A993D9C64F95}"/>
    <dgm:cxn modelId="{EFF7743A-5AEA-455A-8F59-D3AC1213B988}" type="presOf" srcId="{9DAD5F1D-B8DE-44E1-BB6D-CD2495F9D318}" destId="{7834530A-55FC-4789-9C6C-B5604449602E}" srcOrd="0" destOrd="2" presId="urn:microsoft.com/office/officeart/2005/8/layout/hList1"/>
    <dgm:cxn modelId="{2B6D16BF-99BE-4AE2-8398-571560674E8D}" type="presOf" srcId="{3B689D77-9B1A-44F0-B97C-9EC0E44C402C}" destId="{1F6EFFD3-2E45-48DA-BC5E-D39A8245A8E9}" srcOrd="0" destOrd="0" presId="urn:microsoft.com/office/officeart/2005/8/layout/hList1"/>
    <dgm:cxn modelId="{DD71354A-0CB0-4779-99F4-2F2FFBD1A86A}" type="presOf" srcId="{2DDE84BE-378D-4577-B085-88CEF37A60D5}" destId="{E80D2DF3-A57D-4EAB-BF17-4860D99A1BC0}" srcOrd="0" destOrd="0" presId="urn:microsoft.com/office/officeart/2005/8/layout/hList1"/>
    <dgm:cxn modelId="{E9BC4BAC-1C19-475B-8DA2-97269372BDFF}" type="presOf" srcId="{91A9F7F2-BD40-4389-BA7A-1F279609958B}" destId="{F3E0CAF7-4EA1-4C1C-AC9F-298014A25386}" srcOrd="0" destOrd="1" presId="urn:microsoft.com/office/officeart/2005/8/layout/hList1"/>
    <dgm:cxn modelId="{08393D75-7610-4D60-A95D-D064EE918677}" type="presOf" srcId="{504FA91B-8A72-4CFD-95D2-25E2B89ADA52}" destId="{7834530A-55FC-4789-9C6C-B5604449602E}" srcOrd="0" destOrd="1" presId="urn:microsoft.com/office/officeart/2005/8/layout/hList1"/>
    <dgm:cxn modelId="{52A22DAC-58D6-44F5-86FC-5512B42E2F58}" type="presOf" srcId="{2ED6B019-B3C4-4292-92FF-317E47F5EEB8}" destId="{F3E0CAF7-4EA1-4C1C-AC9F-298014A25386}" srcOrd="0" destOrd="2" presId="urn:microsoft.com/office/officeart/2005/8/layout/hList1"/>
    <dgm:cxn modelId="{89B893FF-DB36-45DF-B9BA-59384FBBFC6D}" type="presOf" srcId="{773D503B-8280-49DE-987D-75B50E7F9A77}" destId="{3FAA9A43-0945-4F12-BBDE-75716B2C55C0}" srcOrd="0" destOrd="0" presId="urn:microsoft.com/office/officeart/2005/8/layout/hList1"/>
    <dgm:cxn modelId="{78008E1C-2064-4B37-8BE1-8D3E38309541}" srcId="{2DDE84BE-378D-4577-B085-88CEF37A60D5}" destId="{192D48DF-5AB6-4CF5-B405-6236603F4C65}" srcOrd="0" destOrd="0" parTransId="{AC3A9515-3C3C-4632-A27D-72D47F8FF1BC}" sibTransId="{73D8CD2A-E190-457E-9DB7-EAE3E3900F59}"/>
    <dgm:cxn modelId="{3B42D9F4-B83C-4DFE-824A-F74F8B5C26FE}" type="presOf" srcId="{44E59553-1B57-485D-A140-853F6EB790B3}" destId="{61926BDA-89C3-4310-907A-8711F6F03D5F}" srcOrd="0" destOrd="0" presId="urn:microsoft.com/office/officeart/2005/8/layout/hList1"/>
    <dgm:cxn modelId="{A16F3D35-2F61-4E23-A926-229DB81B62D3}" srcId="{3B689D77-9B1A-44F0-B97C-9EC0E44C402C}" destId="{F255441E-5488-4659-9BF3-EFB0F9EF8110}" srcOrd="1" destOrd="0" parTransId="{3D420CB3-7CBF-4984-B234-9EFAC9E62ADF}" sibTransId="{4E033254-C4B4-4E53-A4F1-0850A55E07F8}"/>
    <dgm:cxn modelId="{D4D5F3CB-91E0-45D2-9FED-867532396BFB}" type="presOf" srcId="{F255441E-5488-4659-9BF3-EFB0F9EF8110}" destId="{3FAA9A43-0945-4F12-BBDE-75716B2C55C0}" srcOrd="0" destOrd="1" presId="urn:microsoft.com/office/officeart/2005/8/layout/hList1"/>
    <dgm:cxn modelId="{81E5884F-3D03-49B2-A4C0-48F6445720AA}" type="presOf" srcId="{192D48DF-5AB6-4CF5-B405-6236603F4C65}" destId="{F3E0CAF7-4EA1-4C1C-AC9F-298014A25386}" srcOrd="0" destOrd="0" presId="urn:microsoft.com/office/officeart/2005/8/layout/hList1"/>
    <dgm:cxn modelId="{E16BE6EB-E63D-4864-A354-1B4C2956C5A5}" srcId="{2DDE84BE-378D-4577-B085-88CEF37A60D5}" destId="{2ED6B019-B3C4-4292-92FF-317E47F5EEB8}" srcOrd="2" destOrd="0" parTransId="{47F9B5C5-0939-4D77-9357-1022FE7918F1}" sibTransId="{DF15E084-212F-4003-B62B-61D1A6A2A791}"/>
    <dgm:cxn modelId="{F78B46B5-7BBA-4197-9DD9-C598FBB3831D}" srcId="{44E59553-1B57-485D-A140-853F6EB790B3}" destId="{9840FFFA-7744-4ABF-A61C-79B5946A5481}" srcOrd="2" destOrd="0" parTransId="{F88660C8-D6CE-4F07-9DD8-28DD738458B6}" sibTransId="{7160706F-F935-4CA4-902E-29B804974B08}"/>
    <dgm:cxn modelId="{8F98CBFD-2C70-4FD4-841F-53022229E429}" srcId="{9840FFFA-7744-4ABF-A61C-79B5946A5481}" destId="{1828DF23-6691-42B6-B0CA-4E2E3AC01E5F}" srcOrd="3" destOrd="0" parTransId="{1DBAA1B8-6ECD-4034-9545-8491EC0021F4}" sibTransId="{048EA674-1A7E-452A-AB71-E343D8CDF142}"/>
    <dgm:cxn modelId="{CDC8D66B-7FEB-49E5-B437-847E3E921B04}" type="presParOf" srcId="{61926BDA-89C3-4310-907A-8711F6F03D5F}" destId="{5AF60697-36FC-4F61-955A-E7D4BDB3677B}" srcOrd="0" destOrd="0" presId="urn:microsoft.com/office/officeart/2005/8/layout/hList1"/>
    <dgm:cxn modelId="{04D9E303-52B8-4A8D-B51F-7F685CB2960A}" type="presParOf" srcId="{5AF60697-36FC-4F61-955A-E7D4BDB3677B}" destId="{E80D2DF3-A57D-4EAB-BF17-4860D99A1BC0}" srcOrd="0" destOrd="0" presId="urn:microsoft.com/office/officeart/2005/8/layout/hList1"/>
    <dgm:cxn modelId="{E7EC3012-5A79-4EC0-9A90-F714F32FDC89}" type="presParOf" srcId="{5AF60697-36FC-4F61-955A-E7D4BDB3677B}" destId="{F3E0CAF7-4EA1-4C1C-AC9F-298014A25386}" srcOrd="1" destOrd="0" presId="urn:microsoft.com/office/officeart/2005/8/layout/hList1"/>
    <dgm:cxn modelId="{175EC9EC-0CB0-4CC9-B84B-7E8ADEB8FC1E}" type="presParOf" srcId="{61926BDA-89C3-4310-907A-8711F6F03D5F}" destId="{D5543FBD-7236-4066-A0F3-F617BB6BC025}" srcOrd="1" destOrd="0" presId="urn:microsoft.com/office/officeart/2005/8/layout/hList1"/>
    <dgm:cxn modelId="{584497EB-3A5F-45B9-BDC3-CA81F4F3CB95}" type="presParOf" srcId="{61926BDA-89C3-4310-907A-8711F6F03D5F}" destId="{8BE38957-EB50-4674-B2E2-A13BBA0A432F}" srcOrd="2" destOrd="0" presId="urn:microsoft.com/office/officeart/2005/8/layout/hList1"/>
    <dgm:cxn modelId="{172ADEC8-8F83-4D4C-B20D-0FFF0F08FE45}" type="presParOf" srcId="{8BE38957-EB50-4674-B2E2-A13BBA0A432F}" destId="{1F6EFFD3-2E45-48DA-BC5E-D39A8245A8E9}" srcOrd="0" destOrd="0" presId="urn:microsoft.com/office/officeart/2005/8/layout/hList1"/>
    <dgm:cxn modelId="{FD6BEB95-19CF-4FC8-ACD3-8A1C94A3EE0E}" type="presParOf" srcId="{8BE38957-EB50-4674-B2E2-A13BBA0A432F}" destId="{3FAA9A43-0945-4F12-BBDE-75716B2C55C0}" srcOrd="1" destOrd="0" presId="urn:microsoft.com/office/officeart/2005/8/layout/hList1"/>
    <dgm:cxn modelId="{E91E14FD-A277-4EC3-B5C8-643545F49051}" type="presParOf" srcId="{61926BDA-89C3-4310-907A-8711F6F03D5F}" destId="{A96B01D7-3595-4DBD-B46F-DF257AF8E003}" srcOrd="3" destOrd="0" presId="urn:microsoft.com/office/officeart/2005/8/layout/hList1"/>
    <dgm:cxn modelId="{7E99EF7C-D4F9-4AFA-AA9B-76A5D2C0ED47}" type="presParOf" srcId="{61926BDA-89C3-4310-907A-8711F6F03D5F}" destId="{CC5B1D33-045D-4FEE-88CB-7B897FD5F1AF}" srcOrd="4" destOrd="0" presId="urn:microsoft.com/office/officeart/2005/8/layout/hList1"/>
    <dgm:cxn modelId="{04848D63-1828-4BEC-9021-831DA9E689E4}" type="presParOf" srcId="{CC5B1D33-045D-4FEE-88CB-7B897FD5F1AF}" destId="{9F610F13-4B52-4253-9BDA-96CDC86268F2}" srcOrd="0" destOrd="0" presId="urn:microsoft.com/office/officeart/2005/8/layout/hList1"/>
    <dgm:cxn modelId="{3BBA88EE-1127-4368-8C4D-7F05DF1674A6}" type="presParOf" srcId="{CC5B1D33-045D-4FEE-88CB-7B897FD5F1AF}" destId="{7834530A-55FC-4789-9C6C-B5604449602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8ABBF4-05F4-407F-82E1-CAEBC7617773}">
      <dsp:nvSpPr>
        <dsp:cNvPr id="0" name=""/>
        <dsp:cNvSpPr/>
      </dsp:nvSpPr>
      <dsp:spPr>
        <a:xfrm>
          <a:off x="552401" y="0"/>
          <a:ext cx="4605215" cy="4605215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6A4026-BF97-4F52-A1B1-F5477C88BA3F}">
      <dsp:nvSpPr>
        <dsp:cNvPr id="0" name=""/>
        <dsp:cNvSpPr/>
      </dsp:nvSpPr>
      <dsp:spPr>
        <a:xfrm>
          <a:off x="2855008" y="460971"/>
          <a:ext cx="2993389" cy="8185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Логические блоки </a:t>
          </a:r>
          <a:r>
            <a:rPr lang="ru-RU" sz="2400" b="1" kern="1200" dirty="0" err="1" smtClean="0">
              <a:solidFill>
                <a:srgbClr val="C00000"/>
              </a:solidFill>
            </a:rPr>
            <a:t>Дьенеша</a:t>
          </a:r>
          <a:r>
            <a:rPr lang="ru-RU" sz="2400" b="1" kern="1200" dirty="0" smtClean="0">
              <a:solidFill>
                <a:srgbClr val="C00000"/>
              </a:solidFill>
            </a:rPr>
            <a:t> </a:t>
          </a:r>
          <a:endParaRPr lang="ru-RU" sz="2400" b="1" kern="1200" dirty="0">
            <a:solidFill>
              <a:srgbClr val="C0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>
        <a:off x="2894964" y="500927"/>
        <a:ext cx="2913477" cy="738593"/>
      </dsp:txXfrm>
    </dsp:sp>
    <dsp:sp modelId="{EED8DDCF-99A6-4CBB-8E32-043D9165880A}">
      <dsp:nvSpPr>
        <dsp:cNvPr id="0" name=""/>
        <dsp:cNvSpPr/>
      </dsp:nvSpPr>
      <dsp:spPr>
        <a:xfrm>
          <a:off x="2855008" y="1381789"/>
          <a:ext cx="2993389" cy="8185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B050"/>
              </a:solidFill>
            </a:rPr>
            <a:t>Цветные палочки </a:t>
          </a:r>
          <a:r>
            <a:rPr lang="ru-RU" sz="2400" b="1" kern="1200" dirty="0" err="1" smtClean="0">
              <a:solidFill>
                <a:srgbClr val="00B050"/>
              </a:solidFill>
            </a:rPr>
            <a:t>Кюизенера</a:t>
          </a:r>
          <a:endParaRPr lang="ru-RU" sz="2400" b="1" kern="1200" dirty="0">
            <a:solidFill>
              <a:srgbClr val="00B050"/>
            </a:solidFill>
          </a:endParaRPr>
        </a:p>
      </dsp:txBody>
      <dsp:txXfrm>
        <a:off x="2894964" y="1421745"/>
        <a:ext cx="2913477" cy="738593"/>
      </dsp:txXfrm>
    </dsp:sp>
    <dsp:sp modelId="{3C97FA22-D0C2-4F0E-8F39-6B7A34631989}">
      <dsp:nvSpPr>
        <dsp:cNvPr id="0" name=""/>
        <dsp:cNvSpPr/>
      </dsp:nvSpPr>
      <dsp:spPr>
        <a:xfrm>
          <a:off x="2855008" y="2302607"/>
          <a:ext cx="2993389" cy="8185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Игры </a:t>
          </a:r>
          <a:r>
            <a:rPr lang="ru-RU" sz="2400" b="1" kern="1200" dirty="0" err="1" smtClean="0">
              <a:solidFill>
                <a:srgbClr val="C00000"/>
              </a:solidFill>
            </a:rPr>
            <a:t>Воскобовича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2894964" y="2342563"/>
        <a:ext cx="2913477" cy="738593"/>
      </dsp:txXfrm>
    </dsp:sp>
    <dsp:sp modelId="{AB702CFE-3369-431F-B03B-BE0B0D17A8B8}">
      <dsp:nvSpPr>
        <dsp:cNvPr id="0" name=""/>
        <dsp:cNvSpPr/>
      </dsp:nvSpPr>
      <dsp:spPr>
        <a:xfrm>
          <a:off x="2855008" y="3223425"/>
          <a:ext cx="2993389" cy="81850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B050"/>
              </a:solidFill>
            </a:rPr>
            <a:t>Игры «</a:t>
          </a:r>
          <a:r>
            <a:rPr lang="ru-RU" sz="2400" b="1" kern="1200" dirty="0" err="1" smtClean="0">
              <a:solidFill>
                <a:srgbClr val="00B050"/>
              </a:solidFill>
            </a:rPr>
            <a:t>Танграм</a:t>
          </a:r>
          <a:r>
            <a:rPr lang="ru-RU" sz="2400" b="1" kern="1200" dirty="0" smtClean="0">
              <a:solidFill>
                <a:srgbClr val="00B050"/>
              </a:solidFill>
            </a:rPr>
            <a:t>»</a:t>
          </a:r>
          <a:endParaRPr lang="ru-RU" sz="2400" b="1" kern="1200" dirty="0">
            <a:solidFill>
              <a:srgbClr val="00B050"/>
            </a:solidFill>
          </a:endParaRPr>
        </a:p>
      </dsp:txBody>
      <dsp:txXfrm>
        <a:off x="2894964" y="3263381"/>
        <a:ext cx="2913477" cy="7385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D2DF3-A57D-4EAB-BF17-4860D99A1BC0}">
      <dsp:nvSpPr>
        <dsp:cNvPr id="0" name=""/>
        <dsp:cNvSpPr/>
      </dsp:nvSpPr>
      <dsp:spPr>
        <a:xfrm>
          <a:off x="2388" y="208267"/>
          <a:ext cx="2328862" cy="93154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Игровые методы</a:t>
          </a:r>
          <a:endParaRPr lang="ru-RU" sz="2000" b="1" kern="1200" dirty="0"/>
        </a:p>
      </dsp:txBody>
      <dsp:txXfrm>
        <a:off x="2388" y="208267"/>
        <a:ext cx="2328862" cy="931545"/>
      </dsp:txXfrm>
    </dsp:sp>
    <dsp:sp modelId="{F3E0CAF7-4EA1-4C1C-AC9F-298014A25386}">
      <dsp:nvSpPr>
        <dsp:cNvPr id="0" name=""/>
        <dsp:cNvSpPr/>
      </dsp:nvSpPr>
      <dsp:spPr>
        <a:xfrm>
          <a:off x="2388" y="1139813"/>
          <a:ext cx="2328862" cy="392534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</a:rPr>
            <a:t>вхождение в воображаемую ситуацию, образное оживление игровой ситуации</a:t>
          </a:r>
          <a:r>
            <a:rPr lang="ru-RU" sz="1800" kern="1200" dirty="0" smtClean="0">
              <a:solidFill>
                <a:srgbClr val="002060"/>
              </a:solidFill>
            </a:rPr>
            <a:t>;</a:t>
          </a:r>
          <a:endParaRPr lang="ru-RU" sz="1800" kern="1200" dirty="0">
            <a:solidFill>
              <a:srgbClr val="00206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</a:rPr>
            <a:t>принятие роли и выполнение действии в соответствии с принятой ролью;</a:t>
          </a:r>
          <a:endParaRPr lang="ru-RU" sz="1600" b="1" kern="1200" dirty="0">
            <a:solidFill>
              <a:srgbClr val="00206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</a:rPr>
            <a:t>выполнение практических действий по получению необходимой информации.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2388" y="1139813"/>
        <a:ext cx="2328862" cy="3925349"/>
      </dsp:txXfrm>
    </dsp:sp>
    <dsp:sp modelId="{1F6EFFD3-2E45-48DA-BC5E-D39A8245A8E9}">
      <dsp:nvSpPr>
        <dsp:cNvPr id="0" name=""/>
        <dsp:cNvSpPr/>
      </dsp:nvSpPr>
      <dsp:spPr>
        <a:xfrm>
          <a:off x="2657292" y="208267"/>
          <a:ext cx="2328862" cy="93154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Диалогические методы</a:t>
          </a:r>
          <a:endParaRPr lang="ru-RU" sz="2000" b="1" kern="1200" dirty="0"/>
        </a:p>
      </dsp:txBody>
      <dsp:txXfrm>
        <a:off x="2657292" y="208267"/>
        <a:ext cx="2328862" cy="931545"/>
      </dsp:txXfrm>
    </dsp:sp>
    <dsp:sp modelId="{3FAA9A43-0945-4F12-BBDE-75716B2C55C0}">
      <dsp:nvSpPr>
        <dsp:cNvPr id="0" name=""/>
        <dsp:cNvSpPr/>
      </dsp:nvSpPr>
      <dsp:spPr>
        <a:xfrm>
          <a:off x="2657292" y="1139813"/>
          <a:ext cx="2328862" cy="392534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</a:rPr>
            <a:t>беседа;</a:t>
          </a:r>
          <a:endParaRPr lang="ru-RU" sz="1800" b="1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</a:rPr>
            <a:t>«вопросы – ответы»; </a:t>
          </a:r>
          <a:endParaRPr lang="ru-RU" sz="1800" b="1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</a:rPr>
            <a:t>формулировка выводов.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2657292" y="1139813"/>
        <a:ext cx="2328862" cy="3925349"/>
      </dsp:txXfrm>
    </dsp:sp>
    <dsp:sp modelId="{9F610F13-4B52-4253-9BDA-96CDC86268F2}">
      <dsp:nvSpPr>
        <dsp:cNvPr id="0" name=""/>
        <dsp:cNvSpPr/>
      </dsp:nvSpPr>
      <dsp:spPr>
        <a:xfrm>
          <a:off x="5312195" y="208267"/>
          <a:ext cx="2328862" cy="93154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Методы обучения</a:t>
          </a:r>
          <a:endParaRPr lang="ru-RU" sz="2000" b="1" kern="1200" dirty="0"/>
        </a:p>
      </dsp:txBody>
      <dsp:txXfrm>
        <a:off x="5312195" y="208267"/>
        <a:ext cx="2328862" cy="931545"/>
      </dsp:txXfrm>
    </dsp:sp>
    <dsp:sp modelId="{7834530A-55FC-4789-9C6C-B5604449602E}">
      <dsp:nvSpPr>
        <dsp:cNvPr id="0" name=""/>
        <dsp:cNvSpPr/>
      </dsp:nvSpPr>
      <dsp:spPr>
        <a:xfrm>
          <a:off x="5312195" y="1139813"/>
          <a:ext cx="2328862" cy="392534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</a:rPr>
            <a:t>показ способа действия (после выполнения задания);</a:t>
          </a:r>
          <a:endParaRPr lang="ru-RU" sz="1800" b="1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</a:rPr>
            <a:t>проблемная ситуация;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</a:rPr>
            <a:t>упражнение.</a:t>
          </a:r>
        </a:p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200" kern="1200" dirty="0"/>
        </a:p>
      </dsp:txBody>
      <dsp:txXfrm>
        <a:off x="5312195" y="1139813"/>
        <a:ext cx="2328862" cy="3925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894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961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317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80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639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83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0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83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00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447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01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12/14/2021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06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0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7499" y="1978946"/>
            <a:ext cx="7929000" cy="227204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«</a:t>
            </a:r>
            <a:r>
              <a:rPr lang="ru-RU" sz="2800" b="1" i="1" dirty="0" smtClean="0">
                <a:solidFill>
                  <a:srgbClr val="C00000"/>
                </a:solidFill>
              </a:rPr>
              <a:t>ИСПОЛЬЗОВАНИЕ ТЕХНОЛОГИИ </a:t>
            </a:r>
            <a:r>
              <a:rPr lang="ru-RU" sz="2800" b="1" i="1" dirty="0">
                <a:solidFill>
                  <a:srgbClr val="C00000"/>
                </a:solidFill>
              </a:rPr>
              <a:t>РАЗВИВАЮЩИХ ИГР НИКИТИНЫХ </a:t>
            </a:r>
            <a:br>
              <a:rPr lang="ru-RU" sz="2800" b="1" i="1" dirty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В ПОЗНАВАТЕЛЬНОМ РАЗВИТИИ ДЕТЕЙ С ОВЗ(ЗПР)»</a:t>
            </a:r>
            <a:r>
              <a:rPr lang="ru-RU" sz="2800" b="1" i="1" dirty="0">
                <a:solidFill>
                  <a:srgbClr val="C00000"/>
                </a:solidFill>
              </a:rPr>
              <a:t/>
            </a:r>
            <a:br>
              <a:rPr lang="ru-RU" sz="2800" b="1" i="1" dirty="0">
                <a:solidFill>
                  <a:srgbClr val="C00000"/>
                </a:solidFill>
              </a:rPr>
            </a:b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91514" y="4159085"/>
            <a:ext cx="2708695" cy="1068565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Подготовила: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учитель-дефектолог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Фартусова Ирина Александровна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8355" y="607085"/>
            <a:ext cx="6420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34 «Теремок»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орода Димитровграда Ульяновской области»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26132" y="6204313"/>
            <a:ext cx="19382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+mj-lt"/>
                <a:cs typeface="Times New Roman" panose="02020603050405020304" pitchFamily="18" charset="0"/>
              </a:rPr>
              <a:t>Димитровград, </a:t>
            </a:r>
            <a:r>
              <a:rPr lang="ru-RU" sz="1400" b="1" dirty="0">
                <a:latin typeface="+mj-lt"/>
                <a:cs typeface="Times New Roman" panose="02020603050405020304" pitchFamily="18" charset="0"/>
              </a:rPr>
              <a:t>2021 г.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09" y="4250608"/>
            <a:ext cx="3054484" cy="210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441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231" y="3881032"/>
            <a:ext cx="2178996" cy="2502133"/>
          </a:xfrm>
          <a:prstGeom prst="rect">
            <a:avLst/>
          </a:prstGeom>
        </p:spPr>
      </p:pic>
      <p:pic>
        <p:nvPicPr>
          <p:cNvPr id="5124" name="Picture 4" descr="https://fs01.vseosvita.ua/010023qb-79c2/0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412" y="4009099"/>
            <a:ext cx="1741252" cy="225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ds05.infourok.ru/uploads/ex/1077/0007c51e-25de89ee/hello_html_3830eb8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35428" y="4000609"/>
            <a:ext cx="1912334" cy="226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4145" y="1057890"/>
            <a:ext cx="76551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Каждая игра представляет собой набор задач, которые ребенок решает с помощью кубиков, кирпичиков, квадратиков. Дети играют с мячами, веревками, резинками, камушками, орехами и т.д. Предметные развивающие игры лежат в основе строительно-трудовых и технических игр, и они напрямую связаны с интеллектом ребенка. </a:t>
            </a:r>
          </a:p>
        </p:txBody>
      </p:sp>
    </p:spTree>
    <p:extLst>
      <p:ext uri="{BB962C8B-B14F-4D97-AF65-F5344CB8AC3E}">
        <p14:creationId xmlns:p14="http://schemas.microsoft.com/office/powerpoint/2010/main" val="326106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3692" y="1113381"/>
            <a:ext cx="6916615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Задачи даются ребенку в различной форме: в виде модели, чертежа, плоского рисунка, инструкции и т.п., и таким образом знакомят его с разными способами подачи информации. 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637" y="2948744"/>
            <a:ext cx="5624025" cy="334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44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13692" y="955973"/>
            <a:ext cx="6963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ОСОБЕННОСТИ ПЕДАГОГИЧЕСКОЙ ТЕХНОЛОГИИ: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9230" y="1692276"/>
            <a:ext cx="74324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Педагог </a:t>
            </a:r>
            <a:r>
              <a:rPr lang="ru-RU" sz="2400" b="1" dirty="0">
                <a:solidFill>
                  <a:srgbClr val="002060"/>
                </a:solidFill>
              </a:rPr>
              <a:t>предоставляет максимальную степень свободы ребенку.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Организует </a:t>
            </a:r>
            <a:r>
              <a:rPr lang="ru-RU" sz="2400" b="1" dirty="0">
                <a:solidFill>
                  <a:srgbClr val="002060"/>
                </a:solidFill>
              </a:rPr>
              <a:t>предметную среду, оснащенную развивающими играми, привлекает внимание ребенка к играм посредствам собственной игровой деятельности.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В </a:t>
            </a:r>
            <a:r>
              <a:rPr lang="ru-RU" sz="2400" b="1" dirty="0">
                <a:solidFill>
                  <a:srgbClr val="002060"/>
                </a:solidFill>
              </a:rPr>
              <a:t>процессе игры ребенка взрослый выступает в роли «консультанта».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</a:rPr>
              <a:t>Полностью исключается подсказка взрослого ребенку.</a:t>
            </a:r>
          </a:p>
        </p:txBody>
      </p:sp>
      <p:pic>
        <p:nvPicPr>
          <p:cNvPr id="8" name="Picture 2" descr="https://deti-club.ru/wp-content/uploads/2018/03/hello_html_12fbb66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713" y="5295840"/>
            <a:ext cx="2433364" cy="156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88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6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3692" y="955973"/>
            <a:ext cx="6963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ОСОБЕННОСТИ ПЕДАГОГИЧЕСКОЙ ТЕХНОЛОГИИ: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154" y="1537626"/>
            <a:ext cx="80185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Любое </a:t>
            </a:r>
            <a:r>
              <a:rPr lang="ru-RU" sz="2400" b="1" dirty="0">
                <a:solidFill>
                  <a:srgbClr val="002060"/>
                </a:solidFill>
              </a:rPr>
              <a:t>достижение ребенка должно положительно оцениваться взрослым.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Если </a:t>
            </a:r>
            <a:r>
              <a:rPr lang="ru-RU" sz="2400" b="1" dirty="0">
                <a:solidFill>
                  <a:srgbClr val="002060"/>
                </a:solidFill>
              </a:rPr>
              <a:t>ребенок не справляется с заданием, значит взрослый переоценил его способности, необходимо начать игру через несколько дней с более легких заданий.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Взрослым </a:t>
            </a:r>
            <a:r>
              <a:rPr lang="ru-RU" sz="2400" b="1" dirty="0">
                <a:solidFill>
                  <a:srgbClr val="002060"/>
                </a:solidFill>
              </a:rPr>
              <a:t>создается ситуация непринужденного общения по поводу заданий, предлагаемых в игре.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Для </a:t>
            </a:r>
            <a:r>
              <a:rPr lang="ru-RU" sz="2400" b="1" dirty="0">
                <a:solidFill>
                  <a:srgbClr val="002060"/>
                </a:solidFill>
              </a:rPr>
              <a:t>маленьких детей взрослый оживляет пару сказок, дает имена узорам, людям, придумывает, фантазирует, пока ребенка не начнет привлекать сам процесс преодоления трудностей в решении задач.</a:t>
            </a:r>
          </a:p>
        </p:txBody>
      </p:sp>
    </p:spTree>
    <p:extLst>
      <p:ext uri="{BB962C8B-B14F-4D97-AF65-F5344CB8AC3E}">
        <p14:creationId xmlns:p14="http://schemas.microsoft.com/office/powerpoint/2010/main" val="3278075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6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0246" y="648072"/>
            <a:ext cx="6564923" cy="86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И ПРИЕМЫ ТЕХНОЛОГИИ РАЗВИВАЮЩИХ ИГР</a:t>
            </a:r>
            <a:endParaRPr lang="ru-RU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46716096"/>
              </p:ext>
            </p:extLst>
          </p:nvPr>
        </p:nvGraphicFramePr>
        <p:xfrm>
          <a:off x="726829" y="1356737"/>
          <a:ext cx="7643447" cy="527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357" y="4454769"/>
            <a:ext cx="3041813" cy="206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15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7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5785" y="636348"/>
            <a:ext cx="6975231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первых этапах можно использовать:</a:t>
            </a:r>
            <a:endParaRPr lang="ru-RU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7091" y="1519026"/>
            <a:ext cx="5855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Игра «Рамки и вкладыши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Монтессори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s://i.ytimg.com/vi/Lk8RGisKPpQ/mqdefaul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476" y="4605091"/>
            <a:ext cx="2672863" cy="1680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46" y="2053703"/>
            <a:ext cx="3938953" cy="2283835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53" y="2669736"/>
            <a:ext cx="4032739" cy="267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18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3015" y="511612"/>
            <a:ext cx="7010402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втором этапе можно использовать игры:</a:t>
            </a:r>
            <a:endParaRPr lang="ru-RU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71938" y="1789462"/>
            <a:ext cx="29708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Игра «Сложи узор» 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971" y="2301075"/>
            <a:ext cx="4176291" cy="23482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2"/>
          <a:stretch/>
        </p:blipFill>
        <p:spPr>
          <a:xfrm>
            <a:off x="571971" y="2301075"/>
            <a:ext cx="3706952" cy="234825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8908" y="4925089"/>
            <a:ext cx="7678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 этой </a:t>
            </a:r>
            <a:r>
              <a:rPr lang="ru-RU" sz="2400" b="1" dirty="0">
                <a:solidFill>
                  <a:srgbClr val="002060"/>
                </a:solidFill>
              </a:rPr>
              <a:t>игре хорошо развивается способность детей к </a:t>
            </a:r>
            <a:r>
              <a:rPr lang="ru-RU" sz="2400" b="1" dirty="0" smtClean="0">
                <a:solidFill>
                  <a:srgbClr val="002060"/>
                </a:solidFill>
              </a:rPr>
              <a:t>анализу </a:t>
            </a:r>
            <a:r>
              <a:rPr lang="ru-RU" sz="2400" b="1" dirty="0">
                <a:solidFill>
                  <a:srgbClr val="002060"/>
                </a:solidFill>
              </a:rPr>
              <a:t>и синтезу - важным мыслительным </a:t>
            </a:r>
            <a:r>
              <a:rPr lang="ru-RU" sz="2400" b="1" dirty="0" smtClean="0">
                <a:solidFill>
                  <a:srgbClr val="002060"/>
                </a:solidFill>
              </a:rPr>
              <a:t>операциям.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89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25976" y="794211"/>
            <a:ext cx="3492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Игра «Сложи квадрат»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557" y="2420653"/>
            <a:ext cx="4646930" cy="26136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174" y="1563048"/>
            <a:ext cx="3259691" cy="21644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6721" y="4034655"/>
            <a:ext cx="2145324" cy="23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1455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91706" y="735596"/>
            <a:ext cx="2226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Игра «Дроби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s://psypedprofi.ru/wp-content/uploads/2018/07/14-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190" y="4322499"/>
            <a:ext cx="4076040" cy="1957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137" y="1325912"/>
            <a:ext cx="2790093" cy="2790093"/>
          </a:xfrm>
          <a:prstGeom prst="rect">
            <a:avLst/>
          </a:prstGeom>
        </p:spPr>
      </p:pic>
      <p:pic>
        <p:nvPicPr>
          <p:cNvPr id="9" name="Picture 2" descr="https://ae01.alicdn.com/kf/HTB1YPAjxC8YBeNkSnb4q6yevFXao/-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 bwMode="auto">
          <a:xfrm>
            <a:off x="4767524" y="1368695"/>
            <a:ext cx="2891411" cy="273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133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1322" y="894528"/>
            <a:ext cx="75965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Развивающие игры Никитина существенно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облегчают подготовку к школе, помогают укрепить в малышах творческое начало, дают мощный импульс к активному познанию себя и окружающего мира.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22" y="2758585"/>
            <a:ext cx="4123918" cy="2319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76" y="3587248"/>
            <a:ext cx="3751410" cy="211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2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18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7" y="813785"/>
            <a:ext cx="3097213" cy="361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10664" y="1430924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/>
            <a:r>
              <a:rPr lang="ru-RU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Павлович и Елена Алексеевна Никитины педагоги – новаторы, жившие в Советском Союзе, разработали интересную систему развивающих игр.</a:t>
            </a:r>
          </a:p>
          <a:p>
            <a:pPr lvl="0" defTabSz="914400"/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развивающих творческих играх </a:t>
            </a:r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Никитиных </a:t>
            </a:r>
            <a:r>
              <a:rPr lang="ru-RU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этом и заключается их главная особенность - удалось объединить один из основных принципов обучения "от простого к сложному" с очень важным принципом творческой деятельности </a:t>
            </a:r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«самостоятельно </a:t>
            </a:r>
            <a:r>
              <a:rPr lang="ru-RU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способностям»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170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509" y="1207478"/>
            <a:ext cx="77841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 хотите, чтобы ваши дети были способными и талантливыми? Тогда помогите им сделать первые шаги по ступенькам творчества, но... не опаздывайте и, помогая... думайте сами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</a:p>
          <a:p>
            <a:pPr algn="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Б.П. Никитин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93" y="3742305"/>
            <a:ext cx="2571907" cy="321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01970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08831" y="1283207"/>
            <a:ext cx="7526338" cy="2559219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426" y="3477638"/>
            <a:ext cx="4103948" cy="283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834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80"/>
            <a:ext cx="919321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920" y="1277034"/>
            <a:ext cx="6400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Никитиных построена на убеждении, что у каждого ребенка уже с детства есть колоссальные способности к любой деятельности, и главное - успеть реализовать их. В противном случае способности угаснут. По мнению авторов, лучше развиты способности и навыки у малышей, которые тренировались практически с рождения.</a:t>
            </a:r>
          </a:p>
          <a:p>
            <a:pPr lvl="0" defTabSz="914400"/>
            <a:r>
              <a:rPr lang="ru-RU" sz="20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отличие игр Никитина состоит в том, что, играя в них, ребенок выступает как активная сторона и у него воспитывается не умение выполнять работу по предложенному шаблону, а развивается логическое и образное мышление, творчество, умение распознать и построить образ, способность к самостоятельности.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661" y="2210765"/>
            <a:ext cx="2565282" cy="4539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4137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18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755" y="1030710"/>
            <a:ext cx="5761037" cy="510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74" y="1192756"/>
            <a:ext cx="2583851" cy="255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0816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2337" y="570621"/>
            <a:ext cx="74793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Особая </a:t>
            </a:r>
            <a:r>
              <a:rPr lang="ru-RU" sz="2400" b="1" dirty="0">
                <a:solidFill>
                  <a:srgbClr val="002060"/>
                </a:solidFill>
              </a:rPr>
              <a:t>роль </a:t>
            </a:r>
            <a:r>
              <a:rPr lang="ru-RU" sz="2400" b="1" dirty="0" smtClean="0">
                <a:solidFill>
                  <a:srgbClr val="002060"/>
                </a:solidFill>
              </a:rPr>
              <a:t> в познавательном развитии отводится </a:t>
            </a:r>
            <a:r>
              <a:rPr lang="ru-RU" sz="2400" b="1" dirty="0">
                <a:solidFill>
                  <a:srgbClr val="002060"/>
                </a:solidFill>
              </a:rPr>
              <a:t>нестандартным дидактическим средствам, среди </a:t>
            </a:r>
            <a:r>
              <a:rPr lang="ru-RU" sz="2400" b="1" dirty="0" smtClean="0">
                <a:solidFill>
                  <a:srgbClr val="002060"/>
                </a:solidFill>
              </a:rPr>
              <a:t>которых: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86502271"/>
              </p:ext>
            </p:extLst>
          </p:nvPr>
        </p:nvGraphicFramePr>
        <p:xfrm>
          <a:off x="1019906" y="1617609"/>
          <a:ext cx="6400800" cy="4605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228054">
            <a:off x="631548" y="4498186"/>
            <a:ext cx="2675855" cy="17125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4878" y="1972239"/>
            <a:ext cx="1410811" cy="1591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/>
          <a:srcRect l="13429" r="13429"/>
          <a:stretch/>
        </p:blipFill>
        <p:spPr>
          <a:xfrm>
            <a:off x="969398" y="1871425"/>
            <a:ext cx="1527618" cy="15664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672819">
            <a:off x="6774659" y="4724836"/>
            <a:ext cx="1918627" cy="1452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52848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068" y="703822"/>
            <a:ext cx="7855085" cy="165251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Развитию интеллектуально-творческих способностей детей дошкольного возраста и созданию условий для опережающего развития способностей детей способствуют развивающие игры Б.П. Никитина.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971" y="2370572"/>
            <a:ext cx="2775859" cy="27758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614" y="2710028"/>
            <a:ext cx="3511600" cy="2633700"/>
          </a:xfrm>
          <a:prstGeom prst="rect">
            <a:avLst/>
          </a:prstGeom>
        </p:spPr>
      </p:pic>
      <p:pic>
        <p:nvPicPr>
          <p:cNvPr id="6146" name="Picture 2" descr="https://deti-club.ru/wp-content/uploads/2018/03/hello_html_12fbb66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746" y="4970585"/>
            <a:ext cx="2886923" cy="18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581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1260" y="614607"/>
            <a:ext cx="6799385" cy="6632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ЗАДАЧИ ПЕДАГОГИЧЕСКОЙ ТЕХНОЛОГИИ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5108" y="1277815"/>
            <a:ext cx="774895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/>
              <a:t>Обучающие</a:t>
            </a:r>
            <a:r>
              <a:rPr lang="ru-RU" sz="2400" b="1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Знакомить воспитанников </a:t>
            </a:r>
            <a:r>
              <a:rPr lang="ru-RU" sz="2200" b="1" dirty="0">
                <a:solidFill>
                  <a:srgbClr val="002060"/>
                </a:solidFill>
              </a:rPr>
              <a:t>с геометрическими фигурами и объемными телами.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Формировать </a:t>
            </a:r>
            <a:r>
              <a:rPr lang="ru-RU" sz="2200" b="1" dirty="0">
                <a:solidFill>
                  <a:srgbClr val="002060"/>
                </a:solidFill>
              </a:rPr>
              <a:t>навыки конструирования по образцу, по схеме и по собственному замыслу.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Формировать </a:t>
            </a:r>
            <a:r>
              <a:rPr lang="ru-RU" sz="2200" b="1" dirty="0">
                <a:solidFill>
                  <a:srgbClr val="002060"/>
                </a:solidFill>
              </a:rPr>
              <a:t>навыками пространственного ориентирования и пространственного мышления.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Учить </a:t>
            </a:r>
            <a:r>
              <a:rPr lang="ru-RU" sz="2200" b="1" dirty="0">
                <a:solidFill>
                  <a:srgbClr val="002060"/>
                </a:solidFill>
              </a:rPr>
              <a:t>создавать внутренний план действий.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Учить </a:t>
            </a:r>
            <a:r>
              <a:rPr lang="ru-RU" sz="2200" b="1" dirty="0">
                <a:solidFill>
                  <a:srgbClr val="002060"/>
                </a:solidFill>
              </a:rPr>
              <a:t>логическому и образному мышлению, умению распознать и построить образ.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Формировать </a:t>
            </a:r>
            <a:r>
              <a:rPr lang="ru-RU" sz="2200" b="1" dirty="0">
                <a:solidFill>
                  <a:srgbClr val="002060"/>
                </a:solidFill>
              </a:rPr>
              <a:t>умения действовать по словесным инструкциям и чертежам.</a:t>
            </a:r>
          </a:p>
        </p:txBody>
      </p:sp>
      <p:pic>
        <p:nvPicPr>
          <p:cNvPr id="5" name="Picture 2" descr="https://deti-club.ru/wp-content/uploads/2018/03/hello_html_12fbb66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744" y="5430107"/>
            <a:ext cx="2170416" cy="139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4972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01260" y="614607"/>
            <a:ext cx="6799385" cy="66320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C00000"/>
                </a:solidFill>
              </a:rPr>
              <a:t>ЗАДАЧИ ПЕДАГОГИЧЕСКОЙ ТЕХНОЛОГИИ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538" y="1107758"/>
            <a:ext cx="8206153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/>
              <a:t>Развивающие</a:t>
            </a:r>
            <a:r>
              <a:rPr lang="ru-RU" sz="2400" b="1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Развивать </a:t>
            </a:r>
            <a:r>
              <a:rPr lang="ru-RU" sz="2200" b="1" dirty="0">
                <a:solidFill>
                  <a:srgbClr val="002060"/>
                </a:solidFill>
              </a:rPr>
              <a:t>познавательные процессы (ощущения, восприятие, внимание, память, логическое мышление, воображение).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Формировать </a:t>
            </a:r>
            <a:r>
              <a:rPr lang="ru-RU" sz="2200" b="1" dirty="0">
                <a:solidFill>
                  <a:srgbClr val="002060"/>
                </a:solidFill>
              </a:rPr>
              <a:t>психологические предпосылки для овладения исследовательской деятельности.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Формировать </a:t>
            </a:r>
            <a:r>
              <a:rPr lang="ru-RU" sz="2200" b="1" dirty="0">
                <a:solidFill>
                  <a:srgbClr val="002060"/>
                </a:solidFill>
              </a:rPr>
              <a:t>интерес и положительную мотивацию обучения.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Развивать </a:t>
            </a:r>
            <a:r>
              <a:rPr lang="ru-RU" sz="2200" b="1" dirty="0">
                <a:solidFill>
                  <a:srgbClr val="002060"/>
                </a:solidFill>
              </a:rPr>
              <a:t>произвольное управление не только двигательными, но, главным образом, интеллектуальными процессами.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Развивать </a:t>
            </a:r>
            <a:r>
              <a:rPr lang="ru-RU" sz="2200" b="1" dirty="0">
                <a:solidFill>
                  <a:srgbClr val="002060"/>
                </a:solidFill>
              </a:rPr>
              <a:t>переключаемость на разные виды деятельности.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Развивать </a:t>
            </a:r>
            <a:r>
              <a:rPr lang="ru-RU" sz="2200" b="1" dirty="0">
                <a:solidFill>
                  <a:srgbClr val="002060"/>
                </a:solidFill>
              </a:rPr>
              <a:t>творческую активность, пространственное мышление, фантазию, воображение.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Развивать </a:t>
            </a:r>
            <a:r>
              <a:rPr lang="ru-RU" sz="2200" b="1" dirty="0">
                <a:solidFill>
                  <a:srgbClr val="002060"/>
                </a:solidFill>
              </a:rPr>
              <a:t>умение осознавать ход своей деятельности, анализировать свои успехи, затруднения, ошибки.</a:t>
            </a:r>
          </a:p>
        </p:txBody>
      </p:sp>
    </p:spTree>
    <p:extLst>
      <p:ext uri="{BB962C8B-B14F-4D97-AF65-F5344CB8AC3E}">
        <p14:creationId xmlns:p14="http://schemas.microsoft.com/office/powerpoint/2010/main" val="34556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myslide.ru/documents_4/f589c3abc3ff0d7631081bf9029f52d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9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01259" y="755284"/>
            <a:ext cx="6799385" cy="66320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C00000"/>
                </a:solidFill>
              </a:rPr>
              <a:t>ЗАДАЧИ ПЕДАГОГИЧЕСКОЙ ТЕХНОЛОГИИ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6812" y="1418492"/>
            <a:ext cx="7608277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/>
              <a:t>Воспитательные:</a:t>
            </a:r>
            <a:endParaRPr lang="ru-RU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Воспитывать </a:t>
            </a:r>
            <a:r>
              <a:rPr lang="ru-RU" sz="2200" b="1" dirty="0">
                <a:solidFill>
                  <a:srgbClr val="002060"/>
                </a:solidFill>
              </a:rPr>
              <a:t>аккуратность, усидчивость, добросовестное отношение к работе.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Воспитывать </a:t>
            </a:r>
            <a:r>
              <a:rPr lang="ru-RU" sz="2200" b="1" dirty="0">
                <a:solidFill>
                  <a:srgbClr val="002060"/>
                </a:solidFill>
              </a:rPr>
              <a:t>внимательность к выполнению заданий.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2060"/>
                </a:solidFill>
              </a:rPr>
              <a:t>Воспитывать </a:t>
            </a:r>
            <a:r>
              <a:rPr lang="ru-RU" sz="2200" b="1" dirty="0">
                <a:solidFill>
                  <a:srgbClr val="002060"/>
                </a:solidFill>
              </a:rPr>
              <a:t>уважительное отношение к своему и чужому труду.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070" y="3572928"/>
            <a:ext cx="3554019" cy="2017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11" y="3918588"/>
            <a:ext cx="3593339" cy="214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263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</TotalTime>
  <Words>809</Words>
  <Application>Microsoft Office PowerPoint</Application>
  <PresentationFormat>Экран (4:3)</PresentationFormat>
  <Paragraphs>76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«ИСПОЛЬЗОВАНИЕ ТЕХНОЛОГИИ РАЗВИВАЮЩИХ ИГР НИКИТИНЫХ  В ПОЗНАВАТЕЛЬНОМ РАЗВИТИИ ДЕТЕЙ С ОВЗ(ЗПР)» 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Развитию интеллектуально-творческих способностей детей дошкольного возраста и созданию условий для опережающего развития способностей детей способствуют развивающие игры Б.П. Никитина. </vt:lpstr>
      <vt:lpstr>ЗАДАЧИ ПЕДАГОГИЧЕСКОЙ ТЕХНОЛОГИИ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Использование инновационных технологий  по формированию элементарных  математических представлений у детей дошкольного возраста»</dc:title>
  <dc:creator>Учетная запись Майкрософт</dc:creator>
  <cp:lastModifiedBy>Sergey</cp:lastModifiedBy>
  <cp:revision>88</cp:revision>
  <dcterms:created xsi:type="dcterms:W3CDTF">2021-01-18T18:28:13Z</dcterms:created>
  <dcterms:modified xsi:type="dcterms:W3CDTF">2021-12-14T15:51:14Z</dcterms:modified>
</cp:coreProperties>
</file>