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9" r:id="rId3"/>
    <p:sldId id="281" r:id="rId4"/>
    <p:sldId id="282" r:id="rId5"/>
    <p:sldId id="265" r:id="rId6"/>
    <p:sldId id="266" r:id="rId7"/>
    <p:sldId id="283" r:id="rId8"/>
    <p:sldId id="284" r:id="rId9"/>
    <p:sldId id="288" r:id="rId10"/>
    <p:sldId id="287" r:id="rId11"/>
    <p:sldId id="277" r:id="rId12"/>
    <p:sldId id="278" r:id="rId13"/>
    <p:sldId id="268" r:id="rId14"/>
    <p:sldId id="269" r:id="rId15"/>
    <p:sldId id="270" r:id="rId16"/>
    <p:sldId id="272" r:id="rId17"/>
    <p:sldId id="271" r:id="rId18"/>
    <p:sldId id="273" r:id="rId19"/>
    <p:sldId id="279" r:id="rId20"/>
    <p:sldId id="274" r:id="rId21"/>
    <p:sldId id="275" r:id="rId22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604" autoAdjust="0"/>
  </p:normalViewPr>
  <p:slideViewPr>
    <p:cSldViewPr>
      <p:cViewPr>
        <p:scale>
          <a:sx n="70" d="100"/>
          <a:sy n="70" d="100"/>
        </p:scale>
        <p:origin x="-138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3668" y="2816932"/>
            <a:ext cx="5976664" cy="122413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587593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251520" y="1988840"/>
            <a:ext cx="8784976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87593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88840"/>
            <a:ext cx="8784976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Использование </a:t>
            </a:r>
            <a:r>
              <a:rPr lang="en-US" dirty="0" smtClean="0"/>
              <a:t>Po</a:t>
            </a:r>
            <a:r>
              <a:rPr lang="en-US" b="1" dirty="0" smtClean="0"/>
              <a:t>p – up </a:t>
            </a:r>
            <a:r>
              <a:rPr lang="ru-RU" b="1" dirty="0" smtClean="0"/>
              <a:t>технологий в творческом развитии детей дошкольного возраста.</a:t>
            </a:r>
            <a:r>
              <a:rPr lang="en-US" b="1" dirty="0" smtClean="0"/>
              <a:t>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116632"/>
            <a:ext cx="5472608" cy="1200329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МАДОУ «</a:t>
            </a: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Бековский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детский сад комбинированного вида «Планета детства»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75648" y="5805264"/>
            <a:ext cx="3168352" cy="92333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Выполнили воспитатели:</a:t>
            </a:r>
          </a:p>
          <a:p>
            <a:r>
              <a:rPr lang="ru-RU" dirty="0" smtClean="0"/>
              <a:t>Алексеева Дарья Сергеевна,</a:t>
            </a:r>
          </a:p>
          <a:p>
            <a:r>
              <a:rPr lang="ru-RU" dirty="0" err="1" smtClean="0"/>
              <a:t>Янчина</a:t>
            </a:r>
            <a:r>
              <a:rPr lang="ru-RU" dirty="0" smtClean="0"/>
              <a:t> Светлана Олеговна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ниг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068" y="620688"/>
            <a:ext cx="4176464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03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764704"/>
            <a:ext cx="4896544" cy="354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user\Desktop\книга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43374" y="2857629"/>
            <a:ext cx="3105728" cy="468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14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нига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54065" y="152637"/>
            <a:ext cx="3672408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книга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78034" y="2474894"/>
            <a:ext cx="334837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28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63588" y="-207404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аку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40387" y="2702861"/>
            <a:ext cx="3135638" cy="45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69269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этап:</a:t>
            </a:r>
          </a:p>
          <a:p>
            <a:r>
              <a:rPr lang="ru-RU" sz="2400" b="1" dirty="0" smtClean="0"/>
              <a:t>Оформляем фон страницы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7" y="4149080"/>
            <a:ext cx="36004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 этап:</a:t>
            </a:r>
          </a:p>
          <a:p>
            <a:r>
              <a:rPr lang="ru-RU" sz="2400" b="1" dirty="0" smtClean="0"/>
              <a:t>Сложить заготовку акулы на пополам, сделать прорези по контору зубов акулы.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7636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заги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08139" y="-464786"/>
            <a:ext cx="3078731" cy="482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габиать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66030" y="2700943"/>
            <a:ext cx="3396227" cy="452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620688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Согнуть нижнею часть пасти в одну сторону. 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4221088"/>
            <a:ext cx="38884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Перевернуть на обратную сторону и согнуть верхнею часть пасти акулы в противоположенную сторону нижний части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19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ра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34504" y="-429634"/>
            <a:ext cx="2460473" cy="412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а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16016" y="2492896"/>
            <a:ext cx="4104456" cy="408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9992" y="404664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Разворачиваем старицу.</a:t>
            </a:r>
          </a:p>
          <a:p>
            <a:r>
              <a:rPr lang="ru-RU" sz="2400" b="1" dirty="0" smtClean="0"/>
              <a:t>(У вас должен получиться на лице акулы ромб)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2913" y="3828552"/>
            <a:ext cx="3462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Разделить пасть на два треугольника.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059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31236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764704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При сложении треугольников сгибаем и вновь закрываем страницу.</a:t>
            </a:r>
            <a:endParaRPr lang="ru-RU" sz="2400" b="1" dirty="0"/>
          </a:p>
        </p:txBody>
      </p:sp>
      <p:pic>
        <p:nvPicPr>
          <p:cNvPr id="8195" name="Picture 3" descr="C:\Users\user\Desktop\теу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92896"/>
            <a:ext cx="3027721" cy="40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4643844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 этап:</a:t>
            </a:r>
          </a:p>
          <a:p>
            <a:r>
              <a:rPr lang="ru-RU" sz="2000" b="1" dirty="0" smtClean="0"/>
              <a:t>Вырезаем из красной цветной бумаги прямоугольник и приклеиваем ее на фон страницы, далее наносим клей по кроям прямоугольника.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00225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аку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08685" y="711318"/>
            <a:ext cx="302433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20072" y="2317849"/>
            <a:ext cx="36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Далее приклеиваем шаблон акулы на прямоугольник и начинаем делать ее в цветном оформлении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31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рыб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9576" y="-93392"/>
            <a:ext cx="3420380" cy="456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esktop\ры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07403" y="2821591"/>
            <a:ext cx="3212408" cy="428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4769" y="836711"/>
            <a:ext cx="41151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 этап:</a:t>
            </a:r>
          </a:p>
          <a:p>
            <a:r>
              <a:rPr lang="ru-RU" sz="2000" b="1" dirty="0" smtClean="0"/>
              <a:t>Оформляем станицу разнообразными рыбками, ракушками приклеивая их на клей карандаш.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4293096"/>
            <a:ext cx="40324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Для того, что бы книжка была более полезной мы приклеиваем рыбку на двухсторонний скотч.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6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акулцпьтщк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685560" cy="500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3888" y="62068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Результат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0768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sz="2200" b="1" dirty="0">
                <a:solidFill>
                  <a:srgbClr val="2DA2BF">
                    <a:lumMod val="75000"/>
                  </a:srgbClr>
                </a:solidFill>
              </a:rPr>
              <a:t>Время не стоит на месте ,развитие гаджетов стремительно вытесняют творческие способности у детей ,книги уходят в дальний угол, фантазия и речь </a:t>
            </a:r>
            <a:r>
              <a:rPr lang="ru-RU" sz="2200" b="1" dirty="0" err="1">
                <a:solidFill>
                  <a:srgbClr val="2DA2BF">
                    <a:lumMod val="75000"/>
                  </a:srgbClr>
                </a:solidFill>
              </a:rPr>
              <a:t>скуднеет</a:t>
            </a:r>
            <a:r>
              <a:rPr lang="ru-RU" sz="2200" b="1" dirty="0">
                <a:solidFill>
                  <a:srgbClr val="2DA2BF">
                    <a:lumMod val="75000"/>
                  </a:srgbClr>
                </a:solidFill>
              </a:rPr>
              <a:t>. Родители тоже не  знают как и чем увлечь своих детей ,и таким образом ведется систематическая зависимость « к потреблению» порой не самого доброго материала из интернета. Для того чтобы помочь детям выйти за рамки «цифровой паутины», вновь научиться фантазировать,  мы предлагаем к использованию технологию </a:t>
            </a:r>
            <a:r>
              <a:rPr lang="en-US" sz="2200" b="1" dirty="0">
                <a:solidFill>
                  <a:srgbClr val="2DA2BF">
                    <a:lumMod val="75000"/>
                  </a:srgbClr>
                </a:solidFill>
              </a:rPr>
              <a:t>Pop</a:t>
            </a:r>
            <a:r>
              <a:rPr lang="ru-RU" sz="2200" b="1" dirty="0">
                <a:solidFill>
                  <a:srgbClr val="2DA2BF">
                    <a:lumMod val="75000"/>
                  </a:srgbClr>
                </a:solidFill>
              </a:rPr>
              <a:t>-</a:t>
            </a:r>
            <a:r>
              <a:rPr lang="en-US" sz="2200" b="1" dirty="0">
                <a:solidFill>
                  <a:srgbClr val="2DA2BF">
                    <a:lumMod val="75000"/>
                  </a:srgbClr>
                </a:solidFill>
              </a:rPr>
              <a:t>up</a:t>
            </a:r>
            <a:r>
              <a:rPr lang="ru-RU" sz="2200" b="1" dirty="0">
                <a:solidFill>
                  <a:srgbClr val="2DA2BF">
                    <a:lumMod val="75000"/>
                  </a:srgbClr>
                </a:solidFill>
              </a:rPr>
              <a:t>. Объёмные картинки, сделанные руками детей не только радует их глаз, но и мотивирует их придумыванию и фантазированию историй про различных персонажей так как плоскостное изображение уже не актуально для современных детей</a:t>
            </a:r>
            <a:r>
              <a:rPr lang="ru-RU" sz="2200" dirty="0">
                <a:solidFill>
                  <a:srgbClr val="2DA2BF">
                    <a:lumMod val="75000"/>
                  </a:srgbClr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97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Секретные фишки: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Ароматизированные страницы;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Добавление оригинального предмета;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Добавление фантазийного предмета.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52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3950" y="2505670"/>
            <a:ext cx="8036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38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8725" y="1556792"/>
            <a:ext cx="8928100" cy="3528617"/>
          </a:xfrm>
        </p:spPr>
        <p:txBody>
          <a:bodyPr>
            <a:normAutofit/>
          </a:bodyPr>
          <a:lstStyle/>
          <a:p>
            <a:r>
              <a:rPr lang="ru-RU" dirty="0"/>
              <a:t>Цель: </a:t>
            </a:r>
            <a:r>
              <a:rPr lang="ru-RU" dirty="0" smtClean="0">
                <a:solidFill>
                  <a:srgbClr val="666699"/>
                </a:solidFill>
              </a:rPr>
              <a:t>формирование</a:t>
            </a:r>
            <a:r>
              <a:rPr lang="ru-RU" dirty="0" smtClean="0">
                <a:solidFill>
                  <a:srgbClr val="666699"/>
                </a:solidFill>
              </a:rPr>
              <a:t> интереса к чтению художественной литературы</a:t>
            </a:r>
            <a:r>
              <a:rPr lang="ru-RU" dirty="0" smtClean="0">
                <a:solidFill>
                  <a:srgbClr val="666699"/>
                </a:solidFill>
              </a:rPr>
              <a:t> и развитию творческих способностей детей</a:t>
            </a:r>
            <a:r>
              <a:rPr lang="ru-RU" dirty="0" smtClean="0">
                <a:solidFill>
                  <a:srgbClr val="666699"/>
                </a:solidFill>
              </a:rPr>
              <a:t>.</a:t>
            </a:r>
            <a:endParaRPr lang="ru-RU" dirty="0">
              <a:solidFill>
                <a:srgbClr val="66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784976" cy="4248472"/>
          </a:xfrm>
        </p:spPr>
        <p:txBody>
          <a:bodyPr>
            <a:normAutofit/>
          </a:bodyPr>
          <a:lstStyle/>
          <a:p>
            <a:r>
              <a:rPr lang="ru-RU" dirty="0"/>
              <a:t>Задачи: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Практическое освоение </a:t>
            </a:r>
            <a:r>
              <a:rPr lang="ru-RU" dirty="0" err="1" smtClean="0"/>
              <a:t>рор</a:t>
            </a:r>
            <a:r>
              <a:rPr lang="ru-RU" dirty="0" smtClean="0"/>
              <a:t>- </a:t>
            </a:r>
            <a:r>
              <a:rPr lang="en-US" dirty="0"/>
              <a:t>u</a:t>
            </a:r>
            <a:r>
              <a:rPr lang="ru-RU" dirty="0" smtClean="0"/>
              <a:t>р конструкции для развития творческих навыков.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Обучение </a:t>
            </a:r>
            <a:r>
              <a:rPr lang="ru-RU" dirty="0"/>
              <a:t>приемам создания и использования V-конструкции на примере </a:t>
            </a:r>
            <a:r>
              <a:rPr lang="ru-RU" dirty="0" smtClean="0"/>
              <a:t>макета</a:t>
            </a:r>
            <a:r>
              <a:rPr lang="ru-RU" dirty="0"/>
              <a:t>;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Развивать стойкий интерес к чтению.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же  такое </a:t>
            </a:r>
            <a:r>
              <a:rPr lang="en-US" dirty="0" smtClean="0"/>
              <a:t>POP – UP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Pop-up</a:t>
            </a:r>
            <a:r>
              <a:rPr lang="ru-RU" dirty="0"/>
              <a:t>» в переводе с английского означает «неожиданно возникать» или «</a:t>
            </a:r>
            <a:r>
              <a:rPr lang="ru-RU" dirty="0" smtClean="0"/>
              <a:t>всплывать». </a:t>
            </a:r>
            <a:r>
              <a:rPr lang="ru-RU" dirty="0"/>
              <a:t>Э</a:t>
            </a:r>
            <a:r>
              <a:rPr lang="ru-RU" dirty="0" smtClean="0"/>
              <a:t>то </a:t>
            </a:r>
            <a:r>
              <a:rPr lang="ru-RU" dirty="0"/>
              <a:t>искусство создания из бумаги 3D изображений </a:t>
            </a:r>
            <a:r>
              <a:rPr lang="ru-RU" dirty="0" smtClean="0"/>
              <a:t>благодаря </a:t>
            </a:r>
            <a:r>
              <a:rPr lang="ru-RU" dirty="0"/>
              <a:t>которым при открытии изображения быстро </a:t>
            </a:r>
            <a:r>
              <a:rPr lang="ru-RU" dirty="0" smtClean="0"/>
              <a:t>выдвигаются и становятся объемными.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02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Достоинства технологии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Перечислим те достоинства технологии «</a:t>
            </a:r>
            <a:r>
              <a:rPr lang="ru-RU" sz="2400" dirty="0" err="1"/>
              <a:t>рop-up</a:t>
            </a:r>
            <a:r>
              <a:rPr lang="ru-RU" sz="2400" dirty="0"/>
              <a:t>», которые важны нам, педагогам, с точки зрения ФГОС Технология «</a:t>
            </a:r>
            <a:r>
              <a:rPr lang="ru-RU" sz="2400" dirty="0" err="1"/>
              <a:t>рop-up</a:t>
            </a:r>
            <a:r>
              <a:rPr lang="ru-RU" sz="2400" dirty="0"/>
              <a:t>» интересна и необычна, редка и поистине </a:t>
            </a:r>
            <a:r>
              <a:rPr lang="ru-RU" sz="2400" dirty="0" err="1"/>
              <a:t>сюрпризна</a:t>
            </a:r>
            <a:r>
              <a:rPr lang="ru-RU" sz="2400" dirty="0"/>
              <a:t>. Такое любопытство при умелом вовлечении перерастет в любознательность, а интерес в познавательное общение. Освоение элементов «</a:t>
            </a:r>
            <a:r>
              <a:rPr lang="ru-RU" sz="2400" dirty="0" err="1"/>
              <a:t>рop-up</a:t>
            </a:r>
            <a:r>
              <a:rPr lang="ru-RU" sz="2400" dirty="0"/>
              <a:t>» технологии немыслимо без экспериментирования, без общения, без совместной деятельности педагогов и родителей, взрослых и детей, и, как показывает опыт, она успешно переходит в общение и деятельность самих дошкольников .В процессе сотворчества ребенок успешно осваивается в роли субъекта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47458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Возможности для творческого становления детей: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самоорганизованность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произвольность.</a:t>
            </a:r>
          </a:p>
          <a:p>
            <a:r>
              <a:rPr lang="ru-RU" dirty="0" smtClean="0"/>
              <a:t>развития </a:t>
            </a:r>
            <a:r>
              <a:rPr lang="ru-RU" dirty="0"/>
              <a:t>психических и школьно-значимых </a:t>
            </a:r>
            <a:r>
              <a:rPr lang="ru-RU" dirty="0" smtClean="0"/>
              <a:t>функций.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26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Области использования технологии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Рекомендуем использовать элементы «</a:t>
            </a:r>
            <a:r>
              <a:rPr lang="ru-RU" dirty="0" err="1"/>
              <a:t>рop-up</a:t>
            </a:r>
            <a:r>
              <a:rPr lang="ru-RU" dirty="0"/>
              <a:t>» в таких областях, как: Исследовательская деятельность детей по освоению пространства, двухмерности и </a:t>
            </a:r>
            <a:r>
              <a:rPr lang="ru-RU" dirty="0" err="1"/>
              <a:t>трехмерности</a:t>
            </a:r>
            <a:r>
              <a:rPr lang="ru-RU" dirty="0"/>
              <a:t> бумажного листа, свойств бумаги, картона, инструментов для аппликации или </a:t>
            </a:r>
            <a:r>
              <a:rPr lang="ru-RU" dirty="0" err="1"/>
              <a:t>скрапбукинга</a:t>
            </a:r>
            <a:r>
              <a:rPr lang="ru-RU" dirty="0"/>
              <a:t>. Создание легко восстанавливаемых моделей и макетов, которые используются и в качестве маркеров пространства в настольных или режиссерских играх, в качестве декораций в театрализованной деятельности детей. Активное освоение дошкольниками истории человеческой цивилизации (наглядное моделирование) Реальная конкуренция с интернетом и гаджетами. Осознание ценности книги и с точки зрения инженерного и полиграфического искусства, создание детьми и их семьями книг и пособий, придуманных и созданных своими руками. Особенно удаются </a:t>
            </a:r>
            <a:r>
              <a:rPr lang="ru-RU" dirty="0" err="1"/>
              <a:t>лэпбуки</a:t>
            </a:r>
            <a:r>
              <a:rPr lang="ru-RU" dirty="0"/>
              <a:t>. Вторая жизнь раскрасок и книг, пришедших в негодность, – в качестве макета.</a:t>
            </a:r>
          </a:p>
        </p:txBody>
      </p:sp>
    </p:spTree>
    <p:extLst>
      <p:ext uri="{BB962C8B-B14F-4D97-AF65-F5344CB8AC3E}">
        <p14:creationId xmlns:p14="http://schemas.microsoft.com/office/powerpoint/2010/main" val="106605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Оборудование: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84976" cy="4176464"/>
          </a:xfrm>
        </p:spPr>
        <p:txBody>
          <a:bodyPr/>
          <a:lstStyle/>
          <a:p>
            <a:r>
              <a:rPr lang="ru-RU" sz="2800" dirty="0" smtClean="0"/>
              <a:t>Плотные листы А4;</a:t>
            </a:r>
          </a:p>
          <a:p>
            <a:r>
              <a:rPr lang="ru-RU" sz="2800" dirty="0" smtClean="0"/>
              <a:t>Разнообразный скотч;</a:t>
            </a:r>
          </a:p>
          <a:p>
            <a:r>
              <a:rPr lang="ru-RU" sz="2800" dirty="0" smtClean="0"/>
              <a:t>Клей </a:t>
            </a:r>
            <a:r>
              <a:rPr lang="ru-RU" sz="2800" dirty="0" err="1" smtClean="0"/>
              <a:t>пва</a:t>
            </a:r>
            <a:r>
              <a:rPr lang="ru-RU" sz="2800" dirty="0" smtClean="0"/>
              <a:t>, карандаш;</a:t>
            </a:r>
          </a:p>
          <a:p>
            <a:r>
              <a:rPr lang="ru-RU" sz="2800" dirty="0" smtClean="0"/>
              <a:t>Цветная бумага;</a:t>
            </a:r>
          </a:p>
          <a:p>
            <a:r>
              <a:rPr lang="ru-RU" sz="2800" dirty="0" smtClean="0"/>
              <a:t>Краски, кисти, баночка;</a:t>
            </a:r>
          </a:p>
          <a:p>
            <a:r>
              <a:rPr lang="ru-RU" sz="2800" dirty="0" smtClean="0"/>
              <a:t>Печатные заготовки и наклейки;</a:t>
            </a:r>
          </a:p>
          <a:p>
            <a:r>
              <a:rPr lang="ru-RU" sz="2800" dirty="0" smtClean="0"/>
              <a:t>Ткани и гофрированная бумага;</a:t>
            </a:r>
          </a:p>
          <a:p>
            <a:endParaRPr lang="ru-RU" dirty="0" smtClean="0"/>
          </a:p>
        </p:txBody>
      </p:sp>
      <p:pic>
        <p:nvPicPr>
          <p:cNvPr id="1026" name="Picture 2" descr="C:\Users\user\Desktop\атри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535" y="1424637"/>
            <a:ext cx="438471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56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e9bec9169244ef9426333fcd7de575e3ef4d78"/>
</p:tagLst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683</Words>
  <Application>Microsoft Office PowerPoint</Application>
  <PresentationFormat>Экран (4:3)</PresentationFormat>
  <Paragraphs>56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Использование Pop – up технологий в творческом развитии детей дошкольного возраста. </vt:lpstr>
      <vt:lpstr>Проблема</vt:lpstr>
      <vt:lpstr>Презентация PowerPoint</vt:lpstr>
      <vt:lpstr>Презентация PowerPoint</vt:lpstr>
      <vt:lpstr>Что же  такое POP – UP?</vt:lpstr>
      <vt:lpstr>Достоинства технологии </vt:lpstr>
      <vt:lpstr>Возможности для творческого становления детей:</vt:lpstr>
      <vt:lpstr>Области использования технологии </vt:lpstr>
      <vt:lpstr>Оборудование: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Секретные фишки: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Карандаши для рисования</dc:title>
  <dc:creator>obstinate</dc:creator>
  <dc:description>Шаблон презентации с сайта https://presentation-creation.ru/</dc:description>
  <cp:lastModifiedBy>user</cp:lastModifiedBy>
  <cp:revision>800</cp:revision>
  <dcterms:created xsi:type="dcterms:W3CDTF">2018-02-25T09:09:03Z</dcterms:created>
  <dcterms:modified xsi:type="dcterms:W3CDTF">2022-03-21T06:39:22Z</dcterms:modified>
</cp:coreProperties>
</file>