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6" r:id="rId13"/>
    <p:sldId id="274" r:id="rId14"/>
    <p:sldId id="275" r:id="rId15"/>
    <p:sldId id="264" r:id="rId16"/>
    <p:sldId id="260" r:id="rId17"/>
    <p:sldId id="262" r:id="rId18"/>
    <p:sldId id="263" r:id="rId19"/>
    <p:sldId id="265" r:id="rId20"/>
    <p:sldId id="26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2244" y="-5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64F5044-F782-419E-BE99-A70A72FE313C}" type="doc">
      <dgm:prSet loTypeId="urn:microsoft.com/office/officeart/2005/8/layout/vList2" loCatId="list" qsTypeId="urn:microsoft.com/office/officeart/2005/8/quickstyle/3d4" qsCatId="3D" csTypeId="urn:microsoft.com/office/officeart/2005/8/colors/accent0_1" csCatId="mainScheme"/>
      <dgm:spPr/>
      <dgm:t>
        <a:bodyPr/>
        <a:lstStyle/>
        <a:p>
          <a:endParaRPr lang="ru-RU"/>
        </a:p>
      </dgm:t>
    </dgm:pt>
    <dgm:pt modelId="{47DF26CA-294B-48B5-A7AF-EAA4E44BECFB}">
      <dgm:prSet/>
      <dgm:spPr/>
      <dgm:t>
        <a:bodyPr/>
        <a:lstStyle/>
        <a:p>
          <a:pPr algn="r" rtl="0"/>
          <a:r>
            <a:rPr lang="ru-RU" dirty="0" smtClean="0"/>
            <a:t>Подведем итоги</a:t>
          </a:r>
          <a:endParaRPr lang="ru-RU" dirty="0"/>
        </a:p>
      </dgm:t>
    </dgm:pt>
    <dgm:pt modelId="{30F2A2E0-7785-4ED1-9DB9-FFF50385F24A}" type="parTrans" cxnId="{1F7948ED-7691-47C4-9634-68642FC7E5DE}">
      <dgm:prSet/>
      <dgm:spPr/>
      <dgm:t>
        <a:bodyPr/>
        <a:lstStyle/>
        <a:p>
          <a:endParaRPr lang="ru-RU"/>
        </a:p>
      </dgm:t>
    </dgm:pt>
    <dgm:pt modelId="{E61C2721-5697-4EBC-8018-61F3E1579751}" type="sibTrans" cxnId="{1F7948ED-7691-47C4-9634-68642FC7E5DE}">
      <dgm:prSet/>
      <dgm:spPr/>
      <dgm:t>
        <a:bodyPr/>
        <a:lstStyle/>
        <a:p>
          <a:endParaRPr lang="ru-RU"/>
        </a:p>
      </dgm:t>
    </dgm:pt>
    <dgm:pt modelId="{5153A119-512B-4EA0-A753-62814607A710}" type="pres">
      <dgm:prSet presAssocID="{964F5044-F782-419E-BE99-A70A72FE313C}" presName="linear" presStyleCnt="0">
        <dgm:presLayoutVars>
          <dgm:animLvl val="lvl"/>
          <dgm:resizeHandles val="exact"/>
        </dgm:presLayoutVars>
      </dgm:prSet>
      <dgm:spPr/>
    </dgm:pt>
    <dgm:pt modelId="{C6272415-9CEE-44F0-AA0C-A76F113A60E3}" type="pres">
      <dgm:prSet presAssocID="{47DF26CA-294B-48B5-A7AF-EAA4E44BECFB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1F7948ED-7691-47C4-9634-68642FC7E5DE}" srcId="{964F5044-F782-419E-BE99-A70A72FE313C}" destId="{47DF26CA-294B-48B5-A7AF-EAA4E44BECFB}" srcOrd="0" destOrd="0" parTransId="{30F2A2E0-7785-4ED1-9DB9-FFF50385F24A}" sibTransId="{E61C2721-5697-4EBC-8018-61F3E1579751}"/>
    <dgm:cxn modelId="{977F8413-9239-44A8-B482-4A276FD7D198}" type="presOf" srcId="{964F5044-F782-419E-BE99-A70A72FE313C}" destId="{5153A119-512B-4EA0-A753-62814607A710}" srcOrd="0" destOrd="0" presId="urn:microsoft.com/office/officeart/2005/8/layout/vList2"/>
    <dgm:cxn modelId="{469496CE-18E3-49AE-8209-7AC0EFD70F23}" type="presOf" srcId="{47DF26CA-294B-48B5-A7AF-EAA4E44BECFB}" destId="{C6272415-9CEE-44F0-AA0C-A76F113A60E3}" srcOrd="0" destOrd="0" presId="urn:microsoft.com/office/officeart/2005/8/layout/vList2"/>
    <dgm:cxn modelId="{6A66B85C-D773-4025-A22B-0BBE4EE7A682}" type="presParOf" srcId="{5153A119-512B-4EA0-A753-62814607A710}" destId="{C6272415-9CEE-44F0-AA0C-A76F113A60E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485745F-B813-4EFB-92F8-836678B37342}" type="doc">
      <dgm:prSet loTypeId="urn:microsoft.com/office/officeart/2005/8/layout/hList7" loCatId="list" qsTypeId="urn:microsoft.com/office/officeart/2005/8/quickstyle/simple1" qsCatId="simple" csTypeId="urn:microsoft.com/office/officeart/2005/8/colors/accent3_5" csCatId="accent3" phldr="1"/>
      <dgm:spPr/>
      <dgm:t>
        <a:bodyPr/>
        <a:lstStyle/>
        <a:p>
          <a:endParaRPr lang="ru-RU"/>
        </a:p>
      </dgm:t>
    </dgm:pt>
    <dgm:pt modelId="{244D979D-0164-4A51-B628-551E820B8E8D}">
      <dgm:prSet/>
      <dgm:spPr/>
      <dgm:t>
        <a:bodyPr/>
        <a:lstStyle/>
        <a:p>
          <a:pPr rtl="0"/>
          <a:r>
            <a:rPr lang="ru-RU" smtClean="0"/>
            <a:t>1. Что связывает современный мир и Новое время? </a:t>
          </a:r>
          <a:endParaRPr lang="ru-RU"/>
        </a:p>
      </dgm:t>
    </dgm:pt>
    <dgm:pt modelId="{5E996399-E3E2-4CB6-9F77-517B4F497843}" type="parTrans" cxnId="{6DE9A4E3-5B1E-4096-98CE-4E381F6BE770}">
      <dgm:prSet/>
      <dgm:spPr/>
      <dgm:t>
        <a:bodyPr/>
        <a:lstStyle/>
        <a:p>
          <a:endParaRPr lang="ru-RU"/>
        </a:p>
      </dgm:t>
    </dgm:pt>
    <dgm:pt modelId="{C02ECA7D-A74E-432C-BAD9-029D181C79E2}" type="sibTrans" cxnId="{6DE9A4E3-5B1E-4096-98CE-4E381F6BE770}">
      <dgm:prSet/>
      <dgm:spPr/>
      <dgm:t>
        <a:bodyPr/>
        <a:lstStyle/>
        <a:p>
          <a:endParaRPr lang="ru-RU"/>
        </a:p>
      </dgm:t>
    </dgm:pt>
    <dgm:pt modelId="{BF8C97F2-1399-4D27-9EB2-98478B2CFB8D}">
      <dgm:prSet/>
      <dgm:spPr/>
      <dgm:t>
        <a:bodyPr/>
        <a:lstStyle/>
        <a:p>
          <a:pPr rtl="0"/>
          <a:r>
            <a:rPr lang="ru-RU" smtClean="0"/>
            <a:t>2. Что принёс Европе и миру период раннего Нового времени? </a:t>
          </a:r>
          <a:endParaRPr lang="ru-RU"/>
        </a:p>
      </dgm:t>
    </dgm:pt>
    <dgm:pt modelId="{C7FA068F-8E5D-4FE4-92E6-375452374CC5}" type="parTrans" cxnId="{8641E318-85F0-4035-81A3-5DA3DC9DA555}">
      <dgm:prSet/>
      <dgm:spPr/>
      <dgm:t>
        <a:bodyPr/>
        <a:lstStyle/>
        <a:p>
          <a:endParaRPr lang="ru-RU"/>
        </a:p>
      </dgm:t>
    </dgm:pt>
    <dgm:pt modelId="{752F84AA-CB00-414A-B819-97ABE1A05360}" type="sibTrans" cxnId="{8641E318-85F0-4035-81A3-5DA3DC9DA555}">
      <dgm:prSet/>
      <dgm:spPr/>
      <dgm:t>
        <a:bodyPr/>
        <a:lstStyle/>
        <a:p>
          <a:endParaRPr lang="ru-RU"/>
        </a:p>
      </dgm:t>
    </dgm:pt>
    <dgm:pt modelId="{B4271C7B-90B9-4F2A-824F-3A5194D6C7F8}">
      <dgm:prSet/>
      <dgm:spPr/>
      <dgm:t>
        <a:bodyPr/>
        <a:lstStyle/>
        <a:p>
          <a:pPr rtl="0"/>
          <a:r>
            <a:rPr lang="ru-RU" smtClean="0"/>
            <a:t>3. Что принесло Европе развитие капитализма?</a:t>
          </a:r>
          <a:endParaRPr lang="ru-RU"/>
        </a:p>
      </dgm:t>
    </dgm:pt>
    <dgm:pt modelId="{B9B13D3D-E3F9-433C-B56E-BD08F11A8E99}" type="parTrans" cxnId="{259D471E-9D33-4A08-9471-C19ADDB49126}">
      <dgm:prSet/>
      <dgm:spPr/>
      <dgm:t>
        <a:bodyPr/>
        <a:lstStyle/>
        <a:p>
          <a:endParaRPr lang="ru-RU"/>
        </a:p>
      </dgm:t>
    </dgm:pt>
    <dgm:pt modelId="{3F936F4A-6E2A-4E4D-ACDE-DA4485AEF84D}" type="sibTrans" cxnId="{259D471E-9D33-4A08-9471-C19ADDB49126}">
      <dgm:prSet/>
      <dgm:spPr/>
      <dgm:t>
        <a:bodyPr/>
        <a:lstStyle/>
        <a:p>
          <a:endParaRPr lang="ru-RU"/>
        </a:p>
      </dgm:t>
    </dgm:pt>
    <dgm:pt modelId="{AF2B76C3-7372-4484-A191-9BD78403A360}" type="pres">
      <dgm:prSet presAssocID="{0485745F-B813-4EFB-92F8-836678B37342}" presName="Name0" presStyleCnt="0">
        <dgm:presLayoutVars>
          <dgm:dir/>
          <dgm:resizeHandles val="exact"/>
        </dgm:presLayoutVars>
      </dgm:prSet>
      <dgm:spPr/>
    </dgm:pt>
    <dgm:pt modelId="{F032045F-DC4C-4480-875C-30FE137D0799}" type="pres">
      <dgm:prSet presAssocID="{0485745F-B813-4EFB-92F8-836678B37342}" presName="fgShape" presStyleLbl="fgShp" presStyleIdx="0" presStyleCnt="1"/>
      <dgm:spPr/>
    </dgm:pt>
    <dgm:pt modelId="{03DE665C-2D55-49F9-AE89-355F950DB57E}" type="pres">
      <dgm:prSet presAssocID="{0485745F-B813-4EFB-92F8-836678B37342}" presName="linComp" presStyleCnt="0"/>
      <dgm:spPr/>
    </dgm:pt>
    <dgm:pt modelId="{D70A37A2-C7A1-4AB0-81B5-0C53E5E53F5B}" type="pres">
      <dgm:prSet presAssocID="{244D979D-0164-4A51-B628-551E820B8E8D}" presName="compNode" presStyleCnt="0"/>
      <dgm:spPr/>
    </dgm:pt>
    <dgm:pt modelId="{899E6129-F022-4EF6-AF17-3358EB9713F0}" type="pres">
      <dgm:prSet presAssocID="{244D979D-0164-4A51-B628-551E820B8E8D}" presName="bkgdShape" presStyleLbl="node1" presStyleIdx="0" presStyleCnt="3"/>
      <dgm:spPr/>
    </dgm:pt>
    <dgm:pt modelId="{9E5EF496-623B-42A9-92B0-ED477B081E51}" type="pres">
      <dgm:prSet presAssocID="{244D979D-0164-4A51-B628-551E820B8E8D}" presName="nodeTx" presStyleLbl="node1" presStyleIdx="0" presStyleCnt="3">
        <dgm:presLayoutVars>
          <dgm:bulletEnabled val="1"/>
        </dgm:presLayoutVars>
      </dgm:prSet>
      <dgm:spPr/>
    </dgm:pt>
    <dgm:pt modelId="{EC0B0C60-918B-4F66-B62D-1B1FA73B5842}" type="pres">
      <dgm:prSet presAssocID="{244D979D-0164-4A51-B628-551E820B8E8D}" presName="invisiNode" presStyleLbl="node1" presStyleIdx="0" presStyleCnt="3"/>
      <dgm:spPr/>
    </dgm:pt>
    <dgm:pt modelId="{922513C4-9089-4431-9891-227B7FDB1E1C}" type="pres">
      <dgm:prSet presAssocID="{244D979D-0164-4A51-B628-551E820B8E8D}" presName="imagNode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BC008B2B-9FE1-44CC-B422-3E2CEF6B3E40}" type="pres">
      <dgm:prSet presAssocID="{C02ECA7D-A74E-432C-BAD9-029D181C79E2}" presName="sibTrans" presStyleLbl="sibTrans2D1" presStyleIdx="0" presStyleCnt="0"/>
      <dgm:spPr/>
    </dgm:pt>
    <dgm:pt modelId="{9D3350A8-EF98-4BF4-A430-292CC3B15902}" type="pres">
      <dgm:prSet presAssocID="{BF8C97F2-1399-4D27-9EB2-98478B2CFB8D}" presName="compNode" presStyleCnt="0"/>
      <dgm:spPr/>
    </dgm:pt>
    <dgm:pt modelId="{3CE03E5A-0C56-4B3E-8698-6025A2015E72}" type="pres">
      <dgm:prSet presAssocID="{BF8C97F2-1399-4D27-9EB2-98478B2CFB8D}" presName="bkgdShape" presStyleLbl="node1" presStyleIdx="1" presStyleCnt="3"/>
      <dgm:spPr/>
    </dgm:pt>
    <dgm:pt modelId="{89453913-C31D-41C4-9353-F259087B7D93}" type="pres">
      <dgm:prSet presAssocID="{BF8C97F2-1399-4D27-9EB2-98478B2CFB8D}" presName="nodeTx" presStyleLbl="node1" presStyleIdx="1" presStyleCnt="3">
        <dgm:presLayoutVars>
          <dgm:bulletEnabled val="1"/>
        </dgm:presLayoutVars>
      </dgm:prSet>
      <dgm:spPr/>
    </dgm:pt>
    <dgm:pt modelId="{9CEEE581-792F-4088-8AE3-D6A94C2891F0}" type="pres">
      <dgm:prSet presAssocID="{BF8C97F2-1399-4D27-9EB2-98478B2CFB8D}" presName="invisiNode" presStyleLbl="node1" presStyleIdx="1" presStyleCnt="3"/>
      <dgm:spPr/>
    </dgm:pt>
    <dgm:pt modelId="{CA05B734-AD51-4EE4-8490-EE40BF88A3D2}" type="pres">
      <dgm:prSet presAssocID="{BF8C97F2-1399-4D27-9EB2-98478B2CFB8D}" presName="imagNode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37570834-7880-4168-A2C7-ABDCF27F2061}" type="pres">
      <dgm:prSet presAssocID="{752F84AA-CB00-414A-B819-97ABE1A05360}" presName="sibTrans" presStyleLbl="sibTrans2D1" presStyleIdx="0" presStyleCnt="0"/>
      <dgm:spPr/>
    </dgm:pt>
    <dgm:pt modelId="{EFB68601-6041-46A2-A045-BE3D3059AEF5}" type="pres">
      <dgm:prSet presAssocID="{B4271C7B-90B9-4F2A-824F-3A5194D6C7F8}" presName="compNode" presStyleCnt="0"/>
      <dgm:spPr/>
    </dgm:pt>
    <dgm:pt modelId="{DCC1FD63-C0E2-4E93-ABAF-697DFFE0F2DB}" type="pres">
      <dgm:prSet presAssocID="{B4271C7B-90B9-4F2A-824F-3A5194D6C7F8}" presName="bkgdShape" presStyleLbl="node1" presStyleIdx="2" presStyleCnt="3"/>
      <dgm:spPr/>
    </dgm:pt>
    <dgm:pt modelId="{6998BBCA-2E45-4AEB-96CC-A02422E4A4DF}" type="pres">
      <dgm:prSet presAssocID="{B4271C7B-90B9-4F2A-824F-3A5194D6C7F8}" presName="nodeTx" presStyleLbl="node1" presStyleIdx="2" presStyleCnt="3">
        <dgm:presLayoutVars>
          <dgm:bulletEnabled val="1"/>
        </dgm:presLayoutVars>
      </dgm:prSet>
      <dgm:spPr/>
    </dgm:pt>
    <dgm:pt modelId="{B7B0DC7A-82F1-4AEE-ABA0-E4F0008EE228}" type="pres">
      <dgm:prSet presAssocID="{B4271C7B-90B9-4F2A-824F-3A5194D6C7F8}" presName="invisiNode" presStyleLbl="node1" presStyleIdx="2" presStyleCnt="3"/>
      <dgm:spPr/>
    </dgm:pt>
    <dgm:pt modelId="{565C5E4E-7158-4E1B-992E-526AC4221D26}" type="pres">
      <dgm:prSet presAssocID="{B4271C7B-90B9-4F2A-824F-3A5194D6C7F8}" presName="imagNode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6DE9A4E3-5B1E-4096-98CE-4E381F6BE770}" srcId="{0485745F-B813-4EFB-92F8-836678B37342}" destId="{244D979D-0164-4A51-B628-551E820B8E8D}" srcOrd="0" destOrd="0" parTransId="{5E996399-E3E2-4CB6-9F77-517B4F497843}" sibTransId="{C02ECA7D-A74E-432C-BAD9-029D181C79E2}"/>
    <dgm:cxn modelId="{BBE100D4-3476-435C-977C-4188CDC895A6}" type="presOf" srcId="{B4271C7B-90B9-4F2A-824F-3A5194D6C7F8}" destId="{6998BBCA-2E45-4AEB-96CC-A02422E4A4DF}" srcOrd="1" destOrd="0" presId="urn:microsoft.com/office/officeart/2005/8/layout/hList7"/>
    <dgm:cxn modelId="{8641E318-85F0-4035-81A3-5DA3DC9DA555}" srcId="{0485745F-B813-4EFB-92F8-836678B37342}" destId="{BF8C97F2-1399-4D27-9EB2-98478B2CFB8D}" srcOrd="1" destOrd="0" parTransId="{C7FA068F-8E5D-4FE4-92E6-375452374CC5}" sibTransId="{752F84AA-CB00-414A-B819-97ABE1A05360}"/>
    <dgm:cxn modelId="{259D471E-9D33-4A08-9471-C19ADDB49126}" srcId="{0485745F-B813-4EFB-92F8-836678B37342}" destId="{B4271C7B-90B9-4F2A-824F-3A5194D6C7F8}" srcOrd="2" destOrd="0" parTransId="{B9B13D3D-E3F9-433C-B56E-BD08F11A8E99}" sibTransId="{3F936F4A-6E2A-4E4D-ACDE-DA4485AEF84D}"/>
    <dgm:cxn modelId="{978849AD-22E2-4BF1-97B3-E884BC576C43}" type="presOf" srcId="{C02ECA7D-A74E-432C-BAD9-029D181C79E2}" destId="{BC008B2B-9FE1-44CC-B422-3E2CEF6B3E40}" srcOrd="0" destOrd="0" presId="urn:microsoft.com/office/officeart/2005/8/layout/hList7"/>
    <dgm:cxn modelId="{C6AEA618-9E88-4E2C-B608-8C7A684D70A5}" type="presOf" srcId="{0485745F-B813-4EFB-92F8-836678B37342}" destId="{AF2B76C3-7372-4484-A191-9BD78403A360}" srcOrd="0" destOrd="0" presId="urn:microsoft.com/office/officeart/2005/8/layout/hList7"/>
    <dgm:cxn modelId="{F593672C-F0CA-48E9-9E3A-FC17ABD0D90A}" type="presOf" srcId="{B4271C7B-90B9-4F2A-824F-3A5194D6C7F8}" destId="{DCC1FD63-C0E2-4E93-ABAF-697DFFE0F2DB}" srcOrd="0" destOrd="0" presId="urn:microsoft.com/office/officeart/2005/8/layout/hList7"/>
    <dgm:cxn modelId="{B11A5880-9933-4CBA-AA88-562ED5A430C3}" type="presOf" srcId="{752F84AA-CB00-414A-B819-97ABE1A05360}" destId="{37570834-7880-4168-A2C7-ABDCF27F2061}" srcOrd="0" destOrd="0" presId="urn:microsoft.com/office/officeart/2005/8/layout/hList7"/>
    <dgm:cxn modelId="{1DB2CD23-B4C4-4849-9161-CB31815D4B60}" type="presOf" srcId="{BF8C97F2-1399-4D27-9EB2-98478B2CFB8D}" destId="{89453913-C31D-41C4-9353-F259087B7D93}" srcOrd="1" destOrd="0" presId="urn:microsoft.com/office/officeart/2005/8/layout/hList7"/>
    <dgm:cxn modelId="{A4CBE144-7CF5-471E-8A23-AA07DD9CAC1D}" type="presOf" srcId="{244D979D-0164-4A51-B628-551E820B8E8D}" destId="{9E5EF496-623B-42A9-92B0-ED477B081E51}" srcOrd="1" destOrd="0" presId="urn:microsoft.com/office/officeart/2005/8/layout/hList7"/>
    <dgm:cxn modelId="{A98FBE9D-DCDD-4FA4-A413-97B70B43EF69}" type="presOf" srcId="{BF8C97F2-1399-4D27-9EB2-98478B2CFB8D}" destId="{3CE03E5A-0C56-4B3E-8698-6025A2015E72}" srcOrd="0" destOrd="0" presId="urn:microsoft.com/office/officeart/2005/8/layout/hList7"/>
    <dgm:cxn modelId="{61C3F662-ACD4-4531-9651-A3273CB3ACF9}" type="presOf" srcId="{244D979D-0164-4A51-B628-551E820B8E8D}" destId="{899E6129-F022-4EF6-AF17-3358EB9713F0}" srcOrd="0" destOrd="0" presId="urn:microsoft.com/office/officeart/2005/8/layout/hList7"/>
    <dgm:cxn modelId="{60949F1E-1339-4D7D-B617-329A046D85E6}" type="presParOf" srcId="{AF2B76C3-7372-4484-A191-9BD78403A360}" destId="{F032045F-DC4C-4480-875C-30FE137D0799}" srcOrd="0" destOrd="0" presId="urn:microsoft.com/office/officeart/2005/8/layout/hList7"/>
    <dgm:cxn modelId="{36E82AA5-69DB-4895-A082-2AD2FE128E8F}" type="presParOf" srcId="{AF2B76C3-7372-4484-A191-9BD78403A360}" destId="{03DE665C-2D55-49F9-AE89-355F950DB57E}" srcOrd="1" destOrd="0" presId="urn:microsoft.com/office/officeart/2005/8/layout/hList7"/>
    <dgm:cxn modelId="{F9C62100-40C1-4491-873F-32CCF60491EC}" type="presParOf" srcId="{03DE665C-2D55-49F9-AE89-355F950DB57E}" destId="{D70A37A2-C7A1-4AB0-81B5-0C53E5E53F5B}" srcOrd="0" destOrd="0" presId="urn:microsoft.com/office/officeart/2005/8/layout/hList7"/>
    <dgm:cxn modelId="{B76CF296-57D4-46EA-9FE2-5CC63C8403C1}" type="presParOf" srcId="{D70A37A2-C7A1-4AB0-81B5-0C53E5E53F5B}" destId="{899E6129-F022-4EF6-AF17-3358EB9713F0}" srcOrd="0" destOrd="0" presId="urn:microsoft.com/office/officeart/2005/8/layout/hList7"/>
    <dgm:cxn modelId="{A4AD27A7-7A77-4507-8C05-920965751B24}" type="presParOf" srcId="{D70A37A2-C7A1-4AB0-81B5-0C53E5E53F5B}" destId="{9E5EF496-623B-42A9-92B0-ED477B081E51}" srcOrd="1" destOrd="0" presId="urn:microsoft.com/office/officeart/2005/8/layout/hList7"/>
    <dgm:cxn modelId="{609DE530-0533-4B84-9A17-6EEF052BCC18}" type="presParOf" srcId="{D70A37A2-C7A1-4AB0-81B5-0C53E5E53F5B}" destId="{EC0B0C60-918B-4F66-B62D-1B1FA73B5842}" srcOrd="2" destOrd="0" presId="urn:microsoft.com/office/officeart/2005/8/layout/hList7"/>
    <dgm:cxn modelId="{42B49D1E-C912-4051-BAE1-DB5A92E994AB}" type="presParOf" srcId="{D70A37A2-C7A1-4AB0-81B5-0C53E5E53F5B}" destId="{922513C4-9089-4431-9891-227B7FDB1E1C}" srcOrd="3" destOrd="0" presId="urn:microsoft.com/office/officeart/2005/8/layout/hList7"/>
    <dgm:cxn modelId="{D66FC6E1-6704-4EB0-A873-71613BCF0D63}" type="presParOf" srcId="{03DE665C-2D55-49F9-AE89-355F950DB57E}" destId="{BC008B2B-9FE1-44CC-B422-3E2CEF6B3E40}" srcOrd="1" destOrd="0" presId="urn:microsoft.com/office/officeart/2005/8/layout/hList7"/>
    <dgm:cxn modelId="{9DCF9E4E-EA23-4248-A66B-71D9B13F10DA}" type="presParOf" srcId="{03DE665C-2D55-49F9-AE89-355F950DB57E}" destId="{9D3350A8-EF98-4BF4-A430-292CC3B15902}" srcOrd="2" destOrd="0" presId="urn:microsoft.com/office/officeart/2005/8/layout/hList7"/>
    <dgm:cxn modelId="{84FEE2B7-AF8C-4535-B98D-9BCFC0296500}" type="presParOf" srcId="{9D3350A8-EF98-4BF4-A430-292CC3B15902}" destId="{3CE03E5A-0C56-4B3E-8698-6025A2015E72}" srcOrd="0" destOrd="0" presId="urn:microsoft.com/office/officeart/2005/8/layout/hList7"/>
    <dgm:cxn modelId="{E4F0AB93-2CC4-4C1C-964E-1A8C11871ED6}" type="presParOf" srcId="{9D3350A8-EF98-4BF4-A430-292CC3B15902}" destId="{89453913-C31D-41C4-9353-F259087B7D93}" srcOrd="1" destOrd="0" presId="urn:microsoft.com/office/officeart/2005/8/layout/hList7"/>
    <dgm:cxn modelId="{038331E6-E89F-4C74-B0BA-F136E3E269DC}" type="presParOf" srcId="{9D3350A8-EF98-4BF4-A430-292CC3B15902}" destId="{9CEEE581-792F-4088-8AE3-D6A94C2891F0}" srcOrd="2" destOrd="0" presId="urn:microsoft.com/office/officeart/2005/8/layout/hList7"/>
    <dgm:cxn modelId="{2C191CE2-91FF-4E34-869B-525AE58B56DF}" type="presParOf" srcId="{9D3350A8-EF98-4BF4-A430-292CC3B15902}" destId="{CA05B734-AD51-4EE4-8490-EE40BF88A3D2}" srcOrd="3" destOrd="0" presId="urn:microsoft.com/office/officeart/2005/8/layout/hList7"/>
    <dgm:cxn modelId="{C83F671B-D0F4-498D-8BB9-F2FFBD6FFE2F}" type="presParOf" srcId="{03DE665C-2D55-49F9-AE89-355F950DB57E}" destId="{37570834-7880-4168-A2C7-ABDCF27F2061}" srcOrd="3" destOrd="0" presId="urn:microsoft.com/office/officeart/2005/8/layout/hList7"/>
    <dgm:cxn modelId="{4EF51826-4865-4204-8601-6AD5B7AF3292}" type="presParOf" srcId="{03DE665C-2D55-49F9-AE89-355F950DB57E}" destId="{EFB68601-6041-46A2-A045-BE3D3059AEF5}" srcOrd="4" destOrd="0" presId="urn:microsoft.com/office/officeart/2005/8/layout/hList7"/>
    <dgm:cxn modelId="{7BBC44E1-4CBB-4CBC-BC86-C5AF6703F74E}" type="presParOf" srcId="{EFB68601-6041-46A2-A045-BE3D3059AEF5}" destId="{DCC1FD63-C0E2-4E93-ABAF-697DFFE0F2DB}" srcOrd="0" destOrd="0" presId="urn:microsoft.com/office/officeart/2005/8/layout/hList7"/>
    <dgm:cxn modelId="{F3C618F7-2283-404C-87D4-4D7F4370FB30}" type="presParOf" srcId="{EFB68601-6041-46A2-A045-BE3D3059AEF5}" destId="{6998BBCA-2E45-4AEB-96CC-A02422E4A4DF}" srcOrd="1" destOrd="0" presId="urn:microsoft.com/office/officeart/2005/8/layout/hList7"/>
    <dgm:cxn modelId="{CAE2A62D-4B07-424C-B6F9-87F91A6B2599}" type="presParOf" srcId="{EFB68601-6041-46A2-A045-BE3D3059AEF5}" destId="{B7B0DC7A-82F1-4AEE-ABA0-E4F0008EE228}" srcOrd="2" destOrd="0" presId="urn:microsoft.com/office/officeart/2005/8/layout/hList7"/>
    <dgm:cxn modelId="{7DF6C5EF-66B1-4BEF-993E-143FB8F972BB}" type="presParOf" srcId="{EFB68601-6041-46A2-A045-BE3D3059AEF5}" destId="{565C5E4E-7158-4E1B-992E-526AC4221D26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272415-9CEE-44F0-AA0C-A76F113A60E3}">
      <dsp:nvSpPr>
        <dsp:cNvPr id="0" name=""/>
        <dsp:cNvSpPr/>
      </dsp:nvSpPr>
      <dsp:spPr>
        <a:xfrm>
          <a:off x="0" y="7852"/>
          <a:ext cx="8229600" cy="112729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r" defTabSz="2089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700" kern="1200" dirty="0" smtClean="0"/>
            <a:t>Подведем итоги</a:t>
          </a:r>
          <a:endParaRPr lang="ru-RU" sz="4700" kern="1200" dirty="0"/>
        </a:p>
      </dsp:txBody>
      <dsp:txXfrm>
        <a:off x="55030" y="62882"/>
        <a:ext cx="8119540" cy="101723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9E6129-F022-4EF6-AF17-3358EB9713F0}">
      <dsp:nvSpPr>
        <dsp:cNvPr id="0" name=""/>
        <dsp:cNvSpPr/>
      </dsp:nvSpPr>
      <dsp:spPr>
        <a:xfrm>
          <a:off x="1727" y="0"/>
          <a:ext cx="2688282" cy="4065315"/>
        </a:xfrm>
        <a:prstGeom prst="roundRect">
          <a:avLst>
            <a:gd name="adj" fmla="val 10000"/>
          </a:avLst>
        </a:prstGeom>
        <a:solidFill>
          <a:schemeClr val="accent3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smtClean="0"/>
            <a:t>1. Что связывает современный мир и Новое время? </a:t>
          </a:r>
          <a:endParaRPr lang="ru-RU" sz="2300" kern="1200"/>
        </a:p>
      </dsp:txBody>
      <dsp:txXfrm>
        <a:off x="1727" y="1626126"/>
        <a:ext cx="2688282" cy="1626126"/>
      </dsp:txXfrm>
    </dsp:sp>
    <dsp:sp modelId="{922513C4-9089-4431-9891-227B7FDB1E1C}">
      <dsp:nvSpPr>
        <dsp:cNvPr id="0" name=""/>
        <dsp:cNvSpPr/>
      </dsp:nvSpPr>
      <dsp:spPr>
        <a:xfrm>
          <a:off x="668994" y="243918"/>
          <a:ext cx="1353749" cy="1353749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E03E5A-0C56-4B3E-8698-6025A2015E72}">
      <dsp:nvSpPr>
        <dsp:cNvPr id="0" name=""/>
        <dsp:cNvSpPr/>
      </dsp:nvSpPr>
      <dsp:spPr>
        <a:xfrm>
          <a:off x="2770658" y="0"/>
          <a:ext cx="2688282" cy="4065315"/>
        </a:xfrm>
        <a:prstGeom prst="roundRect">
          <a:avLst>
            <a:gd name="adj" fmla="val 10000"/>
          </a:avLst>
        </a:prstGeom>
        <a:solidFill>
          <a:schemeClr val="accent3">
            <a:alpha val="90000"/>
            <a:hueOff val="0"/>
            <a:satOff val="0"/>
            <a:lumOff val="0"/>
            <a:alphaOff val="-2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smtClean="0"/>
            <a:t>2. Что принёс Европе и миру период раннего Нового времени? </a:t>
          </a:r>
          <a:endParaRPr lang="ru-RU" sz="2300" kern="1200"/>
        </a:p>
      </dsp:txBody>
      <dsp:txXfrm>
        <a:off x="2770658" y="1626126"/>
        <a:ext cx="2688282" cy="1626126"/>
      </dsp:txXfrm>
    </dsp:sp>
    <dsp:sp modelId="{CA05B734-AD51-4EE4-8490-EE40BF88A3D2}">
      <dsp:nvSpPr>
        <dsp:cNvPr id="0" name=""/>
        <dsp:cNvSpPr/>
      </dsp:nvSpPr>
      <dsp:spPr>
        <a:xfrm>
          <a:off x="3437925" y="243918"/>
          <a:ext cx="1353749" cy="1353749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C1FD63-C0E2-4E93-ABAF-697DFFE0F2DB}">
      <dsp:nvSpPr>
        <dsp:cNvPr id="0" name=""/>
        <dsp:cNvSpPr/>
      </dsp:nvSpPr>
      <dsp:spPr>
        <a:xfrm>
          <a:off x="5539589" y="0"/>
          <a:ext cx="2688282" cy="4065315"/>
        </a:xfrm>
        <a:prstGeom prst="roundRect">
          <a:avLst>
            <a:gd name="adj" fmla="val 10000"/>
          </a:avLst>
        </a:prstGeom>
        <a:solidFill>
          <a:schemeClr val="accent3">
            <a:alpha val="90000"/>
            <a:hueOff val="0"/>
            <a:satOff val="0"/>
            <a:lumOff val="0"/>
            <a:alphaOff val="-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smtClean="0"/>
            <a:t>3. Что принесло Европе развитие капитализма?</a:t>
          </a:r>
          <a:endParaRPr lang="ru-RU" sz="2300" kern="1200"/>
        </a:p>
      </dsp:txBody>
      <dsp:txXfrm>
        <a:off x="5539589" y="1626126"/>
        <a:ext cx="2688282" cy="1626126"/>
      </dsp:txXfrm>
    </dsp:sp>
    <dsp:sp modelId="{565C5E4E-7158-4E1B-992E-526AC4221D26}">
      <dsp:nvSpPr>
        <dsp:cNvPr id="0" name=""/>
        <dsp:cNvSpPr/>
      </dsp:nvSpPr>
      <dsp:spPr>
        <a:xfrm>
          <a:off x="6206855" y="243918"/>
          <a:ext cx="1353749" cy="1353749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32045F-DC4C-4480-875C-30FE137D0799}">
      <dsp:nvSpPr>
        <dsp:cNvPr id="0" name=""/>
        <dsp:cNvSpPr/>
      </dsp:nvSpPr>
      <dsp:spPr>
        <a:xfrm>
          <a:off x="329183" y="3252252"/>
          <a:ext cx="7571232" cy="609797"/>
        </a:xfrm>
        <a:prstGeom prst="leftRight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Мир к началу </a:t>
            </a:r>
            <a:r>
              <a:rPr lang="en-US" dirty="0" smtClean="0"/>
              <a:t>XVIII </a:t>
            </a:r>
            <a:r>
              <a:rPr lang="ru-RU" dirty="0" smtClean="0"/>
              <a:t>века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933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402832" cy="1728192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200" dirty="0" smtClean="0"/>
              <a:t>Для торговли с Азией: </a:t>
            </a:r>
            <a:br>
              <a:rPr lang="ru-RU" sz="3200" dirty="0" smtClean="0"/>
            </a:br>
            <a:r>
              <a:rPr lang="ru-RU" sz="3200" dirty="0" smtClean="0"/>
              <a:t>Ост-Индская компания</a:t>
            </a:r>
            <a:endParaRPr lang="ru-RU" sz="32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935" y="2132856"/>
            <a:ext cx="4389884" cy="115212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Британия, Нидерланды, Дания, Португалия, Франция, Австрия, Швеция</a:t>
            </a:r>
            <a:endParaRPr lang="ru-RU" dirty="0"/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3571183"/>
            <a:ext cx="3635896" cy="3272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4319464" y="0"/>
            <a:ext cx="4824536" cy="172819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/>
              <a:t>Для торговли с Америкой: </a:t>
            </a:r>
            <a:br>
              <a:rPr lang="ru-RU" sz="3200" dirty="0" smtClean="0"/>
            </a:br>
            <a:r>
              <a:rPr lang="ru-RU" sz="3200" dirty="0" smtClean="0"/>
              <a:t>Вест-Индская компания</a:t>
            </a:r>
            <a:endParaRPr lang="ru-RU" sz="32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539552" y="1340768"/>
            <a:ext cx="7920880" cy="864096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800" dirty="0" smtClean="0"/>
              <a:t>Цель: монопольное </a:t>
            </a:r>
            <a:r>
              <a:rPr lang="ru-RU" sz="2800" dirty="0"/>
              <a:t>(исключительное) право на </a:t>
            </a:r>
            <a:r>
              <a:rPr lang="ru-RU" sz="2800" dirty="0" smtClean="0"/>
              <a:t>торговлю</a:t>
            </a:r>
            <a:endParaRPr lang="ru-RU" sz="2800" dirty="0"/>
          </a:p>
        </p:txBody>
      </p:sp>
      <p:pic>
        <p:nvPicPr>
          <p:cNvPr id="6148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1952" y="3645024"/>
            <a:ext cx="4248472" cy="2832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Текст 4"/>
          <p:cNvSpPr txBox="1">
            <a:spLocks/>
          </p:cNvSpPr>
          <p:nvPr/>
        </p:nvSpPr>
        <p:spPr>
          <a:xfrm>
            <a:off x="4720952" y="2060848"/>
            <a:ext cx="4389884" cy="93610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Нидерланды, Дания, Франция, Швеция</a:t>
            </a:r>
            <a:endParaRPr lang="ru-RU" dirty="0"/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5085184"/>
            <a:ext cx="2989715" cy="1680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3648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Популярная философия просветителей </a:t>
            </a:r>
            <a:r>
              <a:rPr lang="en-US" dirty="0"/>
              <a:t>XVIII </a:t>
            </a:r>
            <a:r>
              <a:rPr lang="ru-RU" dirty="0"/>
              <a:t>века</a:t>
            </a:r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37048"/>
            <a:ext cx="8735297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0152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Соперничество </a:t>
            </a:r>
            <a:r>
              <a:rPr lang="en-US" dirty="0" smtClean="0"/>
              <a:t>XVII</a:t>
            </a:r>
            <a:r>
              <a:rPr lang="ru-RU" dirty="0" smtClean="0"/>
              <a:t>-</a:t>
            </a:r>
            <a:r>
              <a:rPr lang="en-US" dirty="0" smtClean="0"/>
              <a:t>XVIII </a:t>
            </a:r>
            <a:r>
              <a:rPr lang="ru-RU" dirty="0" smtClean="0"/>
              <a:t>века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latin typeface="Broadway" pitchFamily="82" charset="0"/>
              </a:rPr>
              <a:t>VS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754760" cy="63976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Англия</a:t>
            </a:r>
            <a:endParaRPr lang="ru-RU" sz="32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5148064" y="1535113"/>
            <a:ext cx="3538736" cy="63976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Франция</a:t>
            </a:r>
            <a:endParaRPr lang="ru-RU" sz="32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780929"/>
            <a:ext cx="4040188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5" y="2803261"/>
            <a:ext cx="4041775" cy="2694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0152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2" cy="6885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0152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Научная революция</a:t>
            </a:r>
            <a:endParaRPr lang="ru-RU" dirty="0"/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57421" y="2542752"/>
            <a:ext cx="4330453" cy="2178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5536" y="1438224"/>
            <a:ext cx="1193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ТЕЛЕСКОП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759110" y="1320087"/>
            <a:ext cx="1416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ТЕРМОМЕТР</a:t>
            </a:r>
            <a:endParaRPr lang="ru-RU" dirty="0"/>
          </a:p>
        </p:txBody>
      </p:sp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6521" y="1709593"/>
            <a:ext cx="2809598" cy="3897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029877" y="1306725"/>
            <a:ext cx="942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ШПРИЦ</a:t>
            </a:r>
            <a:endParaRPr lang="ru-RU" dirty="0"/>
          </a:p>
        </p:txBody>
      </p:sp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2780" y="1885155"/>
            <a:ext cx="2707644" cy="3209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5" t="13375" r="5714" b="8336"/>
          <a:stretch/>
        </p:blipFill>
        <p:spPr bwMode="auto">
          <a:xfrm>
            <a:off x="0" y="1745306"/>
            <a:ext cx="2933700" cy="354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434649" y="5064612"/>
            <a:ext cx="9921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Что это?</a:t>
            </a:r>
            <a:endParaRPr lang="ru-RU" dirty="0"/>
          </a:p>
        </p:txBody>
      </p:sp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0746" y="5373216"/>
            <a:ext cx="1296144" cy="1169544"/>
          </a:xfrm>
          <a:prstGeom prst="flowChartConnector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0152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Задание: составь сложный план темы «Мир к началу XVIII в.»</a:t>
            </a:r>
          </a:p>
        </p:txBody>
      </p:sp>
    </p:spTree>
    <p:extLst>
      <p:ext uri="{BB962C8B-B14F-4D97-AF65-F5344CB8AC3E}">
        <p14:creationId xmlns:p14="http://schemas.microsoft.com/office/powerpoint/2010/main" val="2336897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«</a:t>
            </a:r>
            <a:r>
              <a:rPr lang="ru-RU" dirty="0"/>
              <a:t>Мир к началу XVIII в</a:t>
            </a:r>
            <a:r>
              <a:rPr lang="ru-RU" dirty="0" smtClean="0"/>
              <a:t>.»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i="1" dirty="0"/>
              <a:t>«Всё меняется в привычном мире».</a:t>
            </a:r>
            <a:endParaRPr lang="ru-RU" dirty="0"/>
          </a:p>
          <a:p>
            <a:pPr marL="514350" indent="-514350">
              <a:buFont typeface="+mj-lt"/>
              <a:buAutoNum type="arabicParenR"/>
            </a:pPr>
            <a:r>
              <a:rPr lang="ru-RU" dirty="0"/>
              <a:t>Ослабление Османской империи.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/>
              <a:t>Упадок Ирана.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/>
              <a:t>Ослабление империи Великих Моголов; Индия — арена колониальных захватов.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/>
              <a:t>Маньчжурская династия в Китае.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/>
              <a:t>Укрепление Японии под властью </a:t>
            </a:r>
            <a:r>
              <a:rPr lang="ru-RU" dirty="0" err="1"/>
              <a:t>сёгунов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1429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i="1" dirty="0" smtClean="0"/>
              <a:t>2. Укрепление </a:t>
            </a:r>
            <a:r>
              <a:rPr lang="ru-RU" i="1" dirty="0"/>
              <a:t>связей между континентами.</a:t>
            </a:r>
            <a:endParaRPr lang="ru-RU" dirty="0"/>
          </a:p>
          <a:p>
            <a:pPr marL="514350" indent="-514350">
              <a:buFont typeface="+mj-lt"/>
              <a:buAutoNum type="arabicParenR"/>
            </a:pPr>
            <a:r>
              <a:rPr lang="ru-RU" dirty="0"/>
              <a:t>Создание колониальных держав.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/>
              <a:t>Развитие заморской торговли. Ост-Индские и Вест-Индские компании.</a:t>
            </a:r>
          </a:p>
          <a:p>
            <a:pPr marL="0" indent="0">
              <a:buNone/>
            </a:pPr>
            <a:r>
              <a:rPr lang="ru-RU" dirty="0"/>
              <a:t>3</a:t>
            </a:r>
            <a:r>
              <a:rPr lang="ru-RU" dirty="0" smtClean="0"/>
              <a:t>. </a:t>
            </a:r>
            <a:r>
              <a:rPr lang="ru-RU" i="1" dirty="0"/>
              <a:t>Изменения в Европе.</a:t>
            </a:r>
            <a:endParaRPr lang="ru-RU" dirty="0"/>
          </a:p>
          <a:p>
            <a:pPr marL="514350" indent="-514350">
              <a:buFont typeface="+mj-lt"/>
              <a:buAutoNum type="arabicParenR"/>
            </a:pPr>
            <a:r>
              <a:rPr lang="ru-RU" dirty="0"/>
              <a:t>Появление идеи веротерпимости.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/>
              <a:t>Начало эпохи национальных государств.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/>
              <a:t>Централизация управления</a:t>
            </a:r>
            <a:r>
              <a:rPr lang="ru-RU" dirty="0" smtClean="0"/>
              <a:t>.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/>
              <a:t>Новое идейное течение.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6676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4. </a:t>
            </a:r>
            <a:r>
              <a:rPr lang="ru-RU" i="1" dirty="0" smtClean="0"/>
              <a:t>Развитие экономики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/>
              <a:t>Политика меркантилизма и протекционизма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/>
              <a:t>Развитие капитализма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/>
              <a:t>Наиболее экономически развитые страны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/>
              <a:t>Проникновение капитализма в с</a:t>
            </a:r>
            <a:r>
              <a:rPr lang="en-US" dirty="0" smtClean="0"/>
              <a:t>/</a:t>
            </a:r>
            <a:r>
              <a:rPr lang="ru-RU" dirty="0" smtClean="0"/>
              <a:t>х</a:t>
            </a:r>
          </a:p>
          <a:p>
            <a:pPr marL="0" indent="0">
              <a:buNone/>
            </a:pPr>
            <a:r>
              <a:rPr lang="ru-RU" dirty="0" smtClean="0"/>
              <a:t>5. </a:t>
            </a:r>
            <a:r>
              <a:rPr lang="ru-RU" i="1" dirty="0" smtClean="0"/>
              <a:t>Научная революция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1422848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4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42" t="24866"/>
          <a:stretch/>
        </p:blipFill>
        <p:spPr bwMode="auto">
          <a:xfrm>
            <a:off x="0" y="0"/>
            <a:ext cx="925252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454918310"/>
              </p:ext>
            </p:extLst>
          </p:nvPr>
        </p:nvGraphicFramePr>
        <p:xfrm>
          <a:off x="179512" y="330055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78069585"/>
              </p:ext>
            </p:extLst>
          </p:nvPr>
        </p:nvGraphicFramePr>
        <p:xfrm>
          <a:off x="467544" y="1898953"/>
          <a:ext cx="8229600" cy="40653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3576435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Лента времени</a:t>
            </a:r>
            <a:endParaRPr lang="ru-RU" dirty="0"/>
          </a:p>
        </p:txBody>
      </p:sp>
      <p:sp>
        <p:nvSpPr>
          <p:cNvPr id="921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9220" name="Содержимое 3" descr="vviedieniie-zhivoie-sriednieviekov-ie_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14563"/>
            <a:ext cx="9001125" cy="326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3640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Bahnschrift SemiBold" pitchFamily="34" charset="0"/>
              </a:rPr>
              <a:t>Домашнее задание:</a:t>
            </a:r>
            <a:endParaRPr lang="ru-RU" dirty="0">
              <a:latin typeface="Bahnschrift SemiBold" pitchFamily="34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29320"/>
            <a:ext cx="6361200" cy="4728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1196752"/>
            <a:ext cx="7812360" cy="2880319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ru-RU" dirty="0" smtClean="0"/>
              <a:t>Подготовить краткий пересказ по вашему сложному плану</a:t>
            </a:r>
          </a:p>
          <a:p>
            <a:pPr marL="0" indent="0" algn="r">
              <a:buNone/>
            </a:pPr>
            <a:r>
              <a:rPr lang="ru-RU" dirty="0" smtClean="0"/>
              <a:t>Подготовить сообщение на тему </a:t>
            </a:r>
          </a:p>
          <a:p>
            <a:pPr marL="0" indent="0" algn="r">
              <a:buNone/>
            </a:pPr>
            <a:r>
              <a:rPr lang="ru-RU" dirty="0" smtClean="0"/>
              <a:t>«Рост населения Европы </a:t>
            </a:r>
            <a:r>
              <a:rPr lang="en-US" dirty="0" smtClean="0"/>
              <a:t>XVIII</a:t>
            </a:r>
            <a:r>
              <a:rPr lang="ru-RU" dirty="0" smtClean="0"/>
              <a:t> века»</a:t>
            </a:r>
            <a:endParaRPr lang="ru-RU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979109" y="1921076"/>
            <a:ext cx="1331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ЛИБО</a:t>
            </a:r>
            <a:endParaRPr lang="ru-RU" sz="3200" dirty="0"/>
          </a:p>
        </p:txBody>
      </p:sp>
      <p:sp>
        <p:nvSpPr>
          <p:cNvPr id="16" name="Штриховая стрелка вправо 15"/>
          <p:cNvSpPr/>
          <p:nvPr/>
        </p:nvSpPr>
        <p:spPr>
          <a:xfrm>
            <a:off x="1181783" y="1196752"/>
            <a:ext cx="576064" cy="64018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Штриховая стрелка вправо 19"/>
          <p:cNvSpPr/>
          <p:nvPr/>
        </p:nvSpPr>
        <p:spPr>
          <a:xfrm>
            <a:off x="2771800" y="2293271"/>
            <a:ext cx="576064" cy="64018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9943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 smtClean="0"/>
              <a:t>Новое время </a:t>
            </a:r>
            <a:r>
              <a:rPr lang="ru-RU" sz="4800" dirty="0"/>
              <a:t>(новая история) — условное историческое понятие, обозначающее период истории человечества, следующий за </a:t>
            </a:r>
            <a:r>
              <a:rPr lang="ru-RU" sz="4800" dirty="0" smtClean="0"/>
              <a:t>Средневековьем</a:t>
            </a:r>
            <a:r>
              <a:rPr lang="ru-RU" sz="4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45910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9970" y="0"/>
            <a:ext cx="10151823" cy="70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7807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66" y="32154"/>
            <a:ext cx="9159766" cy="6919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25573" cy="1884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01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-285871"/>
            <a:ext cx="8439092" cy="7143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69161"/>
            <a:ext cx="2983261" cy="1988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311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0"/>
            <a:ext cx="6624736" cy="6877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8" y="4761756"/>
            <a:ext cx="3145594" cy="2096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5689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-3455"/>
            <a:ext cx="7272808" cy="6890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385" y="4468366"/>
            <a:ext cx="4762500" cy="238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3648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053"/>
            <a:ext cx="8172400" cy="68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640"/>
            <a:ext cx="2860576" cy="2145432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3105689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255</Words>
  <Application>Microsoft Office PowerPoint</Application>
  <PresentationFormat>Экран (4:3)</PresentationFormat>
  <Paragraphs>48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Мир к началу XVIII века</vt:lpstr>
      <vt:lpstr>Лента времени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Для торговли с Азией:  Ост-Индская компания</vt:lpstr>
      <vt:lpstr>Популярная философия просветителей XVIII века</vt:lpstr>
      <vt:lpstr>Соперничество XVII-XVIII века VS</vt:lpstr>
      <vt:lpstr>Презентация PowerPoint</vt:lpstr>
      <vt:lpstr>Научная революция</vt:lpstr>
      <vt:lpstr>Задание: составь сложный план темы «Мир к началу XVIII в.»</vt:lpstr>
      <vt:lpstr>«Мир к началу XVIII в.»</vt:lpstr>
      <vt:lpstr>Презентация PowerPoint</vt:lpstr>
      <vt:lpstr>Презентация PowerPoint</vt:lpstr>
      <vt:lpstr>Презентация PowerPoint</vt:lpstr>
      <vt:lpstr>Домашнее задание: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Екатерина</dc:creator>
  <cp:lastModifiedBy>Windows User</cp:lastModifiedBy>
  <cp:revision>22</cp:revision>
  <dcterms:created xsi:type="dcterms:W3CDTF">2021-09-01T14:25:58Z</dcterms:created>
  <dcterms:modified xsi:type="dcterms:W3CDTF">2022-08-12T09:55:06Z</dcterms:modified>
</cp:coreProperties>
</file>