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2" autoAdjust="0"/>
    <p:restoredTop sz="94668" autoAdjust="0"/>
  </p:normalViewPr>
  <p:slideViewPr>
    <p:cSldViewPr>
      <p:cViewPr varScale="1">
        <p:scale>
          <a:sx n="83" d="100"/>
          <a:sy n="83" d="100"/>
        </p:scale>
        <p:origin x="-150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microsoft.com/office/2007/relationships/hdphoto" Target="../media/hdphoto4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6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5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7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9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microsoft.com/office/2007/relationships/hdphoto" Target="../media/hdphoto8.wdp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0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microsoft.com/office/2007/relationships/hdphoto" Target="../media/hdphoto1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10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microsoft.com/office/2007/relationships/hdphoto" Target="../media/hdphoto1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0" b="98848" l="0" r="973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976" y="116632"/>
            <a:ext cx="3840183" cy="2900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625212" y="3268738"/>
            <a:ext cx="119936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Classwork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644174" y="4060636"/>
            <a:ext cx="6133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bar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644174" y="4399190"/>
            <a:ext cx="11521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teaspoon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644174" y="4738542"/>
            <a:ext cx="6579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loaf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644174" y="5077096"/>
            <a:ext cx="12097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slice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644174" y="5407567"/>
            <a:ext cx="7468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litre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302161" y="3701896"/>
            <a:ext cx="24760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щепотка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072887" y="4061434"/>
            <a:ext cx="24638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плитка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644174" y="3701896"/>
            <a:ext cx="8169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pinch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199530" y="5077096"/>
            <a:ext cx="21691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ломтик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573"/>
            <a:ext cx="4283968" cy="16092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648632"/>
            <a:ext cx="5057775" cy="4895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Прямоугольник 38"/>
          <p:cNvSpPr/>
          <p:nvPr/>
        </p:nvSpPr>
        <p:spPr>
          <a:xfrm>
            <a:off x="6032102" y="2901446"/>
            <a:ext cx="242887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The ___</a:t>
            </a:r>
            <a:r>
              <a:rPr lang="en-US" sz="1600" b="1" baseline="30000" dirty="0" err="1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th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 of November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095714" y="4737744"/>
            <a:ext cx="21691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буханка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678565" y="4399988"/>
            <a:ext cx="21691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чайная ложка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199529" y="5407567"/>
            <a:ext cx="21691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литр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54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3" grpId="0"/>
      <p:bldP spid="40" grpId="0"/>
      <p:bldP spid="41" grpId="0"/>
      <p:bldP spid="42" grpId="0"/>
      <p:bldP spid="45" grpId="0"/>
      <p:bldP spid="46" grpId="0"/>
      <p:bldP spid="30" grpId="0"/>
      <p:bldP spid="35" grpId="0"/>
      <p:bldP spid="39" grpId="0"/>
      <p:bldP spid="44" grpId="0"/>
      <p:bldP spid="48" grpId="0"/>
      <p:bldP spid="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573"/>
            <a:ext cx="4283968" cy="16092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0606"/>
            <a:ext cx="5410200" cy="4162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0" name="Прямоугольник 139"/>
          <p:cNvSpPr/>
          <p:nvPr/>
        </p:nvSpPr>
        <p:spPr>
          <a:xfrm>
            <a:off x="5553372" y="3234497"/>
            <a:ext cx="32857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u="sng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Food preparation verbs</a:t>
            </a:r>
            <a:endParaRPr lang="ru-RU" sz="1600" b="1" u="sng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41" name="Прямоугольник 140"/>
          <p:cNvSpPr/>
          <p:nvPr/>
        </p:nvSpPr>
        <p:spPr>
          <a:xfrm>
            <a:off x="5705020" y="4064784"/>
            <a:ext cx="6133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peel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5705020" y="4403338"/>
            <a:ext cx="11521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pour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5705020" y="4742690"/>
            <a:ext cx="7468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chop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5705020" y="5081244"/>
            <a:ext cx="12097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grate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45" name="Прямоугольник 144"/>
          <p:cNvSpPr/>
          <p:nvPr/>
        </p:nvSpPr>
        <p:spPr>
          <a:xfrm>
            <a:off x="5705020" y="5411715"/>
            <a:ext cx="7468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beat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46" name="Прямоугольник 145"/>
          <p:cNvSpPr/>
          <p:nvPr/>
        </p:nvSpPr>
        <p:spPr>
          <a:xfrm>
            <a:off x="6260375" y="3706044"/>
            <a:ext cx="25787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нарезать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47" name="Прямоугольник 146"/>
          <p:cNvSpPr/>
          <p:nvPr/>
        </p:nvSpPr>
        <p:spPr>
          <a:xfrm>
            <a:off x="6260375" y="4065582"/>
            <a:ext cx="233723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очистить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48" name="Прямоугольник 147"/>
          <p:cNvSpPr/>
          <p:nvPr/>
        </p:nvSpPr>
        <p:spPr>
          <a:xfrm>
            <a:off x="5705020" y="3706044"/>
            <a:ext cx="8169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slice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59" name="Прямоугольник 158"/>
          <p:cNvSpPr/>
          <p:nvPr/>
        </p:nvSpPr>
        <p:spPr>
          <a:xfrm>
            <a:off x="6363007" y="5081244"/>
            <a:ext cx="20665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натереть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61" name="Прямоугольник 160"/>
          <p:cNvSpPr/>
          <p:nvPr/>
        </p:nvSpPr>
        <p:spPr>
          <a:xfrm>
            <a:off x="6281084" y="4741892"/>
            <a:ext cx="20446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нашинковать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62" name="Прямоугольник 161"/>
          <p:cNvSpPr/>
          <p:nvPr/>
        </p:nvSpPr>
        <p:spPr>
          <a:xfrm>
            <a:off x="6318379" y="4404136"/>
            <a:ext cx="25902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налить, насыпать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63" name="Прямоугольник 162"/>
          <p:cNvSpPr/>
          <p:nvPr/>
        </p:nvSpPr>
        <p:spPr>
          <a:xfrm>
            <a:off x="6281084" y="5411715"/>
            <a:ext cx="21484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взбить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64" name="Прямоугольник 163"/>
          <p:cNvSpPr/>
          <p:nvPr/>
        </p:nvSpPr>
        <p:spPr>
          <a:xfrm>
            <a:off x="5705020" y="5733392"/>
            <a:ext cx="7468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melt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65" name="Прямоугольник 164"/>
          <p:cNvSpPr/>
          <p:nvPr/>
        </p:nvSpPr>
        <p:spPr>
          <a:xfrm>
            <a:off x="6281084" y="5733392"/>
            <a:ext cx="21484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растопить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0" b="98848" l="0" r="973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976" y="116632"/>
            <a:ext cx="3840183" cy="2900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055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  <p:bldP spid="159" grpId="0"/>
      <p:bldP spid="161" grpId="0"/>
      <p:bldP spid="162" grpId="0"/>
      <p:bldP spid="163" grpId="0"/>
      <p:bldP spid="164" grpId="0"/>
      <p:bldP spid="1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5198564" y="5988054"/>
            <a:ext cx="3096344" cy="646331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u="sng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Homework</a:t>
            </a:r>
          </a:p>
          <a:p>
            <a:pPr algn="ctr"/>
            <a:r>
              <a:rPr lang="en-US" b="1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p.32 ex.4</a:t>
            </a:r>
            <a:r>
              <a:rPr lang="ru-RU" b="1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 письменн</a:t>
            </a:r>
            <a:r>
              <a:rPr lang="ru-RU" b="1" dirty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о</a:t>
            </a:r>
            <a:endParaRPr lang="ru-RU" b="1" dirty="0" smtClean="0">
              <a:solidFill>
                <a:srgbClr val="C00000"/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573"/>
            <a:ext cx="4283968" cy="16092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296" y="7573"/>
            <a:ext cx="4855704" cy="5970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624" y="1690200"/>
            <a:ext cx="4386237" cy="14507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95536" y="3284984"/>
            <a:ext cx="7468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melt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71600" y="3284984"/>
            <a:ext cx="21484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растопить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3623538"/>
            <a:ext cx="12097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grate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53523" y="3623538"/>
            <a:ext cx="20665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натереть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53523" y="3955527"/>
            <a:ext cx="24760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щепотка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5536" y="3955527"/>
            <a:ext cx="8169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pinch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5536" y="4294081"/>
            <a:ext cx="7468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chop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71600" y="4293283"/>
            <a:ext cx="20446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нашинковать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50891" y="4631837"/>
            <a:ext cx="25787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нарезать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5536" y="4631837"/>
            <a:ext cx="8169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slice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95536" y="4969460"/>
            <a:ext cx="11521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teaspoon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429927" y="4970258"/>
            <a:ext cx="21691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чайная ложка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348811" y="5373216"/>
            <a:ext cx="116570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p.32 ex.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3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95536" y="5808424"/>
            <a:ext cx="407483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1)</a:t>
            </a:r>
          </a:p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2)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3)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240253" y="5808424"/>
            <a:ext cx="40748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4)</a:t>
            </a:r>
          </a:p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5)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40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853737" y="3573016"/>
            <a:ext cx="39042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Rare, medium or well done?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853736" y="4250124"/>
            <a:ext cx="39042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Fried, boiled or scrambled?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853737" y="4907819"/>
            <a:ext cx="39042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Sparkling or still?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853737" y="5566437"/>
            <a:ext cx="39042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White or brown?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606972" y="2852936"/>
            <a:ext cx="15551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(B) fish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833722" y="3573016"/>
            <a:ext cx="15551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</a:t>
            </a:r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(C) meat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853736" y="2852936"/>
            <a:ext cx="39042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Steamed, fried or grilled? 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674352" y="5566437"/>
            <a:ext cx="15662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</a:t>
            </a:r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(E) bread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573"/>
            <a:ext cx="4283968" cy="16092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Прямоугольник 42"/>
          <p:cNvSpPr/>
          <p:nvPr/>
        </p:nvSpPr>
        <p:spPr>
          <a:xfrm>
            <a:off x="6315669" y="2348880"/>
            <a:ext cx="116570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p.32 ex.</a:t>
            </a:r>
            <a:r>
              <a:rPr lang="ru-RU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4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786139" y="4907819"/>
            <a:ext cx="15551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</a:t>
            </a:r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(A) water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726636" y="4250124"/>
            <a:ext cx="15551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</a:t>
            </a:r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(D) eggs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029"/>
          <a:stretch/>
        </p:blipFill>
        <p:spPr bwMode="auto">
          <a:xfrm>
            <a:off x="1" y="1962131"/>
            <a:ext cx="4695600" cy="42815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83" b="68209"/>
          <a:stretch/>
        </p:blipFill>
        <p:spPr bwMode="auto">
          <a:xfrm>
            <a:off x="4431503" y="277923"/>
            <a:ext cx="4748706" cy="19812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382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3" grpId="0"/>
      <p:bldP spid="40" grpId="0"/>
      <p:bldP spid="41" grpId="0"/>
      <p:bldP spid="45" grpId="0"/>
      <p:bldP spid="46" grpId="0"/>
      <p:bldP spid="30" grpId="0"/>
      <p:bldP spid="35" grpId="0"/>
      <p:bldP spid="43" grpId="0"/>
      <p:bldP spid="44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573"/>
            <a:ext cx="4283968" cy="16092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8" name="Прямоугольник 147"/>
          <p:cNvSpPr/>
          <p:nvPr/>
        </p:nvSpPr>
        <p:spPr>
          <a:xfrm>
            <a:off x="3166170" y="2939469"/>
            <a:ext cx="21259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1) A – is (news)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60" name="Прямоугольник 159"/>
          <p:cNvSpPr/>
          <p:nvPr/>
        </p:nvSpPr>
        <p:spPr>
          <a:xfrm>
            <a:off x="3518324" y="2596508"/>
            <a:ext cx="128432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p.33 ex.5b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672" y="0"/>
            <a:ext cx="4051328" cy="68504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" y="-1"/>
            <a:ext cx="3156044" cy="6858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3560804" y="2257954"/>
            <a:ext cx="119936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Classwork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052652" y="1924693"/>
            <a:ext cx="234391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The __</a:t>
            </a:r>
            <a:r>
              <a:rPr lang="en-US" sz="1600" b="1" baseline="30000" dirty="0" err="1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th</a:t>
            </a:r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 of November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166170" y="3268456"/>
            <a:ext cx="21259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2) A – is (subject)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166170" y="3584572"/>
            <a:ext cx="21259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prstClr val="white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2) </a:t>
            </a:r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B – </a:t>
            </a:r>
            <a:r>
              <a:rPr lang="en-US" sz="1600" b="1" dirty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is (subject)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166170" y="3920046"/>
            <a:ext cx="21259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3) A – is (money)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624" y="1196752"/>
            <a:ext cx="14401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2069976" y="1196752"/>
            <a:ext cx="413791" cy="0"/>
          </a:xfrm>
          <a:prstGeom prst="line">
            <a:avLst/>
          </a:prstGeom>
          <a:ln cmpd="sng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6516216" y="4518000"/>
            <a:ext cx="41379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1391309" y="1728000"/>
            <a:ext cx="14401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683568" y="1988840"/>
            <a:ext cx="648072" cy="0"/>
          </a:xfrm>
          <a:prstGeom prst="line">
            <a:avLst/>
          </a:prstGeom>
          <a:ln cmpd="sng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6505346" y="6300000"/>
            <a:ext cx="64807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V="1">
            <a:off x="1728000" y="2268000"/>
            <a:ext cx="153388" cy="17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2236036" y="2263247"/>
            <a:ext cx="495461" cy="1"/>
          </a:xfrm>
          <a:prstGeom prst="line">
            <a:avLst/>
          </a:prstGeom>
          <a:ln cmpd="sng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1779153" y="2520000"/>
            <a:ext cx="12386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1116000" y="2520000"/>
            <a:ext cx="555913" cy="0"/>
          </a:xfrm>
          <a:prstGeom prst="line">
            <a:avLst/>
          </a:prstGeom>
          <a:ln cmpd="sng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6652050" y="5292000"/>
            <a:ext cx="46628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6186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/>
      <p:bldP spid="160" grpId="0"/>
      <p:bldP spid="28" grpId="0"/>
      <p:bldP spid="29" grpId="0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6122608" y="5211888"/>
            <a:ext cx="2767932" cy="92333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u="sng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Homework</a:t>
            </a:r>
          </a:p>
          <a:p>
            <a:pPr algn="ctr"/>
            <a:r>
              <a:rPr lang="en-US" b="1" dirty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p.3</a:t>
            </a:r>
            <a:r>
              <a:rPr lang="ru-RU" b="1" dirty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3</a:t>
            </a:r>
            <a:r>
              <a:rPr lang="en-US" b="1" dirty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 </a:t>
            </a:r>
            <a:r>
              <a:rPr lang="en-US" b="1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ex.6</a:t>
            </a:r>
            <a:r>
              <a:rPr lang="ru-RU" b="1" dirty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доделать</a:t>
            </a:r>
            <a:endParaRPr lang="en-US" b="1" dirty="0" smtClean="0">
              <a:solidFill>
                <a:srgbClr val="C00000"/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  <a:p>
            <a:pPr algn="ctr"/>
            <a:r>
              <a:rPr lang="en-US" b="1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p.3</a:t>
            </a:r>
            <a:r>
              <a:rPr lang="ru-RU" b="1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3</a:t>
            </a:r>
            <a:r>
              <a:rPr lang="en-US" b="1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 ex.</a:t>
            </a:r>
            <a:r>
              <a:rPr lang="ru-RU" b="1" dirty="0" smtClean="0">
                <a:solidFill>
                  <a:srgbClr val="C00000"/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7 устно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573"/>
            <a:ext cx="4283968" cy="16092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948122" y="1057651"/>
            <a:ext cx="30093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• one’s cup of tea 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48123" y="1331341"/>
            <a:ext cx="31169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(что-то) нравится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830875" y="642920"/>
            <a:ext cx="116570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p.33 ex.6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23" y="1612133"/>
            <a:ext cx="5936555" cy="5085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5948123" y="1730238"/>
            <a:ext cx="30542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• a piece of cake 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923733" y="2003928"/>
            <a:ext cx="31861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проще простого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948123" y="2378310"/>
            <a:ext cx="30093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• spill the beans 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923733" y="2652000"/>
            <a:ext cx="31412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проболтаться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948122" y="3018858"/>
            <a:ext cx="30622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• with a pinch of salt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923733" y="3291180"/>
            <a:ext cx="344851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относиться скептически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968680" y="3697424"/>
            <a:ext cx="302578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• crying over spilt milk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948123" y="3971114"/>
            <a:ext cx="31538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4E67C8">
                    <a:lumMod val="50000"/>
                  </a:srgbClr>
                </a:solidFill>
                <a:latin typeface="Segoe Print" panose="02000600000000000000" pitchFamily="2" charset="0"/>
                <a:cs typeface="MV Boli" panose="02000500030200090000" pitchFamily="2" charset="0"/>
              </a:rPr>
              <a:t>- расстраиваться</a:t>
            </a:r>
            <a:endParaRPr lang="ru-RU" sz="1600" b="1" dirty="0">
              <a:solidFill>
                <a:srgbClr val="4E67C8">
                  <a:lumMod val="50000"/>
                </a:srgbClr>
              </a:solidFill>
              <a:latin typeface="Segoe Print" panose="02000600000000000000" pitchFamily="2" charset="0"/>
              <a:cs typeface="MV Boli" panose="0200050003020009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806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12" grpId="0"/>
      <p:bldP spid="13" grpId="0"/>
      <p:bldP spid="24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573"/>
            <a:ext cx="4283968" cy="16092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617" r="1509" b="1971"/>
          <a:stretch/>
        </p:blipFill>
        <p:spPr bwMode="auto">
          <a:xfrm>
            <a:off x="-5729" y="1616822"/>
            <a:ext cx="6389328" cy="51965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7573"/>
            <a:ext cx="1857375" cy="666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33 ex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24067" y="682278"/>
            <a:ext cx="448816" cy="44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67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4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612</TotalTime>
  <Words>234</Words>
  <Application>Microsoft Office PowerPoint</Application>
  <PresentationFormat>Экран (4:3)</PresentationFormat>
  <Paragraphs>81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</dc:creator>
  <cp:lastModifiedBy>Админ</cp:lastModifiedBy>
  <cp:revision>102</cp:revision>
  <dcterms:created xsi:type="dcterms:W3CDTF">2020-11-08T16:39:34Z</dcterms:created>
  <dcterms:modified xsi:type="dcterms:W3CDTF">2022-08-22T06:16:05Z</dcterms:modified>
</cp:coreProperties>
</file>