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9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70" r:id="rId11"/>
    <p:sldId id="263" r:id="rId12"/>
    <p:sldId id="264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F78D"/>
    <a:srgbClr val="070601"/>
    <a:srgbClr val="63111D"/>
    <a:srgbClr val="716A74"/>
    <a:srgbClr val="C2C6C6"/>
    <a:srgbClr val="EC5830"/>
    <a:srgbClr val="F1B5B5"/>
    <a:srgbClr val="D24B0E"/>
    <a:srgbClr val="005024"/>
    <a:srgbClr val="E579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D4A01-73BB-4B48-BE9B-AB8C04E696DF}" type="datetimeFigureOut">
              <a:rPr lang="ru-RU" smtClean="0"/>
              <a:t>21.08.2022</a:t>
            </a:fld>
            <a:endParaRPr lang="ru-R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189607-0578-4BB6-8D4D-65319A6781C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D4A01-73BB-4B48-BE9B-AB8C04E696DF}" type="datetimeFigureOut">
              <a:rPr lang="ru-RU" smtClean="0"/>
              <a:t>21.08.2022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89607-0578-4BB6-8D4D-65319A6781C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D4A01-73BB-4B48-BE9B-AB8C04E696DF}" type="datetimeFigureOut">
              <a:rPr lang="ru-RU" smtClean="0"/>
              <a:t>21.08.2022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89607-0578-4BB6-8D4D-65319A6781C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D4A01-73BB-4B48-BE9B-AB8C04E696DF}" type="datetimeFigureOut">
              <a:rPr lang="ru-RU" smtClean="0"/>
              <a:t>21.08.2022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89607-0578-4BB6-8D4D-65319A6781C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D4A01-73BB-4B48-BE9B-AB8C04E696DF}" type="datetimeFigureOut">
              <a:rPr lang="ru-RU" smtClean="0"/>
              <a:t>21.08.2022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89607-0578-4BB6-8D4D-65319A6781C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D4A01-73BB-4B48-BE9B-AB8C04E696DF}" type="datetimeFigureOut">
              <a:rPr lang="ru-RU" smtClean="0"/>
              <a:t>21.08.2022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89607-0578-4BB6-8D4D-65319A6781C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D4A01-73BB-4B48-BE9B-AB8C04E696DF}" type="datetimeFigureOut">
              <a:rPr lang="ru-RU" smtClean="0"/>
              <a:t>21.08.2022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89607-0578-4BB6-8D4D-65319A6781C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D4A01-73BB-4B48-BE9B-AB8C04E696DF}" type="datetimeFigureOut">
              <a:rPr lang="ru-RU" smtClean="0"/>
              <a:t>21.08.2022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89607-0578-4BB6-8D4D-65319A6781C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D4A01-73BB-4B48-BE9B-AB8C04E696DF}" type="datetimeFigureOut">
              <a:rPr lang="ru-RU" smtClean="0"/>
              <a:t>21.08.2022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89607-0578-4BB6-8D4D-65319A6781C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D4A01-73BB-4B48-BE9B-AB8C04E696DF}" type="datetimeFigureOut">
              <a:rPr lang="ru-RU" smtClean="0"/>
              <a:t>21.08.2022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89607-0578-4BB6-8D4D-65319A6781C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D4A01-73BB-4B48-BE9B-AB8C04E696DF}" type="datetimeFigureOut">
              <a:rPr lang="ru-RU" smtClean="0"/>
              <a:t>21.08.2022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89607-0578-4BB6-8D4D-65319A6781C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D74D4A01-73BB-4B48-BE9B-AB8C04E696DF}" type="datetimeFigureOut">
              <a:rPr lang="ru-RU" smtClean="0"/>
              <a:t>21.08.2022</a:t>
            </a:fld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05189607-0578-4BB6-8D4D-65319A6781C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417751"/>
            <a:ext cx="9144000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>
                <a:ln w="11430"/>
                <a:solidFill>
                  <a:srgbClr val="E5791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(</a:t>
            </a:r>
            <a:r>
              <a:rPr lang="ru-RU" sz="3200" b="1" dirty="0" smtClean="0">
                <a:ln w="11430"/>
                <a:solidFill>
                  <a:srgbClr val="E5791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Урок общеметодологической направленности) </a:t>
            </a:r>
          </a:p>
          <a:p>
            <a:pPr algn="ctr"/>
            <a:r>
              <a:rPr lang="ru-RU" sz="3200" b="1" dirty="0" smtClean="0">
                <a:ln w="11430"/>
                <a:solidFill>
                  <a:srgbClr val="E5791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5 класс</a:t>
            </a:r>
            <a:endParaRPr lang="ru-RU" sz="3200" b="1" dirty="0">
              <a:ln w="11430"/>
              <a:solidFill>
                <a:srgbClr val="E5791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7504" y="908720"/>
            <a:ext cx="8604453" cy="2862322"/>
          </a:xfrm>
          <a:prstGeom prst="rect">
            <a:avLst/>
          </a:prstGeom>
          <a:ln>
            <a:noFill/>
          </a:ln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i="1" cap="all" dirty="0" smtClean="0">
                <a:ln w="0"/>
                <a:solidFill>
                  <a:srgbClr val="E5791F"/>
                </a:solidFill>
                <a:effectLst>
                  <a:reflection blurRad="12700" stA="50000" endPos="50000" dist="5000" dir="5400000" sy="-100000" rotWithShape="0"/>
                </a:effectLst>
              </a:rPr>
              <a:t>«Решение </a:t>
            </a:r>
            <a:r>
              <a:rPr lang="ru-RU" sz="6000" b="1" i="1" cap="all" dirty="0">
                <a:ln w="0"/>
                <a:solidFill>
                  <a:srgbClr val="E5791F"/>
                </a:solidFill>
                <a:effectLst>
                  <a:reflection blurRad="12700" stA="50000" endPos="50000" dist="5000" dir="5400000" sy="-100000" rotWithShape="0"/>
                </a:effectLst>
              </a:rPr>
              <a:t>задач </a:t>
            </a:r>
            <a:br>
              <a:rPr lang="ru-RU" sz="6000" b="1" i="1" cap="all" dirty="0">
                <a:ln w="0"/>
                <a:solidFill>
                  <a:srgbClr val="E5791F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6000" b="1" i="1" cap="all" dirty="0">
                <a:ln w="0"/>
                <a:solidFill>
                  <a:srgbClr val="E5791F"/>
                </a:solidFill>
                <a:effectLst>
                  <a:reflection blurRad="12700" stA="50000" endPos="50000" dist="5000" dir="5400000" sy="-100000" rotWithShape="0"/>
                </a:effectLst>
              </a:rPr>
              <a:t>на  проценты</a:t>
            </a:r>
            <a:r>
              <a:rPr lang="ru-RU" sz="6000" b="1" i="1" cap="all" dirty="0" smtClean="0">
                <a:ln w="0"/>
                <a:solidFill>
                  <a:srgbClr val="E5791F"/>
                </a:solidFill>
                <a:effectLst>
                  <a:reflection blurRad="12700" stA="50000" endPos="50000" dist="5000" dir="5400000" sy="-100000" rotWithShape="0"/>
                </a:effectLst>
              </a:rPr>
              <a:t>»</a:t>
            </a:r>
            <a:r>
              <a:rPr lang="ru-RU" sz="6000" b="1" i="1" cap="all" dirty="0">
                <a:ln w="0"/>
                <a:solidFill>
                  <a:srgbClr val="E5791F"/>
                </a:soli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6000" b="1" i="1" cap="all" dirty="0">
                <a:ln w="0"/>
                <a:solidFill>
                  <a:srgbClr val="E5791F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sz="6000" b="1" cap="all" dirty="0">
              <a:ln w="0"/>
              <a:solidFill>
                <a:srgbClr val="E5791F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5" y="5187074"/>
            <a:ext cx="831642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solidFill>
                  <a:srgbClr val="C00000"/>
                </a:solidFill>
              </a:rPr>
              <a:t>Автор: Морозова  Елена  Викторовна,</a:t>
            </a:r>
            <a:endParaRPr lang="ru-RU" sz="1600" dirty="0">
              <a:solidFill>
                <a:srgbClr val="C00000"/>
              </a:solidFill>
            </a:endParaRPr>
          </a:p>
          <a:p>
            <a:r>
              <a:rPr lang="ru-RU" sz="1600" b="1" dirty="0">
                <a:solidFill>
                  <a:srgbClr val="C00000"/>
                </a:solidFill>
              </a:rPr>
              <a:t>учитель математики  ГБОУ СОШ № 139 с углубленным изучением математики </a:t>
            </a:r>
          </a:p>
          <a:p>
            <a:r>
              <a:rPr lang="ru-RU" sz="1600" b="1" dirty="0">
                <a:solidFill>
                  <a:srgbClr val="C00000"/>
                </a:solidFill>
              </a:rPr>
              <a:t>г. Санкт-Петербург</a:t>
            </a:r>
            <a:endParaRPr lang="ru-RU" sz="1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2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2C6C6"/>
            </a:gs>
            <a:gs pos="65000">
              <a:schemeClr val="bg2">
                <a:tint val="100000"/>
                <a:shade val="95000"/>
                <a:satMod val="100000"/>
                <a:lumMod val="100000"/>
              </a:schemeClr>
            </a:gs>
            <a:gs pos="100000">
              <a:srgbClr val="716A7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3"/>
            <a:ext cx="7315200" cy="1008112"/>
          </a:xfrm>
        </p:spPr>
        <p:txBody>
          <a:bodyPr/>
          <a:lstStyle/>
          <a:p>
            <a:pPr algn="ctr"/>
            <a:r>
              <a:rPr lang="ru-RU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Задача </a:t>
            </a:r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№4</a:t>
            </a:r>
            <a:endParaRPr lang="ru-RU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9196" y="1124744"/>
            <a:ext cx="8496944" cy="2243343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b="1" dirty="0">
                <a:solidFill>
                  <a:schemeClr val="accent6">
                    <a:lumMod val="10000"/>
                  </a:schemeClr>
                </a:solidFill>
              </a:rPr>
              <a:t>В </a:t>
            </a:r>
            <a:r>
              <a:rPr lang="ru-RU" sz="2400" b="1" dirty="0" smtClean="0">
                <a:solidFill>
                  <a:schemeClr val="accent6">
                    <a:lumMod val="10000"/>
                  </a:schemeClr>
                </a:solidFill>
              </a:rPr>
              <a:t>Калининском районе в </a:t>
            </a:r>
            <a:r>
              <a:rPr lang="ru-RU" sz="2400" b="1" dirty="0">
                <a:solidFill>
                  <a:schemeClr val="accent6">
                    <a:lumMod val="10000"/>
                  </a:schemeClr>
                </a:solidFill>
              </a:rPr>
              <a:t>настоящее время </a:t>
            </a:r>
            <a:r>
              <a:rPr lang="ru-RU" sz="2400" b="1" dirty="0" smtClean="0">
                <a:solidFill>
                  <a:schemeClr val="accent6">
                    <a:lumMod val="10000"/>
                  </a:schemeClr>
                </a:solidFill>
              </a:rPr>
              <a:t>504</a:t>
            </a:r>
            <a:r>
              <a:rPr lang="ru-RU" sz="2400" b="1" dirty="0">
                <a:solidFill>
                  <a:schemeClr val="accent6">
                    <a:lumMod val="10000"/>
                  </a:schemeClr>
                </a:solidFill>
              </a:rPr>
              <a:t>6</a:t>
            </a:r>
            <a:r>
              <a:rPr lang="ru-RU" sz="2400" b="1" dirty="0" smtClean="0">
                <a:solidFill>
                  <a:schemeClr val="accent6">
                    <a:lumMod val="10000"/>
                  </a:schemeClr>
                </a:solidFill>
              </a:rPr>
              <a:t>00 </a:t>
            </a:r>
            <a:r>
              <a:rPr lang="ru-RU" sz="2400" b="1" dirty="0">
                <a:solidFill>
                  <a:schemeClr val="accent6">
                    <a:lumMod val="10000"/>
                  </a:schemeClr>
                </a:solidFill>
              </a:rPr>
              <a:t>жителей. Известно, что население этого </a:t>
            </a:r>
            <a:r>
              <a:rPr lang="ru-RU" sz="2400" b="1" dirty="0" smtClean="0">
                <a:solidFill>
                  <a:schemeClr val="accent6">
                    <a:lumMod val="10000"/>
                  </a:schemeClr>
                </a:solidFill>
              </a:rPr>
              <a:t>района </a:t>
            </a:r>
            <a:r>
              <a:rPr lang="ru-RU" sz="2400" b="1" dirty="0">
                <a:solidFill>
                  <a:schemeClr val="accent6">
                    <a:lumMod val="10000"/>
                  </a:schemeClr>
                </a:solidFill>
              </a:rPr>
              <a:t>увеличивается ежегодно на  7%. Сколько жителей было в городе два года назад?</a:t>
            </a:r>
          </a:p>
          <a:p>
            <a:endParaRPr lang="ru-RU" sz="2400" b="1" dirty="0">
              <a:solidFill>
                <a:schemeClr val="accent6">
                  <a:lumMod val="10000"/>
                </a:schemeClr>
              </a:solidFill>
            </a:endParaRPr>
          </a:p>
        </p:txBody>
      </p:sp>
      <p:pic>
        <p:nvPicPr>
          <p:cNvPr id="1026" name="Picture 2" descr="C:\Users\Елена\Desktop\iCA51XLI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25" y="2204864"/>
            <a:ext cx="7870366" cy="4171793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354140" y="58772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i="1" dirty="0" smtClean="0">
                <a:solidFill>
                  <a:srgbClr val="F4F78D"/>
                </a:solidFill>
              </a:rPr>
              <a:t>Выполнил: </a:t>
            </a:r>
            <a:r>
              <a:rPr lang="ru-RU" b="1" i="1" dirty="0" err="1" smtClean="0">
                <a:solidFill>
                  <a:srgbClr val="F4F78D"/>
                </a:solidFill>
              </a:rPr>
              <a:t>Битюцкий</a:t>
            </a:r>
            <a:r>
              <a:rPr lang="ru-RU" b="1" i="1" dirty="0" smtClean="0">
                <a:solidFill>
                  <a:srgbClr val="F4F78D"/>
                </a:solidFill>
              </a:rPr>
              <a:t> Илья </a:t>
            </a:r>
            <a:endParaRPr lang="ru-RU" b="1" i="1" dirty="0">
              <a:solidFill>
                <a:srgbClr val="F4F78D"/>
              </a:solidFill>
            </a:endParaRPr>
          </a:p>
          <a:p>
            <a:pPr algn="r"/>
            <a:r>
              <a:rPr lang="ru-RU" b="1" i="1" dirty="0">
                <a:solidFill>
                  <a:srgbClr val="F4F78D"/>
                </a:solidFill>
              </a:rPr>
              <a:t>ученица </a:t>
            </a:r>
            <a:r>
              <a:rPr lang="ru-RU" b="1" i="1" dirty="0" smtClean="0">
                <a:solidFill>
                  <a:srgbClr val="F4F78D"/>
                </a:solidFill>
              </a:rPr>
              <a:t>5 «а» </a:t>
            </a:r>
            <a:r>
              <a:rPr lang="ru-RU" b="1" i="1" dirty="0">
                <a:solidFill>
                  <a:srgbClr val="F4F78D"/>
                </a:solidFill>
              </a:rPr>
              <a:t>класса</a:t>
            </a:r>
          </a:p>
        </p:txBody>
      </p:sp>
    </p:spTree>
    <p:extLst>
      <p:ext uri="{BB962C8B-B14F-4D97-AF65-F5344CB8AC3E}">
        <p14:creationId xmlns:p14="http://schemas.microsoft.com/office/powerpoint/2010/main" val="214780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315200" cy="1296143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900" b="1" spc="50" dirty="0" smtClean="0">
                <a:ln w="11430"/>
                <a:solidFill>
                  <a:srgbClr val="E5791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Задача </a:t>
            </a:r>
            <a:r>
              <a:rPr lang="ru-RU" sz="4900" b="1" spc="50" dirty="0">
                <a:ln w="11430"/>
                <a:solidFill>
                  <a:srgbClr val="E5791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</a:t>
            </a:r>
            <a:r>
              <a:rPr lang="ru-RU" sz="4900" b="1" spc="50" dirty="0" smtClean="0">
                <a:ln w="11430"/>
                <a:solidFill>
                  <a:srgbClr val="E5791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1(Физика</a:t>
            </a:r>
            <a:r>
              <a:rPr lang="ru-RU" sz="4900" b="1" spc="50" dirty="0">
                <a:ln w="11430"/>
                <a:solidFill>
                  <a:srgbClr val="E5791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)</a:t>
            </a:r>
            <a:br>
              <a:rPr lang="ru-RU" sz="4900" b="1" spc="50" dirty="0">
                <a:ln w="11430"/>
                <a:solidFill>
                  <a:srgbClr val="E5791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4900" b="1" spc="50" dirty="0">
              <a:ln w="11430"/>
              <a:solidFill>
                <a:srgbClr val="E5791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005064"/>
            <a:ext cx="5328592" cy="2450207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>
                <a:solidFill>
                  <a:srgbClr val="E5791F"/>
                </a:solidFill>
              </a:rPr>
              <a:t>Кусок сплава меди с оловом массой 15 кг содержит 20% меди. Сколько чистой меди необходимо добавить к этому сплаву, чтобы новый сплав содержал 40% олова?</a:t>
            </a:r>
          </a:p>
          <a:p>
            <a:endParaRPr lang="ru-RU" dirty="0"/>
          </a:p>
        </p:txBody>
      </p:sp>
      <p:pic>
        <p:nvPicPr>
          <p:cNvPr id="2050" name="Picture 2" descr="C:\Users\Елена\Desktop\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268760"/>
            <a:ext cx="3496791" cy="4869764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ыноска-облако 3"/>
          <p:cNvSpPr/>
          <p:nvPr/>
        </p:nvSpPr>
        <p:spPr>
          <a:xfrm flipH="1">
            <a:off x="467544" y="1268760"/>
            <a:ext cx="3600400" cy="2664296"/>
          </a:xfrm>
          <a:prstGeom prst="cloudCallout">
            <a:avLst>
              <a:gd name="adj1" fmla="val -78554"/>
              <a:gd name="adj2" fmla="val 1573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>
              <a:solidFill>
                <a:srgbClr val="E5791F"/>
              </a:solidFill>
            </a:endParaRPr>
          </a:p>
        </p:txBody>
      </p:sp>
      <p:pic>
        <p:nvPicPr>
          <p:cNvPr id="5" name="Picture 2" descr="C:\Users\Елена\Desktop\iCA43TCO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909" y="1667485"/>
            <a:ext cx="2777669" cy="1866846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0807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7315200" cy="122413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4400" b="1" spc="50" dirty="0" smtClean="0">
                <a:ln w="11430"/>
                <a:solidFill>
                  <a:srgbClr val="E5791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400" b="1" spc="50" dirty="0" smtClean="0">
                <a:ln w="11430"/>
                <a:solidFill>
                  <a:srgbClr val="E5791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400" b="1" spc="50" dirty="0">
                <a:ln w="11430"/>
                <a:solidFill>
                  <a:srgbClr val="E5791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400" b="1" spc="50" dirty="0">
                <a:ln w="11430"/>
                <a:solidFill>
                  <a:srgbClr val="E5791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400" b="1" spc="50" dirty="0" smtClean="0">
                <a:ln w="11430"/>
                <a:solidFill>
                  <a:srgbClr val="E5791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Задача </a:t>
            </a:r>
            <a:r>
              <a:rPr lang="ru-RU" sz="4400" b="1" spc="50" dirty="0">
                <a:ln w="11430"/>
                <a:solidFill>
                  <a:srgbClr val="E5791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 </a:t>
            </a:r>
            <a:r>
              <a:rPr lang="ru-RU" sz="4400" b="1" spc="50" dirty="0" smtClean="0">
                <a:ln w="11430"/>
                <a:solidFill>
                  <a:srgbClr val="E5791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2(Химия</a:t>
            </a:r>
            <a:r>
              <a:rPr lang="ru-RU" sz="4400" b="1" spc="50" dirty="0">
                <a:ln w="11430"/>
                <a:solidFill>
                  <a:srgbClr val="E5791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)</a:t>
            </a:r>
            <a:br>
              <a:rPr lang="ru-RU" sz="4400" b="1" spc="50" dirty="0">
                <a:ln w="11430"/>
                <a:solidFill>
                  <a:srgbClr val="E5791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4400" b="1" spc="50" dirty="0">
              <a:ln w="11430"/>
              <a:solidFill>
                <a:srgbClr val="E5791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2092" y="3748871"/>
            <a:ext cx="5148064" cy="2592288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400" dirty="0">
                <a:solidFill>
                  <a:srgbClr val="E5791F"/>
                </a:solidFill>
              </a:rPr>
              <a:t>В сосуд, содержащий 5 литров 12-процентного водного раствора некоторого вещества, добавили 7 литров воды. Сколько процентов составляет концентрация получившегося раствора?</a:t>
            </a:r>
          </a:p>
          <a:p>
            <a:endParaRPr lang="ru-RU" dirty="0"/>
          </a:p>
        </p:txBody>
      </p:sp>
      <p:pic>
        <p:nvPicPr>
          <p:cNvPr id="1026" name="Picture 2" descr="C:\Users\Елена\Desktop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38881"/>
            <a:ext cx="3960440" cy="4920995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Выноска-облако 3"/>
          <p:cNvSpPr/>
          <p:nvPr/>
        </p:nvSpPr>
        <p:spPr>
          <a:xfrm>
            <a:off x="4283968" y="1238881"/>
            <a:ext cx="4104456" cy="2550159"/>
          </a:xfrm>
          <a:prstGeom prst="cloudCallout">
            <a:avLst>
              <a:gd name="adj1" fmla="val -87899"/>
              <a:gd name="adj2" fmla="val 196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dirty="0">
              <a:solidFill>
                <a:srgbClr val="E5791F"/>
              </a:solidFill>
            </a:endParaRPr>
          </a:p>
        </p:txBody>
      </p:sp>
      <p:pic>
        <p:nvPicPr>
          <p:cNvPr id="5" name="Picture 2" descr="C:\Users\Елена\Desktop\dobavka-k-stroit-rastvoram-teaz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3909" y="1238881"/>
            <a:ext cx="2584574" cy="232819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629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290554"/>
            <a:ext cx="9144000" cy="3539527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5720" indent="0" algn="ctr">
              <a:buNone/>
            </a:pPr>
            <a:r>
              <a:rPr lang="ru-RU" sz="4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Да, путь познания не гладок,</a:t>
            </a:r>
          </a:p>
          <a:p>
            <a:pPr marL="45720" indent="0" algn="ctr">
              <a:buNone/>
            </a:pPr>
            <a:r>
              <a:rPr lang="ru-RU" sz="4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 знайте вы со школьных лет:</a:t>
            </a:r>
          </a:p>
          <a:p>
            <a:pPr marL="45720" indent="0" algn="ctr">
              <a:buNone/>
            </a:pPr>
            <a:r>
              <a:rPr lang="ru-RU" sz="4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Загадок больше, чем разгадок</a:t>
            </a:r>
          </a:p>
          <a:p>
            <a:pPr marL="45720" indent="0" algn="ctr">
              <a:buNone/>
            </a:pPr>
            <a:r>
              <a:rPr lang="ru-RU" sz="4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поискам предела нет!</a:t>
            </a:r>
            <a:endParaRPr lang="ru-RU" sz="4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C:\Users\Елена\Desktop\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5505" y="135035"/>
            <a:ext cx="4680520" cy="3837175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523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-11685"/>
            <a:ext cx="9144000" cy="1844824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6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Ребята, </a:t>
            </a:r>
            <a:br>
              <a:rPr lang="ru-RU" sz="6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6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спасибо за урок!</a:t>
            </a:r>
            <a:endParaRPr lang="ru-RU" sz="6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2050" name="Picture 2" descr="C:\Users\Елена\Desktop\Маша\86756668_3571750_d4dc6498f8d8a7bf26b54c63e6f17d64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30299"/>
            <a:ext cx="5112568" cy="511256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0300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025" y="188640"/>
            <a:ext cx="9036496" cy="258532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solidFill>
                  <a:srgbClr val="E5791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Девиз нашего </a:t>
            </a:r>
            <a:r>
              <a:rPr lang="ru-RU" sz="5400" b="1" spc="50" dirty="0" smtClean="0">
                <a:ln w="11430"/>
                <a:solidFill>
                  <a:srgbClr val="E5791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урока: </a:t>
            </a:r>
            <a:r>
              <a:rPr lang="ru-RU" sz="54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"Мыслим </a:t>
            </a:r>
            <a:r>
              <a:rPr lang="ru-RU" sz="5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глобально, действуем локально".</a:t>
            </a:r>
          </a:p>
        </p:txBody>
      </p:sp>
      <p:pic>
        <p:nvPicPr>
          <p:cNvPr id="4098" name="Picture 2" descr="C:\Users\Елена\Desktop\Маша\Безымянный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937" y="2227645"/>
            <a:ext cx="6048672" cy="4455974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611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315200" cy="1154097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4800" b="1" spc="50" dirty="0" smtClean="0">
                <a:ln w="11430"/>
                <a:solidFill>
                  <a:srgbClr val="E5791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Задача №1</a:t>
            </a:r>
            <a:endParaRPr lang="ru-RU" sz="4800" b="1" spc="50" dirty="0">
              <a:ln w="11430"/>
              <a:solidFill>
                <a:srgbClr val="E5791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3157" y="1551244"/>
            <a:ext cx="8424936" cy="875191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800" b="1" dirty="0" smtClean="0">
                <a:solidFill>
                  <a:srgbClr val="E5791F"/>
                </a:solidFill>
              </a:rPr>
              <a:t>Как найти несколько процентов от числа «а»?</a:t>
            </a:r>
            <a:endParaRPr lang="ru-RU" sz="2800" b="1" dirty="0">
              <a:solidFill>
                <a:srgbClr val="E5791F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797152"/>
            <a:ext cx="889248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</a:rPr>
              <a:t>Ответ:</a:t>
            </a:r>
            <a: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E5791F"/>
                </a:solidFill>
              </a:rPr>
              <a:t> </a:t>
            </a:r>
            <a:r>
              <a:rPr lang="ru-RU" sz="2800" dirty="0" smtClean="0">
                <a:solidFill>
                  <a:srgbClr val="E5791F"/>
                </a:solidFill>
              </a:rPr>
              <a:t>Чтобы </a:t>
            </a:r>
            <a:r>
              <a:rPr lang="ru-RU" sz="2800" dirty="0">
                <a:solidFill>
                  <a:srgbClr val="E5791F"/>
                </a:solidFill>
              </a:rPr>
              <a:t>найти несколько процентов от числа, надо это число умножить на соответствующую </a:t>
            </a:r>
            <a:r>
              <a:rPr lang="ru-RU" sz="2800" dirty="0" smtClean="0">
                <a:solidFill>
                  <a:srgbClr val="E5791F"/>
                </a:solidFill>
              </a:rPr>
              <a:t>дробь.</a:t>
            </a:r>
            <a:endParaRPr lang="ru-RU" sz="2800" dirty="0">
              <a:solidFill>
                <a:srgbClr val="E5791F"/>
              </a:solidFill>
            </a:endParaRPr>
          </a:p>
        </p:txBody>
      </p:sp>
      <p:pic>
        <p:nvPicPr>
          <p:cNvPr id="1026" name="Picture 2" descr="C:\Users\Елена\Desktop\Маша\3bdfda463574f2c4667075a5aa98e36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084" y="1844823"/>
            <a:ext cx="5653252" cy="3457569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681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\Desktop\Маша\p_1295281406_129528142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124" y="1700808"/>
            <a:ext cx="6137760" cy="3754784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315200" cy="1154097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4800" b="1" spc="50" dirty="0" smtClean="0">
                <a:ln w="11430"/>
                <a:solidFill>
                  <a:srgbClr val="E5791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Задача №2</a:t>
            </a:r>
            <a:endParaRPr lang="ru-RU" sz="4800" b="1" spc="50" dirty="0">
              <a:ln w="11430"/>
              <a:solidFill>
                <a:srgbClr val="E5791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6800" y="1515240"/>
            <a:ext cx="7315200" cy="659167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b="1" dirty="0">
                <a:solidFill>
                  <a:srgbClr val="E5791F"/>
                </a:solidFill>
              </a:rPr>
              <a:t>Как найти число по его проценту?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013176"/>
            <a:ext cx="871296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</a:rPr>
              <a:t>Ответ:</a:t>
            </a:r>
            <a: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E5791F"/>
                </a:solidFill>
              </a:rPr>
              <a:t> </a:t>
            </a:r>
            <a:r>
              <a:rPr lang="ru-RU" sz="2800" dirty="0" smtClean="0">
                <a:solidFill>
                  <a:srgbClr val="E5791F"/>
                </a:solidFill>
              </a:rPr>
              <a:t>Чтобы </a:t>
            </a:r>
            <a:r>
              <a:rPr lang="ru-RU" sz="2800" dirty="0">
                <a:solidFill>
                  <a:srgbClr val="E5791F"/>
                </a:solidFill>
              </a:rPr>
              <a:t>найти число по его проценту, надо часть, соответствующую этому проценту, разделить на соответствующую </a:t>
            </a:r>
            <a:r>
              <a:rPr lang="ru-RU" sz="2800" dirty="0" smtClean="0">
                <a:solidFill>
                  <a:srgbClr val="E5791F"/>
                </a:solidFill>
              </a:rPr>
              <a:t>дробь.</a:t>
            </a:r>
            <a:endParaRPr lang="ru-RU" sz="2800" dirty="0">
              <a:solidFill>
                <a:srgbClr val="E5791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369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лена\Desktop\Маша\mm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109" y="2284543"/>
            <a:ext cx="5740807" cy="321639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315200" cy="1154097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r"/>
            <a:r>
              <a:rPr lang="ru-RU" sz="4800" b="1" spc="50" dirty="0">
                <a:ln w="11430"/>
                <a:solidFill>
                  <a:srgbClr val="E5791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Задача </a:t>
            </a:r>
            <a:r>
              <a:rPr lang="ru-RU" sz="4800" b="1" spc="50" dirty="0" smtClean="0">
                <a:ln w="11430"/>
                <a:solidFill>
                  <a:srgbClr val="E5791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№3</a:t>
            </a:r>
            <a:endParaRPr lang="ru-RU" sz="4800" b="1" spc="50" dirty="0">
              <a:ln w="11430"/>
              <a:solidFill>
                <a:srgbClr val="E5791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883" y="1412776"/>
            <a:ext cx="8892480" cy="1883303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b="1" dirty="0">
                <a:solidFill>
                  <a:srgbClr val="E5791F"/>
                </a:solidFill>
              </a:rPr>
              <a:t>Как найти процентное соотношение двух чисел, или узнать сколько процентов число составляет от целого числа «а»?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0094" y="4999742"/>
            <a:ext cx="889230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</a:rPr>
              <a:t>Ответ: </a:t>
            </a:r>
            <a:r>
              <a:rPr lang="ru-RU" sz="2800" dirty="0" smtClean="0">
                <a:solidFill>
                  <a:srgbClr val="E5791F"/>
                </a:solidFill>
              </a:rPr>
              <a:t>Чтобы </a:t>
            </a:r>
            <a:r>
              <a:rPr lang="ru-RU" sz="2800" dirty="0">
                <a:solidFill>
                  <a:srgbClr val="E5791F"/>
                </a:solidFill>
              </a:rPr>
              <a:t>узнать, сколько процентов число "b" составляет от числа "а" надо "b" разделить на "а" и результат умножить на 100%)</a:t>
            </a:r>
          </a:p>
          <a:p>
            <a:r>
              <a:rPr lang="ru-RU" sz="2800" dirty="0">
                <a:solidFill>
                  <a:srgbClr val="E5791F"/>
                </a:solidFill>
              </a:rPr>
              <a:t/>
            </a:r>
            <a:br>
              <a:rPr lang="ru-RU" sz="2800" dirty="0">
                <a:solidFill>
                  <a:srgbClr val="E5791F"/>
                </a:solidFill>
              </a:rPr>
            </a:br>
            <a:endParaRPr lang="ru-RU" sz="2800" dirty="0">
              <a:solidFill>
                <a:srgbClr val="E5791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056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8856984" cy="171808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solidFill>
                  <a:srgbClr val="E5791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Решение заданий творческого уровня</a:t>
            </a:r>
            <a:r>
              <a:rPr lang="ru-RU" b="1" spc="50" dirty="0">
                <a:ln w="11430"/>
                <a:solidFill>
                  <a:srgbClr val="E5791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>
                <a:ln w="11430"/>
                <a:solidFill>
                  <a:srgbClr val="E5791F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solidFill>
                <a:srgbClr val="E5791F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 descr="C:\Users\Елена\Desktop\Маша\Masha_i_Medved_1-16_seriya_+_bonus_2009-2011_DVDRip_1303025413-211414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42" y="1628800"/>
            <a:ext cx="9051458" cy="5071240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84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81240">
              <a:srgbClr val="00B050"/>
            </a:gs>
            <a:gs pos="21645">
              <a:srgbClr val="92D050"/>
            </a:gs>
            <a:gs pos="0">
              <a:schemeClr val="bg2">
                <a:tint val="100000"/>
                <a:shade val="80000"/>
                <a:satMod val="100000"/>
                <a:lumMod val="100000"/>
              </a:schemeClr>
            </a:gs>
            <a:gs pos="65000">
              <a:schemeClr val="bg2">
                <a:tint val="100000"/>
                <a:shade val="95000"/>
                <a:satMod val="100000"/>
                <a:lumMod val="100000"/>
              </a:schemeClr>
            </a:gs>
            <a:gs pos="100000">
              <a:srgbClr val="00B0F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7315200" cy="1154097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Задача №1</a:t>
            </a:r>
            <a:endParaRPr lang="ru-RU" sz="48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964488" cy="1883303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8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5024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«Проезд на автобусе стоит </a:t>
            </a:r>
            <a:r>
              <a:rPr lang="ru-RU" sz="28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5024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24 рубля. </a:t>
            </a:r>
            <a:r>
              <a:rPr lang="ru-RU" sz="2800" b="1" i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5024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 дни школьных каникул для учащихся ввели скидку 25%. Сколько стоит проезд на автобусе в дни школьных каникул?»</a:t>
            </a:r>
            <a:endParaRPr lang="ru-RU" sz="2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5024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ru-RU" sz="2800" b="1" dirty="0">
              <a:solidFill>
                <a:srgbClr val="00B050"/>
              </a:solidFill>
            </a:endParaRPr>
          </a:p>
        </p:txBody>
      </p:sp>
      <p:pic>
        <p:nvPicPr>
          <p:cNvPr id="3074" name="Picture 2" descr="C:\Users\Елена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36912"/>
            <a:ext cx="7992888" cy="3958698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44008" y="5949279"/>
            <a:ext cx="4248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smtClean="0">
                <a:solidFill>
                  <a:srgbClr val="002060"/>
                </a:solidFill>
              </a:rPr>
              <a:t>Выполнила: Гришина Елизавета </a:t>
            </a:r>
          </a:p>
          <a:p>
            <a:pPr algn="r"/>
            <a:r>
              <a:rPr lang="ru-RU" b="1" i="1" dirty="0" smtClean="0">
                <a:solidFill>
                  <a:srgbClr val="002060"/>
                </a:solidFill>
              </a:rPr>
              <a:t>ученица </a:t>
            </a:r>
            <a:r>
              <a:rPr lang="ru-RU" b="1" i="1" dirty="0">
                <a:solidFill>
                  <a:srgbClr val="002060"/>
                </a:solidFill>
              </a:rPr>
              <a:t>5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«а» класса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38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1B5B5"/>
            </a:gs>
            <a:gs pos="65000">
              <a:schemeClr val="bg2">
                <a:tint val="100000"/>
                <a:shade val="95000"/>
                <a:satMod val="100000"/>
                <a:lumMod val="100000"/>
              </a:schemeClr>
            </a:gs>
            <a:gs pos="100000">
              <a:srgbClr val="EC583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332656"/>
            <a:ext cx="3354760" cy="866065"/>
          </a:xfrm>
        </p:spPr>
        <p:txBody>
          <a:bodyPr/>
          <a:lstStyle/>
          <a:p>
            <a:pPr algn="ctr"/>
            <a:r>
              <a:rPr lang="ru-RU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Задача </a:t>
            </a:r>
            <a:r>
              <a:rPr lang="ru-RU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№2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4392488" cy="4598036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400" i="1" dirty="0">
                <a:solidFill>
                  <a:srgbClr val="C00000"/>
                </a:solidFill>
              </a:rPr>
              <a:t>«Красивая тетрадка летом стоила 40 рублей. Перед началом учебного года, продавец поднял цену на 25%. Однако, тетрадки стали покупать так плохо, что он снизил цену на 10%. Всё равно не берут! Пришлось ему снизить цену ещё на 15%. Вот тут торговля пошла! Какова была окончательная цена тетрадки?»</a:t>
            </a:r>
            <a:endParaRPr lang="ru-RU" sz="2400" dirty="0">
              <a:solidFill>
                <a:srgbClr val="C00000"/>
              </a:solidFill>
            </a:endParaRPr>
          </a:p>
          <a:p>
            <a:endParaRPr lang="ru-RU" sz="2400" dirty="0">
              <a:solidFill>
                <a:srgbClr val="D24B0E"/>
              </a:solidFill>
            </a:endParaRPr>
          </a:p>
        </p:txBody>
      </p:sp>
      <p:pic>
        <p:nvPicPr>
          <p:cNvPr id="4098" name="Picture 2" descr="C:\Users\Елена\Desktop\iCAGSXPM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107" y="1340768"/>
            <a:ext cx="4673327" cy="4525181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268454" y="586971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i="1" dirty="0" smtClean="0">
                <a:solidFill>
                  <a:srgbClr val="63111D"/>
                </a:solidFill>
              </a:rPr>
              <a:t>Выполнила: Пинчук Алина</a:t>
            </a:r>
          </a:p>
          <a:p>
            <a:pPr algn="r"/>
            <a:r>
              <a:rPr lang="ru-RU" b="1" i="1" dirty="0">
                <a:solidFill>
                  <a:srgbClr val="63111D"/>
                </a:solidFill>
              </a:rPr>
              <a:t>у</a:t>
            </a:r>
            <a:r>
              <a:rPr lang="ru-RU" b="1" i="1" dirty="0" smtClean="0">
                <a:solidFill>
                  <a:srgbClr val="63111D"/>
                </a:solidFill>
              </a:rPr>
              <a:t>ченица </a:t>
            </a:r>
            <a:r>
              <a:rPr lang="ru-RU" b="1" i="1" dirty="0">
                <a:solidFill>
                  <a:srgbClr val="63111D"/>
                </a:solidFill>
              </a:rPr>
              <a:t>5</a:t>
            </a:r>
            <a:r>
              <a:rPr lang="ru-RU" b="1" i="1" dirty="0" smtClean="0">
                <a:solidFill>
                  <a:srgbClr val="63111D"/>
                </a:solidFill>
              </a:rPr>
              <a:t> «</a:t>
            </a:r>
            <a:r>
              <a:rPr lang="ru-RU" b="1" i="1" dirty="0">
                <a:solidFill>
                  <a:srgbClr val="63111D"/>
                </a:solidFill>
              </a:rPr>
              <a:t>а</a:t>
            </a:r>
            <a:r>
              <a:rPr lang="ru-RU" b="1" i="1" dirty="0" smtClean="0">
                <a:solidFill>
                  <a:srgbClr val="63111D"/>
                </a:solidFill>
              </a:rPr>
              <a:t>» </a:t>
            </a:r>
            <a:r>
              <a:rPr lang="ru-RU" b="1" i="1" dirty="0" smtClean="0">
                <a:solidFill>
                  <a:srgbClr val="63111D"/>
                </a:solidFill>
              </a:rPr>
              <a:t>класса</a:t>
            </a:r>
            <a:endParaRPr lang="ru-RU" b="1" i="1" dirty="0">
              <a:solidFill>
                <a:srgbClr val="63111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70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B0F0"/>
            </a:gs>
            <a:gs pos="65000">
              <a:schemeClr val="bg2">
                <a:tint val="100000"/>
                <a:shade val="95000"/>
                <a:satMod val="100000"/>
                <a:lumMod val="100000"/>
              </a:schemeClr>
            </a:gs>
            <a:gs pos="100000">
              <a:srgbClr val="00206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548680"/>
            <a:ext cx="4665712" cy="677425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Задача </a:t>
            </a: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№3</a:t>
            </a:r>
            <a:endParaRPr lang="ru-RU" sz="4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23969" y="1484784"/>
            <a:ext cx="4932040" cy="23042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i="1" dirty="0">
                <a:solidFill>
                  <a:srgbClr val="002060"/>
                </a:solidFill>
              </a:rPr>
              <a:t>Коля устраивался на несложную работу, связанную с расчётом процентов. При собеседовании начальник с хитрой улыбкой предложил Коле два варианта оплаты труда. По первому варианту Коле сразу назначалась ставка 15000 рублей в месяц. По второму Коле, если он согласится, первые 2 месяца будут выплачивать пониженную на 50% зарплату. Типа, как новичку. Зато потом увеличат его пониженную зарплату аж на 80</a:t>
            </a:r>
            <a:r>
              <a:rPr lang="ru-RU" sz="1600" b="1" i="1" dirty="0" smtClean="0">
                <a:solidFill>
                  <a:srgbClr val="002060"/>
                </a:solidFill>
              </a:rPr>
              <a:t>%!</a:t>
            </a:r>
            <a:endParaRPr lang="ru-RU" sz="1600" b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Елена\Desktop\iCAXEBXQ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65149"/>
            <a:ext cx="4116128" cy="3087096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4000" y="4221088"/>
            <a:ext cx="907200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>
                <a:solidFill>
                  <a:srgbClr val="002060"/>
                </a:solidFill>
              </a:rPr>
              <a:t>Коля посещал один полезный сайт в Интернете... Поэтому, подумав шесть секунд, с лёгкой улыбкой выбрал первый вариант. Начальник улыбнулся в ответ и установил Коле постоянную зарплату в 17000 руб.</a:t>
            </a:r>
            <a:endParaRPr lang="ru-RU" sz="1600" b="1" dirty="0">
              <a:solidFill>
                <a:srgbClr val="002060"/>
              </a:solidFill>
            </a:endParaRPr>
          </a:p>
          <a:p>
            <a:r>
              <a:rPr lang="ru-RU" sz="1600" b="1" i="1" dirty="0">
                <a:solidFill>
                  <a:srgbClr val="002060"/>
                </a:solidFill>
              </a:rPr>
              <a:t>Вопрос: Сколько денег в расчёте за год (в тысячах рублей) Коля выиграл на этом собеседовании? Если сравнивать с самым неудачным вариантом? И ещё: что они всё время улыбались-то!?)</a:t>
            </a:r>
            <a:endParaRPr lang="ru-RU" sz="1600" b="1" dirty="0">
              <a:solidFill>
                <a:srgbClr val="002060"/>
              </a:solidFill>
            </a:endParaRPr>
          </a:p>
          <a:p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310626" y="587727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i="1" dirty="0" smtClean="0">
                <a:solidFill>
                  <a:srgbClr val="070601"/>
                </a:solidFill>
              </a:rPr>
              <a:t>Выполнил: Капустин Максим</a:t>
            </a:r>
            <a:endParaRPr lang="ru-RU" b="1" i="1" dirty="0">
              <a:solidFill>
                <a:srgbClr val="070601"/>
              </a:solidFill>
            </a:endParaRPr>
          </a:p>
          <a:p>
            <a:pPr algn="r"/>
            <a:r>
              <a:rPr lang="ru-RU" b="1" i="1" dirty="0" smtClean="0">
                <a:solidFill>
                  <a:srgbClr val="070601"/>
                </a:solidFill>
              </a:rPr>
              <a:t>ученик </a:t>
            </a:r>
            <a:r>
              <a:rPr lang="ru-RU" b="1" i="1" dirty="0" smtClean="0">
                <a:solidFill>
                  <a:srgbClr val="070601"/>
                </a:solidFill>
              </a:rPr>
              <a:t>5«а» </a:t>
            </a:r>
            <a:r>
              <a:rPr lang="ru-RU" b="1" i="1" dirty="0">
                <a:solidFill>
                  <a:srgbClr val="070601"/>
                </a:solidFill>
              </a:rPr>
              <a:t>класса</a:t>
            </a:r>
          </a:p>
        </p:txBody>
      </p:sp>
    </p:spTree>
    <p:extLst>
      <p:ext uri="{BB962C8B-B14F-4D97-AF65-F5344CB8AC3E}">
        <p14:creationId xmlns:p14="http://schemas.microsoft.com/office/powerpoint/2010/main" val="220318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спектива">
  <a:themeElements>
    <a:clrScheme name="Другая 2">
      <a:dk1>
        <a:srgbClr val="FDF6DF"/>
      </a:dk1>
      <a:lt1>
        <a:srgbClr val="FFFFCB"/>
      </a:lt1>
      <a:dk2>
        <a:srgbClr val="F9E69F"/>
      </a:dk2>
      <a:lt2>
        <a:srgbClr val="F7EDC9"/>
      </a:lt2>
      <a:accent1>
        <a:srgbClr val="F9E69F"/>
      </a:accent1>
      <a:accent2>
        <a:srgbClr val="FFEAC1"/>
      </a:accent2>
      <a:accent3>
        <a:srgbClr val="FFFF99"/>
      </a:accent3>
      <a:accent4>
        <a:srgbClr val="FDF6DF"/>
      </a:accent4>
      <a:accent5>
        <a:srgbClr val="FAEEA6"/>
      </a:accent5>
      <a:accent6>
        <a:srgbClr val="F7EDC9"/>
      </a:accent6>
      <a:hlink>
        <a:srgbClr val="FFE0A3"/>
      </a:hlink>
      <a:folHlink>
        <a:srgbClr val="FFFF99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468</TotalTime>
  <Words>542</Words>
  <Application>Microsoft Office PowerPoint</Application>
  <PresentationFormat>Экран (4:3)</PresentationFormat>
  <Paragraphs>45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Wingdings</vt:lpstr>
      <vt:lpstr>Перспектива</vt:lpstr>
      <vt:lpstr>Презентация PowerPoint</vt:lpstr>
      <vt:lpstr>Презентация PowerPoint</vt:lpstr>
      <vt:lpstr>Задача №1</vt:lpstr>
      <vt:lpstr>Задача №2</vt:lpstr>
      <vt:lpstr>Задача №3</vt:lpstr>
      <vt:lpstr>Решение заданий творческого уровня </vt:lpstr>
      <vt:lpstr>Задача №1</vt:lpstr>
      <vt:lpstr>Задача №2</vt:lpstr>
      <vt:lpstr>Задача №3</vt:lpstr>
      <vt:lpstr>Задача №4</vt:lpstr>
      <vt:lpstr>  Задача №1(Физика) </vt:lpstr>
      <vt:lpstr>  Задача № 2(Химия) </vt:lpstr>
      <vt:lpstr>Презентация PowerPoint</vt:lpstr>
      <vt:lpstr>Ребята,  спасибо за урок!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AsusK50C</cp:lastModifiedBy>
  <cp:revision>37</cp:revision>
  <dcterms:created xsi:type="dcterms:W3CDTF">2012-12-05T09:33:44Z</dcterms:created>
  <dcterms:modified xsi:type="dcterms:W3CDTF">2022-08-21T15:17:02Z</dcterms:modified>
</cp:coreProperties>
</file>